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e2kwM37R/CG2UHgopKiy6gqR/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customschemas.google.com/relationships/presentationmetadata" Target="meta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063e06e71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d063e06e71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063e06e71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d063e06e71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063e06e71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d063e06e71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063e06e71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d063e06e71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063e06e71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d063e06e71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063e06e71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d063e06e71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063e06e71_0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d063e06e71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063e06e71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d063e06e71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ef89f1c6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10ef89f1c6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539487ab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d539487a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63e06e71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d063e06e7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063e06e71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d063e06e71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063e06e71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d063e06e7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063e06e71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d063e06e7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063e06e71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d063e06e7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063e06e71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d063e06e7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mozilla.org/en-US/docs/Web/CSS/backgroun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mozilla.org/en-US/docs/Learn/CSS/Styling_text/Fundamental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nt.sc/vp8n1x"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fonts.goog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mozilla.org/en-US/docs/Learn/CSS/First_steps/Getting_started" TargetMode="External"/><Relationship Id="rId4" Type="http://schemas.openxmlformats.org/officeDocument/2006/relationships/hyperlink" Target="https://developer.mozilla.org/en-US/docs/Learn/CSS/First_steps/How_CSS_is_structur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ts val="990"/>
              <a:buFont typeface="Arial"/>
              <a:buNone/>
            </a:pPr>
            <a:r>
              <a:rPr lang="lt-LT" sz="5200"/>
              <a:t>CSS pagrindai</a:t>
            </a:r>
            <a:endParaRPr sz="5200"/>
          </a:p>
          <a:p>
            <a:pPr indent="0" lvl="0" marL="0" rtl="0" algn="l">
              <a:lnSpc>
                <a:spcPct val="100000"/>
              </a:lnSpc>
              <a:spcBef>
                <a:spcPts val="0"/>
              </a:spcBef>
              <a:spcAft>
                <a:spcPts val="0"/>
              </a:spcAft>
              <a:buClr>
                <a:schemeClr val="dk1"/>
              </a:buClr>
              <a:buSzPts val="990"/>
              <a:buFont typeface="Arial"/>
              <a:buNone/>
            </a:pPr>
            <a:r>
              <a:rPr lang="lt-LT" sz="5200"/>
              <a:t>CSS tekstai, šriftai, spalvos</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Front-end programavimas panaudojant HTML / CSS / Bootstrap</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rPr>
              <a:t>2 LYGIS</a:t>
            </a:r>
            <a:endParaRPr i="0" sz="1400" u="none" cap="none" strike="noStrike">
              <a:solidFill>
                <a:srgbClr val="000000"/>
              </a:solidFil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rPr>
              <a:t>1 DALIS</a:t>
            </a:r>
            <a:endParaRPr i="0" sz="1400" u="none" cap="none" strike="noStrike">
              <a:solidFill>
                <a:srgbClr val="000000"/>
              </a:solidFil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d063e06e71_0_5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selektoriai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78" name="Google Shape;178;gd063e06e71_0_5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79" name="Google Shape;179;gd063e06e71_0_5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Universalus parinkiklis (*)</a:t>
            </a:r>
            <a:r>
              <a:rPr lang="lt-LT" sz="1400"/>
              <a:t> parenka visus puslapio HTML elementus.</a:t>
            </a:r>
            <a:endParaRPr sz="1400"/>
          </a:p>
          <a:p>
            <a:pPr indent="0" lvl="0" marL="0" rtl="0" algn="l">
              <a:lnSpc>
                <a:spcPct val="115000"/>
              </a:lnSpc>
              <a:spcBef>
                <a:spcPts val="0"/>
              </a:spcBef>
              <a:spcAft>
                <a:spcPts val="0"/>
              </a:spcAft>
              <a:buClr>
                <a:schemeClr val="dk1"/>
              </a:buClr>
              <a:buSzPts val="1100"/>
              <a:buNone/>
            </a:pPr>
            <a:r>
              <a:rPr i="1" lang="lt-LT" sz="1200"/>
              <a:t>* {</a:t>
            </a:r>
            <a:endParaRPr i="1" sz="1200"/>
          </a:p>
          <a:p>
            <a:pPr indent="0" lvl="0" marL="0" rtl="0" algn="l">
              <a:lnSpc>
                <a:spcPct val="115000"/>
              </a:lnSpc>
              <a:spcBef>
                <a:spcPts val="0"/>
              </a:spcBef>
              <a:spcAft>
                <a:spcPts val="0"/>
              </a:spcAft>
              <a:buClr>
                <a:schemeClr val="dk1"/>
              </a:buClr>
              <a:buSzPts val="1100"/>
              <a:buNone/>
            </a:pPr>
            <a:r>
              <a:rPr i="1" lang="lt-LT" sz="1200"/>
              <a:t>   text-align: center;</a:t>
            </a:r>
            <a:endParaRPr i="1" sz="1200"/>
          </a:p>
          <a:p>
            <a:pPr indent="0" lvl="0" marL="0" rtl="0" algn="l">
              <a:lnSpc>
                <a:spcPct val="115000"/>
              </a:lnSpc>
              <a:spcBef>
                <a:spcPts val="0"/>
              </a:spcBef>
              <a:spcAft>
                <a:spcPts val="0"/>
              </a:spcAft>
              <a:buClr>
                <a:schemeClr val="dk1"/>
              </a:buClr>
              <a:buSzPts val="1100"/>
              <a:buNone/>
            </a:pPr>
            <a:r>
              <a:rPr i="1" lang="lt-LT" sz="1200"/>
              <a:t>   color: blue;</a:t>
            </a:r>
            <a:endParaRPr i="1" sz="1200"/>
          </a:p>
          <a:p>
            <a:pPr indent="0" lvl="0" marL="0" rtl="0" algn="l">
              <a:lnSpc>
                <a:spcPct val="115000"/>
              </a:lnSpc>
              <a:spcBef>
                <a:spcPts val="0"/>
              </a:spcBef>
              <a:spcAft>
                <a:spcPts val="0"/>
              </a:spcAft>
              <a:buClr>
                <a:schemeClr val="dk1"/>
              </a:buClr>
              <a:buSzPts val="1100"/>
              <a:buNone/>
            </a:pPr>
            <a:r>
              <a:rPr i="1" lang="lt-LT" sz="1200"/>
              <a:t>}</a:t>
            </a:r>
            <a:endParaRPr i="1" sz="1200"/>
          </a:p>
          <a:p>
            <a:pPr indent="0" lvl="0" marL="0" rtl="0" algn="l">
              <a:lnSpc>
                <a:spcPct val="115000"/>
              </a:lnSpc>
              <a:spcBef>
                <a:spcPts val="0"/>
              </a:spcBef>
              <a:spcAft>
                <a:spcPts val="0"/>
              </a:spcAft>
              <a:buClr>
                <a:schemeClr val="dk1"/>
              </a:buClr>
              <a:buSzPts val="1100"/>
              <a:buNone/>
            </a:pPr>
            <a:r>
              <a:t/>
            </a:r>
            <a:endParaRPr i="1" sz="1200"/>
          </a:p>
          <a:p>
            <a:pPr indent="0" lvl="0" marL="0" rtl="0" algn="l">
              <a:lnSpc>
                <a:spcPct val="115000"/>
              </a:lnSpc>
              <a:spcBef>
                <a:spcPts val="0"/>
              </a:spcBef>
              <a:spcAft>
                <a:spcPts val="0"/>
              </a:spcAft>
              <a:buClr>
                <a:schemeClr val="dk1"/>
              </a:buClr>
              <a:buSzPts val="1100"/>
              <a:buNone/>
            </a:pPr>
            <a:r>
              <a:rPr b="1" lang="lt-LT" sz="1400"/>
              <a:t>CSS grupavimo parinkiklis</a:t>
            </a:r>
            <a:r>
              <a:rPr lang="lt-LT" sz="1400"/>
              <a:t> - grupavimo parinkiklis parenka visus HTML elementus su tais pačiais stiliaus apibrėžimais.</a:t>
            </a:r>
            <a:endParaRPr sz="1400"/>
          </a:p>
          <a:p>
            <a:pPr indent="0" lvl="0" marL="0" rtl="0" algn="l">
              <a:lnSpc>
                <a:spcPct val="115000"/>
              </a:lnSpc>
              <a:spcBef>
                <a:spcPts val="0"/>
              </a:spcBef>
              <a:spcAft>
                <a:spcPts val="0"/>
              </a:spcAft>
              <a:buClr>
                <a:schemeClr val="dk1"/>
              </a:buClr>
              <a:buSzPts val="1100"/>
              <a:buNone/>
            </a:pPr>
            <a:r>
              <a:rPr i="1" lang="lt-LT" sz="1200"/>
              <a:t>h1, h2, p {</a:t>
            </a:r>
            <a:endParaRPr i="1" sz="1200"/>
          </a:p>
          <a:p>
            <a:pPr indent="0" lvl="0" marL="0" rtl="0" algn="l">
              <a:lnSpc>
                <a:spcPct val="115000"/>
              </a:lnSpc>
              <a:spcBef>
                <a:spcPts val="0"/>
              </a:spcBef>
              <a:spcAft>
                <a:spcPts val="0"/>
              </a:spcAft>
              <a:buClr>
                <a:schemeClr val="dk1"/>
              </a:buClr>
              <a:buSzPts val="1100"/>
              <a:buNone/>
            </a:pPr>
            <a:r>
              <a:rPr i="1" lang="lt-LT" sz="1200"/>
              <a:t>   text-align: center;</a:t>
            </a:r>
            <a:endParaRPr i="1" sz="1200"/>
          </a:p>
          <a:p>
            <a:pPr indent="0" lvl="0" marL="0" rtl="0" algn="l">
              <a:lnSpc>
                <a:spcPct val="115000"/>
              </a:lnSpc>
              <a:spcBef>
                <a:spcPts val="0"/>
              </a:spcBef>
              <a:spcAft>
                <a:spcPts val="0"/>
              </a:spcAft>
              <a:buClr>
                <a:schemeClr val="dk1"/>
              </a:buClr>
              <a:buSzPts val="1100"/>
              <a:buNone/>
            </a:pPr>
            <a:r>
              <a:rPr i="1" lang="lt-LT" sz="1200"/>
              <a:t>   color: red;</a:t>
            </a:r>
            <a:endParaRPr i="1" sz="1200"/>
          </a:p>
          <a:p>
            <a:pPr indent="0" lvl="0" marL="0" rtl="0" algn="l">
              <a:lnSpc>
                <a:spcPct val="115000"/>
              </a:lnSpc>
              <a:spcBef>
                <a:spcPts val="0"/>
              </a:spcBef>
              <a:spcAft>
                <a:spcPts val="0"/>
              </a:spcAft>
              <a:buClr>
                <a:schemeClr val="dk1"/>
              </a:buClr>
              <a:buSzPts val="1100"/>
              <a:buNone/>
            </a:pPr>
            <a:r>
              <a:rPr i="1" lang="lt-LT" sz="1200"/>
              <a:t>}</a:t>
            </a:r>
            <a:endParaRPr i="1" sz="1200"/>
          </a:p>
          <a:p>
            <a:pPr indent="0" lvl="0" marL="0" rtl="0" algn="l">
              <a:lnSpc>
                <a:spcPct val="115000"/>
              </a:lnSpc>
              <a:spcBef>
                <a:spcPts val="0"/>
              </a:spcBef>
              <a:spcAft>
                <a:spcPts val="0"/>
              </a:spcAft>
              <a:buClr>
                <a:schemeClr val="dk1"/>
              </a:buClr>
              <a:buSzPts val="1100"/>
              <a:buNone/>
            </a:pPr>
            <a:r>
              <a:t/>
            </a:r>
            <a:endParaRPr i="1" sz="1200"/>
          </a:p>
          <a:p>
            <a:pPr indent="0" lvl="0" marL="0" rtl="0" algn="l">
              <a:lnSpc>
                <a:spcPct val="115000"/>
              </a:lnSpc>
              <a:spcBef>
                <a:spcPts val="0"/>
              </a:spcBef>
              <a:spcAft>
                <a:spcPts val="0"/>
              </a:spcAft>
              <a:buClr>
                <a:schemeClr val="dk1"/>
              </a:buClr>
              <a:buSzPts val="1100"/>
              <a:buNone/>
            </a:pPr>
            <a:r>
              <a:t/>
            </a:r>
            <a:endParaRPr i="1" sz="12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d063e06e71_0_6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selektoriai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85" name="Google Shape;185;gd063e06e71_0_6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86" name="Google Shape;186;gd063e06e71_0_6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Koks stilius bus naudojamas, kai HTML elementui yra nurodytas daugiau nei vienas stilius?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Visi puslapio stiliai bus „pakopiniai“ į naują „virtualų“ stiliaus lapą pagal šias taisykles, kur numeris vienas turi aukščiausią prioritetą:</a:t>
            </a:r>
            <a:endParaRPr sz="1400"/>
          </a:p>
          <a:p>
            <a:pPr indent="0" lvl="0" marL="0" rtl="0" algn="l">
              <a:lnSpc>
                <a:spcPct val="115000"/>
              </a:lnSpc>
              <a:spcBef>
                <a:spcPts val="0"/>
              </a:spcBef>
              <a:spcAft>
                <a:spcPts val="0"/>
              </a:spcAft>
              <a:buClr>
                <a:schemeClr val="dk1"/>
              </a:buClr>
              <a:buSzPts val="1100"/>
              <a:buNone/>
            </a:pPr>
            <a:r>
              <a:t/>
            </a:r>
            <a:endParaRPr sz="1400"/>
          </a:p>
          <a:p>
            <a:pPr indent="-317500" lvl="0" marL="457200" rtl="0" algn="l">
              <a:lnSpc>
                <a:spcPct val="115000"/>
              </a:lnSpc>
              <a:spcBef>
                <a:spcPts val="0"/>
              </a:spcBef>
              <a:spcAft>
                <a:spcPts val="0"/>
              </a:spcAft>
              <a:buClr>
                <a:schemeClr val="dk1"/>
              </a:buClr>
              <a:buSzPts val="1400"/>
              <a:buAutoNum type="arabicPeriod"/>
            </a:pPr>
            <a:r>
              <a:rPr lang="lt-LT" sz="1400"/>
              <a:t>Įterptasis stilius (HTML elemento viduje) (Inline style);</a:t>
            </a:r>
            <a:endParaRPr sz="1400"/>
          </a:p>
          <a:p>
            <a:pPr indent="-317500" lvl="0" marL="457200" rtl="0" algn="l">
              <a:lnSpc>
                <a:spcPct val="115000"/>
              </a:lnSpc>
              <a:spcBef>
                <a:spcPts val="0"/>
              </a:spcBef>
              <a:spcAft>
                <a:spcPts val="0"/>
              </a:spcAft>
              <a:buClr>
                <a:schemeClr val="dk1"/>
              </a:buClr>
              <a:buSzPts val="1400"/>
              <a:buAutoNum type="arabicPeriod"/>
            </a:pPr>
            <a:r>
              <a:rPr lang="lt-LT" sz="1400"/>
              <a:t>Išoriniai ir vidiniai stiliaus lapai (head dalyje) (External and internal style sheets);</a:t>
            </a:r>
            <a:endParaRPr sz="1400"/>
          </a:p>
          <a:p>
            <a:pPr indent="-317500" lvl="0" marL="457200" rtl="0" algn="l">
              <a:lnSpc>
                <a:spcPct val="115000"/>
              </a:lnSpc>
              <a:spcBef>
                <a:spcPts val="0"/>
              </a:spcBef>
              <a:spcAft>
                <a:spcPts val="0"/>
              </a:spcAft>
              <a:buClr>
                <a:schemeClr val="dk1"/>
              </a:buClr>
              <a:buSzPts val="1400"/>
              <a:buAutoNum type="arabicPeriod"/>
            </a:pPr>
            <a:r>
              <a:rPr lang="lt-LT" sz="1400"/>
              <a:t>Naršyklės numatytasis nustatymas.</a:t>
            </a:r>
            <a:endParaRPr sz="1400"/>
          </a:p>
          <a:p>
            <a:pPr indent="0" lvl="0" marL="0" rtl="0" algn="l">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063e06e71_0_7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spalvos (CSS Colors)</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92" name="Google Shape;192;gd063e06e71_0_7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93" name="Google Shape;193;gd063e06e71_0_7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Spalvos nurodomos naudojant iš anksto nustatytus spalvų pavadinimus arba RGB, HEX, HSL, RGBA, HSLA reikšmes.</a:t>
            </a:r>
            <a:endParaRPr sz="1400"/>
          </a:p>
          <a:p>
            <a:pPr indent="0" lvl="0" marL="0" rtl="0" algn="l">
              <a:lnSpc>
                <a:spcPct val="115000"/>
              </a:lnSpc>
              <a:spcBef>
                <a:spcPts val="0"/>
              </a:spcBef>
              <a:spcAft>
                <a:spcPts val="0"/>
              </a:spcAft>
              <a:buClr>
                <a:schemeClr val="dk1"/>
              </a:buClr>
              <a:buSzPts val="1100"/>
              <a:buNone/>
            </a:pPr>
            <a:r>
              <a:t/>
            </a:r>
            <a:endParaRPr sz="1400"/>
          </a:p>
          <a:p>
            <a:pPr indent="-317500" lvl="0" marL="457200" rtl="0" algn="l">
              <a:lnSpc>
                <a:spcPct val="115000"/>
              </a:lnSpc>
              <a:spcBef>
                <a:spcPts val="0"/>
              </a:spcBef>
              <a:spcAft>
                <a:spcPts val="0"/>
              </a:spcAft>
              <a:buClr>
                <a:schemeClr val="dk1"/>
              </a:buClr>
              <a:buSzPts val="1400"/>
              <a:buChar char="-"/>
            </a:pPr>
            <a:r>
              <a:rPr lang="lt-LT" sz="1400"/>
              <a:t>CSS spalvų pavadinimai - CSS spalvą galima nurodyti naudojant iš anksto nustatytą spalvų pavadinimą (pvz. red, range, green ir pan.);</a:t>
            </a:r>
            <a:endParaRPr sz="1400"/>
          </a:p>
          <a:p>
            <a:pPr indent="0" lvl="0" marL="0" rtl="0" algn="l">
              <a:lnSpc>
                <a:spcPct val="115000"/>
              </a:lnSpc>
              <a:spcBef>
                <a:spcPts val="0"/>
              </a:spcBef>
              <a:spcAft>
                <a:spcPts val="0"/>
              </a:spcAft>
              <a:buClr>
                <a:schemeClr val="dk1"/>
              </a:buClr>
              <a:buSzPts val="1100"/>
              <a:buNone/>
            </a:pPr>
            <a:r>
              <a:t/>
            </a:r>
            <a:endParaRPr sz="1400"/>
          </a:p>
          <a:p>
            <a:pPr indent="-317500" lvl="0" marL="457200" rtl="0" algn="l">
              <a:lnSpc>
                <a:spcPct val="115000"/>
              </a:lnSpc>
              <a:spcBef>
                <a:spcPts val="0"/>
              </a:spcBef>
              <a:spcAft>
                <a:spcPts val="0"/>
              </a:spcAft>
              <a:buClr>
                <a:schemeClr val="dk1"/>
              </a:buClr>
              <a:buSzPts val="1400"/>
              <a:buChar char="-"/>
            </a:pPr>
            <a:r>
              <a:rPr lang="lt-LT" sz="1400"/>
              <a:t>CSS RGB spalvos - CSS spalva gali būti nurodyta kaip RGB reikšmė, naudojant šią formulę: </a:t>
            </a:r>
            <a:r>
              <a:rPr i="1" lang="lt-LT" sz="1400"/>
              <a:t>rgb(red, green, blue) </a:t>
            </a:r>
            <a:r>
              <a:rPr lang="lt-LT" sz="1400"/>
              <a:t>arba</a:t>
            </a:r>
            <a:r>
              <a:rPr i="1" lang="lt-LT" sz="1400"/>
              <a:t> rgba(red, green, blue, alpha);</a:t>
            </a:r>
            <a:endParaRPr i="1" sz="1400"/>
          </a:p>
          <a:p>
            <a:pPr indent="0" lvl="0" marL="0" rtl="0" algn="l">
              <a:lnSpc>
                <a:spcPct val="115000"/>
              </a:lnSpc>
              <a:spcBef>
                <a:spcPts val="0"/>
              </a:spcBef>
              <a:spcAft>
                <a:spcPts val="0"/>
              </a:spcAft>
              <a:buClr>
                <a:schemeClr val="dk1"/>
              </a:buClr>
              <a:buSzPts val="1100"/>
              <a:buNone/>
            </a:pPr>
            <a:r>
              <a:t/>
            </a:r>
            <a:endParaRPr i="1" sz="1400"/>
          </a:p>
          <a:p>
            <a:pPr indent="-317500" lvl="0" marL="457200" rtl="0" algn="l">
              <a:lnSpc>
                <a:spcPct val="115000"/>
              </a:lnSpc>
              <a:spcBef>
                <a:spcPts val="0"/>
              </a:spcBef>
              <a:spcAft>
                <a:spcPts val="0"/>
              </a:spcAft>
              <a:buClr>
                <a:schemeClr val="dk1"/>
              </a:buClr>
              <a:buSzPts val="1400"/>
              <a:buChar char="-"/>
            </a:pPr>
            <a:r>
              <a:rPr lang="lt-LT" sz="1400"/>
              <a:t>CSS HEX vertė - CSS spalvą galima nurodyti naudojant šešioliktainę reikšmę formoje: #rrggbb (kur rr (raudona), gg (žalia) ir bb (mėlyna) yra šešioliktainės vertės tarp 00 ir ff);</a:t>
            </a:r>
            <a:endParaRPr sz="1400"/>
          </a:p>
          <a:p>
            <a:pPr indent="0" lvl="0" marL="0" rtl="0" algn="l">
              <a:lnSpc>
                <a:spcPct val="115000"/>
              </a:lnSpc>
              <a:spcBef>
                <a:spcPts val="0"/>
              </a:spcBef>
              <a:spcAft>
                <a:spcPts val="0"/>
              </a:spcAft>
              <a:buClr>
                <a:schemeClr val="dk1"/>
              </a:buClr>
              <a:buSzPts val="1100"/>
              <a:buNone/>
            </a:pPr>
            <a:r>
              <a:t/>
            </a:r>
            <a:endParaRPr sz="1400"/>
          </a:p>
          <a:p>
            <a:pPr indent="-317500" lvl="0" marL="457200" rtl="0" algn="l">
              <a:lnSpc>
                <a:spcPct val="115000"/>
              </a:lnSpc>
              <a:spcBef>
                <a:spcPts val="0"/>
              </a:spcBef>
              <a:spcAft>
                <a:spcPts val="0"/>
              </a:spcAft>
              <a:buClr>
                <a:schemeClr val="dk1"/>
              </a:buClr>
              <a:buSzPts val="1400"/>
              <a:buChar char="-"/>
            </a:pPr>
            <a:r>
              <a:rPr lang="lt-LT" sz="1400"/>
              <a:t>CSS HSL vertė CSS spalvą galima nurodyti naudojant atspalvį, sodrumą ir šviesumą (HSL), pateikiant tokią formą: </a:t>
            </a:r>
            <a:r>
              <a:rPr i="1" lang="lt-LT" sz="1400"/>
              <a:t>hsl(hue, saturation, lightness).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d063e06e71_0_8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fonai (CSS Backgrounds)</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99" name="Google Shape;199;gd063e06e71_0_8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00" name="Google Shape;200;gd063e06e71_0_8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lt-LT" sz="1400"/>
              <a:t>CSS fono savybės naudojamos elementų fono efektams apibrėžti.</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lt-LT" sz="1400"/>
              <a:t>Pagrindindinės savybės:</a:t>
            </a:r>
            <a:endParaRPr sz="1400"/>
          </a:p>
          <a:p>
            <a:pPr indent="-317500" lvl="0" marL="457200" rtl="0" algn="l">
              <a:lnSpc>
                <a:spcPct val="115000"/>
              </a:lnSpc>
              <a:spcBef>
                <a:spcPts val="0"/>
              </a:spcBef>
              <a:spcAft>
                <a:spcPts val="0"/>
              </a:spcAft>
              <a:buClr>
                <a:schemeClr val="dk1"/>
              </a:buClr>
              <a:buSzPts val="1400"/>
              <a:buChar char="-"/>
            </a:pPr>
            <a:r>
              <a:rPr i="1" lang="lt-LT" sz="1400"/>
              <a:t>background-color</a:t>
            </a:r>
            <a:r>
              <a:rPr lang="lt-LT" sz="1400"/>
              <a:t> - bet kuriam HTML elementui nurodo jo fono spalvą;</a:t>
            </a:r>
            <a:endParaRPr sz="1400"/>
          </a:p>
          <a:p>
            <a:pPr indent="-317500" lvl="0" marL="457200" rtl="0" algn="l">
              <a:lnSpc>
                <a:spcPct val="115000"/>
              </a:lnSpc>
              <a:spcBef>
                <a:spcPts val="0"/>
              </a:spcBef>
              <a:spcAft>
                <a:spcPts val="0"/>
              </a:spcAft>
              <a:buClr>
                <a:schemeClr val="dk1"/>
              </a:buClr>
              <a:buSzPts val="1400"/>
              <a:buChar char="-"/>
            </a:pPr>
            <a:r>
              <a:rPr i="1" lang="lt-LT" sz="1400"/>
              <a:t>background-image</a:t>
            </a:r>
            <a:r>
              <a:rPr lang="lt-LT" sz="1400"/>
              <a:t> - nurodo vaizdą, kurį reikia naudoti kaip elemento foną.</a:t>
            </a:r>
            <a:endParaRPr sz="1400"/>
          </a:p>
          <a:p>
            <a:pPr indent="-317500" lvl="0" marL="457200" rtl="0" algn="l">
              <a:lnSpc>
                <a:spcPct val="115000"/>
              </a:lnSpc>
              <a:spcBef>
                <a:spcPts val="0"/>
              </a:spcBef>
              <a:spcAft>
                <a:spcPts val="0"/>
              </a:spcAft>
              <a:buClr>
                <a:schemeClr val="dk1"/>
              </a:buClr>
              <a:buSzPts val="1400"/>
              <a:buChar char="-"/>
            </a:pPr>
            <a:r>
              <a:rPr i="1" lang="lt-LT" sz="1400"/>
              <a:t>background-repeat</a:t>
            </a:r>
            <a:r>
              <a:rPr lang="lt-LT" sz="1400"/>
              <a:t> - pagal numatytuosius nustatymus fono paveikslėlio ypatybė pakartoja vaizdą tiek horizontaliai, tiek vertikaliai.</a:t>
            </a:r>
            <a:endParaRPr sz="1400"/>
          </a:p>
          <a:p>
            <a:pPr indent="-317500" lvl="0" marL="457200" rtl="0" algn="l">
              <a:lnSpc>
                <a:spcPct val="115000"/>
              </a:lnSpc>
              <a:spcBef>
                <a:spcPts val="0"/>
              </a:spcBef>
              <a:spcAft>
                <a:spcPts val="0"/>
              </a:spcAft>
              <a:buClr>
                <a:schemeClr val="dk1"/>
              </a:buClr>
              <a:buSzPts val="1400"/>
              <a:buChar char="-"/>
            </a:pPr>
            <a:r>
              <a:rPr i="1" lang="lt-LT" sz="1400"/>
              <a:t>background-attachment</a:t>
            </a:r>
            <a:r>
              <a:rPr lang="lt-LT" sz="1400"/>
              <a:t> - nurodo, ar fono paveikslėlis turėtų slinkti (scroll), ar būti fiksuotas (fixed);</a:t>
            </a:r>
            <a:endParaRPr sz="1400"/>
          </a:p>
          <a:p>
            <a:pPr indent="-317500" lvl="0" marL="457200" rtl="0" algn="l">
              <a:lnSpc>
                <a:spcPct val="115000"/>
              </a:lnSpc>
              <a:spcBef>
                <a:spcPts val="0"/>
              </a:spcBef>
              <a:spcAft>
                <a:spcPts val="0"/>
              </a:spcAft>
              <a:buClr>
                <a:schemeClr val="dk1"/>
              </a:buClr>
              <a:buSzPts val="1400"/>
              <a:buChar char="-"/>
            </a:pPr>
            <a:r>
              <a:rPr i="1" lang="lt-LT" sz="1400"/>
              <a:t>background-position</a:t>
            </a:r>
            <a:r>
              <a:rPr lang="lt-LT" sz="1400"/>
              <a:t> - ypatybė naudojama nurodyti fono paveikslėlio padėtį.</a:t>
            </a:r>
            <a:endParaRPr sz="1400"/>
          </a:p>
          <a:p>
            <a:pPr indent="-317500" lvl="0" marL="457200" rtl="0" algn="l">
              <a:lnSpc>
                <a:spcPct val="115000"/>
              </a:lnSpc>
              <a:spcBef>
                <a:spcPts val="0"/>
              </a:spcBef>
              <a:spcAft>
                <a:spcPts val="0"/>
              </a:spcAft>
              <a:buClr>
                <a:schemeClr val="dk1"/>
              </a:buClr>
              <a:buSzPts val="1400"/>
              <a:buChar char="-"/>
            </a:pPr>
            <a:r>
              <a:rPr i="1" lang="lt-LT" sz="1400"/>
              <a:t>background-size</a:t>
            </a:r>
            <a:r>
              <a:rPr lang="lt-LT" sz="1400"/>
              <a:t> - nurodo paveikslėlių dydį tėvinaime elemente.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lt-LT" sz="1400"/>
              <a:t>Plačiau </a:t>
            </a:r>
            <a:r>
              <a:rPr lang="lt-LT" sz="1400" u="sng">
                <a:solidFill>
                  <a:srgbClr val="0097A7"/>
                </a:solidFill>
                <a:hlinkClick r:id="rId3">
                  <a:extLst>
                    <a:ext uri="{A12FA001-AC4F-418D-AE19-62706E023703}">
                      <ahyp:hlinkClr val="tx"/>
                    </a:ext>
                  </a:extLst>
                </a:hlinkClick>
              </a:rPr>
              <a:t>čia</a:t>
            </a:r>
            <a:r>
              <a:rPr lang="lt-LT" sz="1400"/>
              <a:t>.</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d063e06e71_0_8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tekstas (CSS text)</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206" name="Google Shape;206;gd063e06e71_0_8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07" name="Google Shape;207;gd063e06e71_0_8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lt-LT" sz="1400"/>
              <a:t>CSS teksto formatavimo savybės naudojamos tekstinių elementų stiliui apibrėžti.</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Clr>
                <a:schemeClr val="dk1"/>
              </a:buClr>
              <a:buSzPts val="1400"/>
              <a:buChar char="-"/>
            </a:pPr>
            <a:r>
              <a:rPr i="1" lang="lt-LT" sz="1400"/>
              <a:t>color</a:t>
            </a:r>
            <a:r>
              <a:rPr lang="lt-LT" sz="1400"/>
              <a:t> - naudojamas nustatyti teksto spalvą.</a:t>
            </a:r>
            <a:endParaRPr sz="1400"/>
          </a:p>
          <a:p>
            <a:pPr indent="-317500" lvl="0" marL="457200" rtl="0" algn="l">
              <a:lnSpc>
                <a:spcPct val="115000"/>
              </a:lnSpc>
              <a:spcBef>
                <a:spcPts val="0"/>
              </a:spcBef>
              <a:spcAft>
                <a:spcPts val="0"/>
              </a:spcAft>
              <a:buClr>
                <a:schemeClr val="dk1"/>
              </a:buClr>
              <a:buSzPts val="1400"/>
              <a:buChar char="-"/>
            </a:pPr>
            <a:r>
              <a:rPr i="1" lang="lt-LT" sz="1400"/>
              <a:t>text-align</a:t>
            </a:r>
            <a:r>
              <a:rPr lang="lt-LT" sz="1400"/>
              <a:t> - naudojamas horizontaliam teksto lygiavimui nustatyti.</a:t>
            </a:r>
            <a:endParaRPr sz="1400"/>
          </a:p>
          <a:p>
            <a:pPr indent="-317500" lvl="0" marL="457200" rtl="0" algn="l">
              <a:lnSpc>
                <a:spcPct val="115000"/>
              </a:lnSpc>
              <a:spcBef>
                <a:spcPts val="0"/>
              </a:spcBef>
              <a:spcAft>
                <a:spcPts val="0"/>
              </a:spcAft>
              <a:buClr>
                <a:schemeClr val="dk1"/>
              </a:buClr>
              <a:buSzPts val="1400"/>
              <a:buChar char="-"/>
            </a:pPr>
            <a:r>
              <a:rPr i="1" lang="lt-LT" sz="1400"/>
              <a:t>vertical-align</a:t>
            </a:r>
            <a:r>
              <a:rPr lang="lt-LT" sz="1400"/>
              <a:t> - naudojamas vertikaliam teksto lygiavimui nustatyti.</a:t>
            </a:r>
            <a:endParaRPr sz="1400"/>
          </a:p>
          <a:p>
            <a:pPr indent="-317500" lvl="0" marL="457200" rtl="0" algn="l">
              <a:lnSpc>
                <a:spcPct val="115000"/>
              </a:lnSpc>
              <a:spcBef>
                <a:spcPts val="0"/>
              </a:spcBef>
              <a:spcAft>
                <a:spcPts val="0"/>
              </a:spcAft>
              <a:buClr>
                <a:schemeClr val="dk1"/>
              </a:buClr>
              <a:buSzPts val="1400"/>
              <a:buChar char="-"/>
            </a:pPr>
            <a:r>
              <a:rPr i="1" lang="lt-LT" sz="1400"/>
              <a:t>text-decoration</a:t>
            </a:r>
            <a:r>
              <a:rPr lang="lt-LT" sz="1400"/>
              <a:t> - naudojamas dekoracijoms nustatyti ar pašalinti iš teksto.</a:t>
            </a:r>
            <a:endParaRPr sz="1400"/>
          </a:p>
          <a:p>
            <a:pPr indent="-317500" lvl="0" marL="457200" rtl="0" algn="l">
              <a:lnSpc>
                <a:spcPct val="115000"/>
              </a:lnSpc>
              <a:spcBef>
                <a:spcPts val="0"/>
              </a:spcBef>
              <a:spcAft>
                <a:spcPts val="0"/>
              </a:spcAft>
              <a:buClr>
                <a:schemeClr val="dk1"/>
              </a:buClr>
              <a:buSzPts val="1400"/>
              <a:buChar char="-"/>
            </a:pPr>
            <a:r>
              <a:rPr i="1" lang="lt-LT" sz="1400"/>
              <a:t>text-transform</a:t>
            </a:r>
            <a:r>
              <a:rPr lang="lt-LT" sz="1400"/>
              <a:t> - naudojamas tekste nurodyti didžiąsias ir mažąsias raides.</a:t>
            </a:r>
            <a:endParaRPr sz="1400"/>
          </a:p>
          <a:p>
            <a:pPr indent="-317500" lvl="0" marL="457200" rtl="0" algn="l">
              <a:lnSpc>
                <a:spcPct val="115000"/>
              </a:lnSpc>
              <a:spcBef>
                <a:spcPts val="0"/>
              </a:spcBef>
              <a:spcAft>
                <a:spcPts val="0"/>
              </a:spcAft>
              <a:buClr>
                <a:schemeClr val="dk1"/>
              </a:buClr>
              <a:buSzPts val="1400"/>
              <a:buChar char="-"/>
            </a:pPr>
            <a:r>
              <a:rPr i="1" lang="lt-LT" sz="1400"/>
              <a:t>text-indent</a:t>
            </a:r>
            <a:r>
              <a:rPr lang="lt-LT" sz="1400"/>
              <a:t> - naudojamas nurodyti pirmosios teksto eilutės įtrauką.</a:t>
            </a:r>
            <a:endParaRPr sz="1400"/>
          </a:p>
          <a:p>
            <a:pPr indent="-317500" lvl="0" marL="457200" rtl="0" algn="l">
              <a:lnSpc>
                <a:spcPct val="115000"/>
              </a:lnSpc>
              <a:spcBef>
                <a:spcPts val="0"/>
              </a:spcBef>
              <a:spcAft>
                <a:spcPts val="0"/>
              </a:spcAft>
              <a:buClr>
                <a:schemeClr val="dk1"/>
              </a:buClr>
              <a:buSzPts val="1400"/>
              <a:buChar char="-"/>
            </a:pPr>
            <a:r>
              <a:rPr i="1" lang="lt-LT" sz="1400"/>
              <a:t>letter-spacing</a:t>
            </a:r>
            <a:r>
              <a:rPr lang="lt-LT" sz="1400"/>
              <a:t> - naudojamas nurodant tarpą tarp simbolių tekste.</a:t>
            </a:r>
            <a:endParaRPr sz="1400"/>
          </a:p>
          <a:p>
            <a:pPr indent="-317500" lvl="0" marL="457200" rtl="0" algn="l">
              <a:lnSpc>
                <a:spcPct val="115000"/>
              </a:lnSpc>
              <a:spcBef>
                <a:spcPts val="0"/>
              </a:spcBef>
              <a:spcAft>
                <a:spcPts val="0"/>
              </a:spcAft>
              <a:buClr>
                <a:schemeClr val="dk1"/>
              </a:buClr>
              <a:buSzPts val="1400"/>
              <a:buChar char="-"/>
            </a:pPr>
            <a:r>
              <a:rPr i="1" lang="lt-LT" sz="1400"/>
              <a:t>line-height</a:t>
            </a:r>
            <a:r>
              <a:rPr lang="lt-LT" sz="1400"/>
              <a:t> - naudojamas nurodant tarpą tarp eilučių.</a:t>
            </a:r>
            <a:endParaRPr sz="1400"/>
          </a:p>
          <a:p>
            <a:pPr indent="-317500" lvl="0" marL="457200" rtl="0" algn="l">
              <a:lnSpc>
                <a:spcPct val="115000"/>
              </a:lnSpc>
              <a:spcBef>
                <a:spcPts val="0"/>
              </a:spcBef>
              <a:spcAft>
                <a:spcPts val="0"/>
              </a:spcAft>
              <a:buClr>
                <a:schemeClr val="dk1"/>
              </a:buClr>
              <a:buSzPts val="1400"/>
              <a:buChar char="-"/>
            </a:pPr>
            <a:r>
              <a:rPr i="1" lang="lt-LT" sz="1400"/>
              <a:t>word-spacing</a:t>
            </a:r>
            <a:r>
              <a:rPr lang="lt-LT" sz="1400"/>
              <a:t> - naudojamas tarpui tarp žodžių tekste nurodyti.</a:t>
            </a:r>
            <a:endParaRPr sz="1400"/>
          </a:p>
          <a:p>
            <a:pPr indent="-317500" lvl="0" marL="457200" rtl="0" algn="l">
              <a:lnSpc>
                <a:spcPct val="115000"/>
              </a:lnSpc>
              <a:spcBef>
                <a:spcPts val="0"/>
              </a:spcBef>
              <a:spcAft>
                <a:spcPts val="0"/>
              </a:spcAft>
              <a:buClr>
                <a:schemeClr val="dk1"/>
              </a:buClr>
              <a:buSzPts val="1400"/>
              <a:buChar char="-"/>
            </a:pPr>
            <a:r>
              <a:rPr i="1" lang="lt-LT" sz="1400"/>
              <a:t>white-space</a:t>
            </a:r>
            <a:r>
              <a:rPr lang="lt-LT" sz="1400"/>
              <a:t> - nurodo, kaip elgiamasi su tarpu elemento viduje.</a:t>
            </a:r>
            <a:endParaRPr sz="1400"/>
          </a:p>
          <a:p>
            <a:pPr indent="-317500" lvl="0" marL="457200" rtl="0" algn="l">
              <a:lnSpc>
                <a:spcPct val="115000"/>
              </a:lnSpc>
              <a:spcBef>
                <a:spcPts val="0"/>
              </a:spcBef>
              <a:spcAft>
                <a:spcPts val="0"/>
              </a:spcAft>
              <a:buClr>
                <a:schemeClr val="dk1"/>
              </a:buClr>
              <a:buSzPts val="1400"/>
              <a:buChar char="-"/>
            </a:pPr>
            <a:r>
              <a:rPr i="1" lang="lt-LT" sz="1400"/>
              <a:t>text-shadow</a:t>
            </a:r>
            <a:r>
              <a:rPr lang="lt-LT" sz="1400"/>
              <a:t> - prideda šešėlį prie teksto.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lt-LT" sz="1400"/>
              <a:t>Plačiau </a:t>
            </a:r>
            <a:r>
              <a:rPr lang="lt-LT" sz="1400" u="sng">
                <a:solidFill>
                  <a:srgbClr val="0097A7"/>
                </a:solidFill>
                <a:hlinkClick r:id="rId3">
                  <a:extLst>
                    <a:ext uri="{A12FA001-AC4F-418D-AE19-62706E023703}">
                      <ahyp:hlinkClr val="tx"/>
                    </a:ext>
                  </a:extLst>
                </a:hlinkClick>
              </a:rPr>
              <a:t>čia</a:t>
            </a:r>
            <a:r>
              <a:rPr lang="lt-LT" sz="1400"/>
              <a:t>.</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d063e06e71_0_9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šriftai (CSS fonts)</a:t>
            </a:r>
            <a:endParaRPr sz="2850"/>
          </a:p>
        </p:txBody>
      </p:sp>
      <p:sp>
        <p:nvSpPr>
          <p:cNvPr id="213" name="Google Shape;213;gd063e06e71_0_9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14" name="Google Shape;214;gd063e06e71_0_9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lt-LT" sz="1400"/>
              <a:t>CSS šrifto (CSS fonts) ypatybės apibrėžia šriftų šeimą, paryškinimą, dydį ir teksto stilių.</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lt-LT" sz="1400"/>
              <a:t>CSS yra dviejų tipų šriftų šeimos pavadinimai:</a:t>
            </a:r>
            <a:endParaRPr sz="1400"/>
          </a:p>
          <a:p>
            <a:pPr indent="-317500" lvl="0" marL="457200" rtl="0" algn="l">
              <a:lnSpc>
                <a:spcPct val="115000"/>
              </a:lnSpc>
              <a:spcBef>
                <a:spcPts val="0"/>
              </a:spcBef>
              <a:spcAft>
                <a:spcPts val="0"/>
              </a:spcAft>
              <a:buClr>
                <a:schemeClr val="dk1"/>
              </a:buClr>
              <a:buSzPts val="1400"/>
              <a:buChar char="-"/>
            </a:pPr>
            <a:r>
              <a:rPr lang="lt-LT" sz="1400"/>
              <a:t>bendroji šeima (</a:t>
            </a:r>
            <a:r>
              <a:rPr lang="lt-LT" sz="1400" u="sng">
                <a:solidFill>
                  <a:srgbClr val="0097A7"/>
                </a:solidFill>
                <a:hlinkClick r:id="rId3">
                  <a:extLst>
                    <a:ext uri="{A12FA001-AC4F-418D-AE19-62706E023703}">
                      <ahyp:hlinkClr val="tx"/>
                    </a:ext>
                  </a:extLst>
                </a:hlinkClick>
              </a:rPr>
              <a:t>generic family</a:t>
            </a:r>
            <a:r>
              <a:rPr lang="lt-LT" sz="1400"/>
              <a:t>) - panašios išvaizdos šriftų šeimų grupė (pvz., „Serif“ ar „Monospace“);</a:t>
            </a:r>
            <a:endParaRPr sz="1400"/>
          </a:p>
          <a:p>
            <a:pPr indent="-317500" lvl="0" marL="457200" rtl="0" algn="l">
              <a:lnSpc>
                <a:spcPct val="115000"/>
              </a:lnSpc>
              <a:spcBef>
                <a:spcPts val="0"/>
              </a:spcBef>
              <a:spcAft>
                <a:spcPts val="0"/>
              </a:spcAft>
              <a:buClr>
                <a:schemeClr val="dk1"/>
              </a:buClr>
              <a:buSzPts val="1400"/>
              <a:buChar char="-"/>
            </a:pPr>
            <a:r>
              <a:rPr lang="lt-LT" sz="1400"/>
              <a:t>šriftų šeima (font family) - konkreti šriftų šeima (pvz., „Times New Roman“ ar „Arial“).</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lt-LT" sz="1400"/>
              <a:t>Pastaba: skirtumas tarp „Serif“ ir „Sans-serif“ šriftų:</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t/>
            </a:r>
            <a:endParaRPr sz="1400"/>
          </a:p>
        </p:txBody>
      </p:sp>
      <p:pic>
        <p:nvPicPr>
          <p:cNvPr id="215" name="Google Shape;215;gd063e06e71_0_94"/>
          <p:cNvPicPr preferRelativeResize="0"/>
          <p:nvPr/>
        </p:nvPicPr>
        <p:blipFill>
          <a:blip r:embed="rId4">
            <a:alphaModFix/>
          </a:blip>
          <a:stretch>
            <a:fillRect/>
          </a:stretch>
        </p:blipFill>
        <p:spPr>
          <a:xfrm>
            <a:off x="4803850" y="4995900"/>
            <a:ext cx="2846050" cy="1015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d063e06e71_0_10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šriftai (CSS fonts)</a:t>
            </a:r>
            <a:endParaRPr sz="2850"/>
          </a:p>
        </p:txBody>
      </p:sp>
      <p:sp>
        <p:nvSpPr>
          <p:cNvPr id="221" name="Google Shape;221;gd063e06e71_0_10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22" name="Google Shape;222;gd063e06e71_0_10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lt-LT" sz="1400"/>
              <a:t>Teksto šriftų šeima (font-family) nustatoma su font-family nuosavybe.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lt-LT" sz="1400"/>
              <a:t>Nuosavybėje „font-family“ turėtų būti keli šriftų pavadinimai, kaip „atsarginė“ sistema. Jei naršyklė nepalaiko pirmojo šrifto, ji bando kitą šriftą ir pan.</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lt-LT" sz="1400"/>
              <a:t>Pradėkite nuo norimo šrifto ir baigkite bendrine šeima, kad naršyklė leistų pasirinkti panašų šriftą bendrojoje šeimoje, jei nėra kitų šriftų.</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lt-LT" sz="1400"/>
              <a:t>Pvz.: </a:t>
            </a:r>
            <a:r>
              <a:rPr i="1" lang="lt-LT" sz="1400"/>
              <a:t>font-family: "Times New Roman", Times, serif;</a:t>
            </a:r>
            <a:endParaRPr i="1" sz="1400"/>
          </a:p>
          <a:p>
            <a:pPr indent="0" lvl="0" marL="0" rtl="0" algn="l">
              <a:lnSpc>
                <a:spcPct val="115000"/>
              </a:lnSpc>
              <a:spcBef>
                <a:spcPts val="0"/>
              </a:spcBef>
              <a:spcAft>
                <a:spcPts val="0"/>
              </a:spcAft>
              <a:buClr>
                <a:schemeClr val="dk1"/>
              </a:buClr>
              <a:buSzPts val="1100"/>
              <a:buFont typeface="Arial"/>
              <a:buNone/>
            </a:pPr>
            <a:r>
              <a:t/>
            </a:r>
            <a:endParaRPr i="1" sz="1400"/>
          </a:p>
          <a:p>
            <a:pPr indent="0" lvl="0" marL="0" rtl="0" algn="l">
              <a:lnSpc>
                <a:spcPct val="115000"/>
              </a:lnSpc>
              <a:spcBef>
                <a:spcPts val="0"/>
              </a:spcBef>
              <a:spcAft>
                <a:spcPts val="0"/>
              </a:spcAft>
              <a:buNone/>
            </a:pPr>
            <a:r>
              <a:rPr i="1" lang="lt-LT" sz="1400"/>
              <a:t>Rekomenduojama naudoti </a:t>
            </a:r>
            <a:r>
              <a:rPr i="1" lang="lt-LT" sz="1400" u="sng">
                <a:solidFill>
                  <a:srgbClr val="0097A7"/>
                </a:solidFill>
                <a:hlinkClick r:id="rId3">
                  <a:extLst>
                    <a:ext uri="{A12FA001-AC4F-418D-AE19-62706E023703}">
                      <ahyp:hlinkClr val="tx"/>
                    </a:ext>
                  </a:extLst>
                </a:hlinkClick>
              </a:rPr>
              <a:t>Google fonts</a:t>
            </a:r>
            <a:r>
              <a:rPr i="1" lang="lt-LT" sz="1400"/>
              <a:t> arba tuos, kuriuos palaiko dauguma naršyklių.</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063e06e71_0_11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šriftai (CSS fonts)</a:t>
            </a:r>
            <a:endParaRPr sz="2850"/>
          </a:p>
        </p:txBody>
      </p:sp>
      <p:sp>
        <p:nvSpPr>
          <p:cNvPr id="228" name="Google Shape;228;gd063e06e71_0_11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29" name="Google Shape;229;gd063e06e71_0_11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lt-LT" sz="1400"/>
              <a:t>Kitos tekstų šriftų nuosavybės:</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Clr>
                <a:schemeClr val="dk1"/>
              </a:buClr>
              <a:buSzPts val="1400"/>
              <a:buChar char="-"/>
            </a:pPr>
            <a:r>
              <a:rPr i="1" lang="lt-LT" sz="1400"/>
              <a:t>font-style</a:t>
            </a:r>
            <a:r>
              <a:rPr lang="lt-LT" sz="1400"/>
              <a:t> - naudojamas kursyviniam tekstui nurodyti.</a:t>
            </a:r>
            <a:endParaRPr sz="1400"/>
          </a:p>
          <a:p>
            <a:pPr indent="-317500" lvl="0" marL="457200" rtl="0" algn="l">
              <a:lnSpc>
                <a:spcPct val="115000"/>
              </a:lnSpc>
              <a:spcBef>
                <a:spcPts val="0"/>
              </a:spcBef>
              <a:spcAft>
                <a:spcPts val="0"/>
              </a:spcAft>
              <a:buClr>
                <a:schemeClr val="dk1"/>
              </a:buClr>
              <a:buSzPts val="1400"/>
              <a:buChar char="-"/>
            </a:pPr>
            <a:r>
              <a:rPr i="1" lang="lt-LT" sz="1400"/>
              <a:t>font-weight</a:t>
            </a:r>
            <a:r>
              <a:rPr lang="lt-LT" sz="1400"/>
              <a:t> - nurodo šrifto svorį.</a:t>
            </a:r>
            <a:endParaRPr sz="1400"/>
          </a:p>
          <a:p>
            <a:pPr indent="-317500" lvl="0" marL="457200" rtl="0" algn="l">
              <a:lnSpc>
                <a:spcPct val="115000"/>
              </a:lnSpc>
              <a:spcBef>
                <a:spcPts val="0"/>
              </a:spcBef>
              <a:spcAft>
                <a:spcPts val="0"/>
              </a:spcAft>
              <a:buClr>
                <a:schemeClr val="dk1"/>
              </a:buClr>
              <a:buSzPts val="1400"/>
              <a:buChar char="-"/>
            </a:pPr>
            <a:r>
              <a:rPr i="1" lang="lt-LT" sz="1400"/>
              <a:t>font-variant</a:t>
            </a:r>
            <a:r>
              <a:rPr lang="lt-LT" sz="1400"/>
              <a:t> - nurodo, ar tekstas turi būti rodomas mažomis raidėmis.</a:t>
            </a:r>
            <a:endParaRPr sz="1400"/>
          </a:p>
          <a:p>
            <a:pPr indent="-317500" lvl="0" marL="457200" rtl="0" algn="l">
              <a:lnSpc>
                <a:spcPct val="115000"/>
              </a:lnSpc>
              <a:spcBef>
                <a:spcPts val="0"/>
              </a:spcBef>
              <a:spcAft>
                <a:spcPts val="0"/>
              </a:spcAft>
              <a:buClr>
                <a:schemeClr val="dk1"/>
              </a:buClr>
              <a:buSzPts val="1400"/>
              <a:buChar char="-"/>
            </a:pPr>
            <a:r>
              <a:rPr i="1" lang="lt-LT" sz="1400"/>
              <a:t>font-size</a:t>
            </a:r>
            <a:r>
              <a:rPr lang="lt-LT" sz="1400"/>
              <a:t> - nurodo teksto dydį.</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0ef89f1c6f_0_0"/>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Front-end programavimas panaudojant HTML / CSS / Bootstrap</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35" name="Google Shape;235;g10ef89f1c6f_0_0"/>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lt-LT">
                <a:solidFill>
                  <a:schemeClr val="lt1"/>
                </a:solidFill>
              </a:rPr>
              <a:t>Atkurkite dizainą:</a:t>
            </a:r>
            <a:endParaRPr>
              <a:solidFill>
                <a:schemeClr val="lt1"/>
              </a:solidFill>
            </a:endParaRPr>
          </a:p>
          <a:p>
            <a:pPr indent="0" lvl="0" marL="457200" rtl="0" algn="l">
              <a:lnSpc>
                <a:spcPct val="115000"/>
              </a:lnSpc>
              <a:spcBef>
                <a:spcPts val="0"/>
              </a:spcBef>
              <a:spcAft>
                <a:spcPts val="0"/>
              </a:spcAft>
              <a:buNone/>
            </a:pPr>
            <a:r>
              <a:t/>
            </a:r>
            <a:endParaRPr>
              <a:solidFill>
                <a:schemeClr val="lt1"/>
              </a:solidFill>
            </a:endParaRPr>
          </a:p>
        </p:txBody>
      </p:sp>
      <p:sp>
        <p:nvSpPr>
          <p:cNvPr id="236" name="Google Shape;236;g10ef89f1c6f_0_0"/>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rPr>
              <a:t>Užduotis nr. 1</a:t>
            </a:r>
            <a:endParaRPr i="0" sz="1400" u="none" cap="none" strike="noStrike">
              <a:solidFill>
                <a:srgbClr val="000000"/>
              </a:solidFill>
            </a:endParaRPr>
          </a:p>
        </p:txBody>
      </p:sp>
      <p:pic>
        <p:nvPicPr>
          <p:cNvPr id="237" name="Google Shape;237;g10ef89f1c6f_0_0"/>
          <p:cNvPicPr preferRelativeResize="0"/>
          <p:nvPr/>
        </p:nvPicPr>
        <p:blipFill>
          <a:blip r:embed="rId3">
            <a:alphaModFix/>
          </a:blip>
          <a:stretch>
            <a:fillRect/>
          </a:stretch>
        </p:blipFill>
        <p:spPr>
          <a:xfrm>
            <a:off x="1567948" y="2678000"/>
            <a:ext cx="3143275" cy="313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Front-end programavimas panaudojant HTML / CSS / Bootstrap</a:t>
            </a:r>
            <a:endParaRPr/>
          </a:p>
        </p:txBody>
      </p:sp>
      <p:sp>
        <p:nvSpPr>
          <p:cNvPr id="243" name="Google Shape;243;p7"/>
          <p:cNvSpPr txBox="1"/>
          <p:nvPr>
            <p:ph idx="2" type="body"/>
          </p:nvPr>
        </p:nvSpPr>
        <p:spPr>
          <a:xfrm>
            <a:off x="3281700" y="1821692"/>
            <a:ext cx="3750900" cy="4308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CSS</a:t>
            </a:r>
            <a:endParaRPr sz="1400"/>
          </a:p>
        </p:txBody>
      </p:sp>
      <p:sp>
        <p:nvSpPr>
          <p:cNvPr id="244" name="Google Shape;244;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245" name="Google Shape;245;p7"/>
          <p:cNvSpPr txBox="1"/>
          <p:nvPr>
            <p:ph idx="4" type="body"/>
          </p:nvPr>
        </p:nvSpPr>
        <p:spPr>
          <a:xfrm>
            <a:off x="7503550" y="1821760"/>
            <a:ext cx="4208100" cy="430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3"/>
              </a:buClr>
              <a:buSzPts val="1600"/>
              <a:buNone/>
            </a:pPr>
            <a:r>
              <a:rPr lang="lt-LT"/>
              <a:t>https://developer.mozilla.org/en-US/docs/Web/CSS</a:t>
            </a:r>
            <a:endParaRPr/>
          </a:p>
          <a:p>
            <a:pPr indent="0" lvl="0" marL="0" rtl="0" algn="l">
              <a:lnSpc>
                <a:spcPct val="90000"/>
              </a:lnSpc>
              <a:spcBef>
                <a:spcPts val="1000"/>
              </a:spcBef>
              <a:spcAft>
                <a:spcPts val="0"/>
              </a:spcAft>
              <a:buClr>
                <a:schemeClr val="accent3"/>
              </a:buClr>
              <a:buSzPts val="1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pagrindai</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i="0" lang="lt-LT" sz="2000" u="none" cap="none" strike="noStrike">
                <a:solidFill>
                  <a:schemeClr val="lt1"/>
                </a:solidFill>
              </a:rPr>
              <a:t>01</a:t>
            </a:r>
            <a:endParaRPr i="0" sz="1400" u="none" cap="none" strike="noStrike">
              <a:solidFill>
                <a:srgbClr val="000000"/>
              </a:solidFill>
            </a:endParaRPr>
          </a:p>
        </p:txBody>
      </p:sp>
      <p:sp>
        <p:nvSpPr>
          <p:cNvPr id="115" name="Google Shape;115;gc8177118b2_0_0"/>
          <p:cNvSpPr txBox="1"/>
          <p:nvPr>
            <p:ph idx="2" type="body"/>
          </p:nvPr>
        </p:nvSpPr>
        <p:spPr>
          <a:xfrm>
            <a:off x="1355075" y="4411825"/>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spalvos</a:t>
            </a:r>
            <a:endParaRPr sz="1800"/>
          </a:p>
        </p:txBody>
      </p:sp>
      <p:sp>
        <p:nvSpPr>
          <p:cNvPr id="116" name="Google Shape;116;gc8177118b2_0_0"/>
          <p:cNvSpPr/>
          <p:nvPr/>
        </p:nvSpPr>
        <p:spPr>
          <a:xfrm>
            <a:off x="480391" y="4251035"/>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i="0" lang="lt-LT" sz="2000" u="none" cap="none" strike="noStrike">
                <a:solidFill>
                  <a:schemeClr val="lt1"/>
                </a:solidFill>
              </a:rPr>
              <a:t>02</a:t>
            </a:r>
            <a:endParaRPr i="0" sz="1400" u="none" cap="none" strike="noStrike">
              <a:solidFill>
                <a:srgbClr val="000000"/>
              </a:solidFill>
            </a:endParaRPr>
          </a:p>
        </p:txBody>
      </p:sp>
      <p:sp>
        <p:nvSpPr>
          <p:cNvPr id="117" name="Google Shape;117;gc8177118b2_0_0"/>
          <p:cNvSpPr txBox="1"/>
          <p:nvPr>
            <p:ph idx="2" type="body"/>
          </p:nvPr>
        </p:nvSpPr>
        <p:spPr>
          <a:xfrm>
            <a:off x="1355088" y="546945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tekstai</a:t>
            </a:r>
            <a:endParaRPr sz="1800"/>
          </a:p>
        </p:txBody>
      </p:sp>
      <p:sp>
        <p:nvSpPr>
          <p:cNvPr id="118" name="Google Shape;118;gc8177118b2_0_0"/>
          <p:cNvSpPr/>
          <p:nvPr/>
        </p:nvSpPr>
        <p:spPr>
          <a:xfrm>
            <a:off x="480404" y="530866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i="0" lang="lt-LT" sz="2000" u="none" cap="none" strike="noStrike">
                <a:solidFill>
                  <a:schemeClr val="lt1"/>
                </a:solidFill>
              </a:rPr>
              <a:t>03</a:t>
            </a:r>
            <a:endParaRPr i="0" sz="1400" u="none" cap="none" strike="noStrike">
              <a:solidFill>
                <a:srgbClr val="000000"/>
              </a:solidFill>
            </a:endParaRPr>
          </a:p>
        </p:txBody>
      </p:sp>
      <p:sp>
        <p:nvSpPr>
          <p:cNvPr id="119" name="Google Shape;119;gc8177118b2_0_0"/>
          <p:cNvSpPr txBox="1"/>
          <p:nvPr>
            <p:ph idx="2" type="body"/>
          </p:nvPr>
        </p:nvSpPr>
        <p:spPr>
          <a:xfrm>
            <a:off x="72634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šriftai</a:t>
            </a:r>
            <a:endParaRPr sz="1800"/>
          </a:p>
        </p:txBody>
      </p:sp>
      <p:sp>
        <p:nvSpPr>
          <p:cNvPr id="120" name="Google Shape;120;gc8177118b2_0_0"/>
          <p:cNvSpPr/>
          <p:nvPr/>
        </p:nvSpPr>
        <p:spPr>
          <a:xfrm>
            <a:off x="63887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i="0" lang="lt-LT" sz="2000" u="none" cap="none" strike="noStrike">
                <a:solidFill>
                  <a:schemeClr val="lt1"/>
                </a:solidFill>
              </a:rPr>
              <a:t>04</a:t>
            </a:r>
            <a:endParaRPr i="0" sz="1400" u="none" cap="none" strike="noStrike">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d539487ab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pagrindai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26" name="Google Shape;126;gd539487ab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27" name="Google Shape;127;gd539487ab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rPr b="1" lang="lt-LT" sz="1400"/>
              <a:t>CSS (Cascading Style Sheets)</a:t>
            </a:r>
            <a:r>
              <a:rPr lang="lt-LT" sz="1400"/>
              <a:t> </a:t>
            </a:r>
            <a:endParaRPr sz="1400"/>
          </a:p>
          <a:p>
            <a:pPr indent="0" lvl="0" marL="0" rtl="0" algn="ctr">
              <a:lnSpc>
                <a:spcPct val="115000"/>
              </a:lnSpc>
              <a:spcBef>
                <a:spcPts val="0"/>
              </a:spcBef>
              <a:spcAft>
                <a:spcPts val="0"/>
              </a:spcAft>
              <a:buClr>
                <a:schemeClr val="dk1"/>
              </a:buClr>
              <a:buSzPts val="1100"/>
              <a:buNone/>
            </a:pPr>
            <a:r>
              <a:rPr lang="lt-LT" sz="1400"/>
              <a:t>CSS („Cascading Style Sheets“) naudojama kuriant ir išdėstant tinklalapius, pavyzdžiui, norint pakeisti turinio šriftą, spalvą, dydį ir tarpus, padalinti jį į kelis stulpelius arba pridėti animacijas ir kitas dekoratyvines funkcijas. Šis modulis suteikia švelnų kelią į CSS meistriškumą pradedant jo veikimo pagrindais, kaip atrodo sintaksė ir kaip galite pradėti jį naudoti, norėdami pridėti stilių prie HTML.</a:t>
            </a:r>
            <a:endParaRPr b="1" sz="1400"/>
          </a:p>
        </p:txBody>
      </p:sp>
      <p:pic>
        <p:nvPicPr>
          <p:cNvPr id="128" name="Google Shape;128;gd539487abc_0_0"/>
          <p:cNvPicPr preferRelativeResize="0"/>
          <p:nvPr/>
        </p:nvPicPr>
        <p:blipFill>
          <a:blip r:embed="rId3">
            <a:alphaModFix/>
          </a:blip>
          <a:stretch>
            <a:fillRect/>
          </a:stretch>
        </p:blipFill>
        <p:spPr>
          <a:xfrm>
            <a:off x="5314500" y="2756875"/>
            <a:ext cx="1132701" cy="15980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d063e06e71_0_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Kas yra CSS</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34" name="Google Shape;134;gd063e06e71_0_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35" name="Google Shape;135;gd063e06e71_0_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CSS („Cascading Style Sheets“) yra kalba, nurodanti, kaip vartotojams pateikiami HTML dokumentai - kaip jie formuojami, išdėstomi ir pan.</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CSS gali būti naudojamas labai paprastam dokumento teksto stiliui kurti, pavyzdžiui, pakeisti antraščių ir nuorodų spalvą ir dydį. Jis gali būti naudojamas maketui kurti - pavyzdžiui, paversti vieną teksto stulpelį maketu su pagrindine turinio sritimi ir šonine juosta, skirta susijusiai informacijai. Jis netgi gali būti naudojamas tokiems efektams kaip animacija.</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136" name="Google Shape;136;gd063e06e71_0_9"/>
          <p:cNvPicPr preferRelativeResize="0"/>
          <p:nvPr/>
        </p:nvPicPr>
        <p:blipFill>
          <a:blip r:embed="rId3">
            <a:alphaModFix/>
          </a:blip>
          <a:stretch>
            <a:fillRect/>
          </a:stretch>
        </p:blipFill>
        <p:spPr>
          <a:xfrm>
            <a:off x="9297400" y="4406488"/>
            <a:ext cx="1132701" cy="15980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d063e06e71_0_1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sintaksė</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42" name="Google Shape;142;gd063e06e71_0_1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43" name="Google Shape;143;gd063e06e71_0_1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CSS yra taisyklėmis paremta kalba - jūs apibrėžiate taisykles, nurodančias stilių grupes, kurios turėtų būti taikomos tam tikriems jūsų tinklalapio elementams ar elementų grupėms. Pavyzdžiui, „noriu, kad pagrindinė mano puslapio antraštė būtų rodoma kaip didelis raudonas tekstas“.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Šis kodas rodo labai paprastą CSS taisyklę, kuri leistų pasiekti aukščiau aprašytą stilių:</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h1 {</a:t>
            </a:r>
            <a:endParaRPr i="1" sz="1400"/>
          </a:p>
          <a:p>
            <a:pPr indent="0" lvl="0" marL="0" rtl="0" algn="l">
              <a:lnSpc>
                <a:spcPct val="115000"/>
              </a:lnSpc>
              <a:spcBef>
                <a:spcPts val="0"/>
              </a:spcBef>
              <a:spcAft>
                <a:spcPts val="0"/>
              </a:spcAft>
              <a:buClr>
                <a:schemeClr val="dk1"/>
              </a:buClr>
              <a:buSzPts val="1100"/>
              <a:buNone/>
            </a:pPr>
            <a:r>
              <a:rPr i="1" lang="lt-LT" sz="1400"/>
              <a:t>    color: red;</a:t>
            </a:r>
            <a:endParaRPr i="1" sz="1400"/>
          </a:p>
          <a:p>
            <a:pPr indent="0" lvl="0" marL="0" rtl="0" algn="l">
              <a:lnSpc>
                <a:spcPct val="115000"/>
              </a:lnSpc>
              <a:spcBef>
                <a:spcPts val="0"/>
              </a:spcBef>
              <a:spcAft>
                <a:spcPts val="0"/>
              </a:spcAft>
              <a:buClr>
                <a:schemeClr val="dk1"/>
              </a:buClr>
              <a:buSzPts val="1100"/>
              <a:buNone/>
            </a:pPr>
            <a:r>
              <a:rPr i="1" lang="lt-LT" sz="1400"/>
              <a:t>    font-size: 5em;</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CSS sintaksės struktūra: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p:txBody>
      </p:sp>
      <p:pic>
        <p:nvPicPr>
          <p:cNvPr id="144" name="Google Shape;144;gd063e06e71_0_17"/>
          <p:cNvPicPr preferRelativeResize="0"/>
          <p:nvPr/>
        </p:nvPicPr>
        <p:blipFill>
          <a:blip r:embed="rId3">
            <a:alphaModFix/>
          </a:blip>
          <a:stretch>
            <a:fillRect/>
          </a:stretch>
        </p:blipFill>
        <p:spPr>
          <a:xfrm>
            <a:off x="2953763" y="5036388"/>
            <a:ext cx="5419725" cy="113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d063e06e71_0_3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įtraukimas į mūsų dokumentą</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50" name="Google Shape;150;gd063e06e71_0_3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51" name="Google Shape;151;gd063e06e71_0_3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Yra trys skirtingi būdai, kaip pritaikyti CSS HTML dokumente:</a:t>
            </a:r>
            <a:endParaRPr sz="1400"/>
          </a:p>
          <a:p>
            <a:pPr indent="-317500" lvl="0" marL="457200" rtl="0" algn="l">
              <a:lnSpc>
                <a:spcPct val="115000"/>
              </a:lnSpc>
              <a:spcBef>
                <a:spcPts val="0"/>
              </a:spcBef>
              <a:spcAft>
                <a:spcPts val="0"/>
              </a:spcAft>
              <a:buClr>
                <a:schemeClr val="dk1"/>
              </a:buClr>
              <a:buSzPts val="1400"/>
              <a:buChar char="-"/>
            </a:pPr>
            <a:r>
              <a:rPr lang="lt-LT" sz="1400"/>
              <a:t>External CSS (rekomenduojamas)</a:t>
            </a:r>
            <a:endParaRPr sz="1400"/>
          </a:p>
          <a:p>
            <a:pPr indent="-317500" lvl="0" marL="457200" rtl="0" algn="l">
              <a:lnSpc>
                <a:spcPct val="115000"/>
              </a:lnSpc>
              <a:spcBef>
                <a:spcPts val="0"/>
              </a:spcBef>
              <a:spcAft>
                <a:spcPts val="0"/>
              </a:spcAft>
              <a:buClr>
                <a:schemeClr val="dk1"/>
              </a:buClr>
              <a:buSzPts val="1400"/>
              <a:buChar char="-"/>
            </a:pPr>
            <a:r>
              <a:rPr lang="lt-LT" sz="1400"/>
              <a:t>Internal CSS</a:t>
            </a:r>
            <a:endParaRPr sz="1400"/>
          </a:p>
          <a:p>
            <a:pPr indent="-317500" lvl="0" marL="457200" rtl="0" algn="l">
              <a:lnSpc>
                <a:spcPct val="115000"/>
              </a:lnSpc>
              <a:spcBef>
                <a:spcPts val="0"/>
              </a:spcBef>
              <a:spcAft>
                <a:spcPts val="0"/>
              </a:spcAft>
              <a:buClr>
                <a:schemeClr val="dk1"/>
              </a:buClr>
              <a:buSzPts val="1400"/>
              <a:buChar char="-"/>
            </a:pPr>
            <a:r>
              <a:rPr lang="lt-LT" sz="1400"/>
              <a:t>Inline CSS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Plačiau, skaitykite </a:t>
            </a:r>
            <a:r>
              <a:rPr lang="lt-LT" sz="1400" u="sng">
                <a:solidFill>
                  <a:srgbClr val="0097A7"/>
                </a:solidFill>
                <a:hlinkClick r:id="rId3">
                  <a:extLst>
                    <a:ext uri="{A12FA001-AC4F-418D-AE19-62706E023703}">
                      <ahyp:hlinkClr val="tx"/>
                    </a:ext>
                  </a:extLst>
                </a:hlinkClick>
              </a:rPr>
              <a:t>čia</a:t>
            </a:r>
            <a:r>
              <a:rPr lang="lt-LT" sz="1400"/>
              <a:t> ir </a:t>
            </a:r>
            <a:r>
              <a:rPr lang="lt-LT" sz="1400" u="sng">
                <a:solidFill>
                  <a:srgbClr val="0097A7"/>
                </a:solidFill>
                <a:hlinkClick r:id="rId4">
                  <a:extLst>
                    <a:ext uri="{A12FA001-AC4F-418D-AE19-62706E023703}">
                      <ahyp:hlinkClr val="tx"/>
                    </a:ext>
                  </a:extLst>
                </a:hlinkClick>
              </a:rPr>
              <a:t>čia</a:t>
            </a:r>
            <a:r>
              <a:rPr lang="lt-LT" sz="1400"/>
              <a: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PASTABA: Dažniausiai naudojamas ir rekomenduojamas yra “External CSS” būdas, pvz.:</a:t>
            </a:r>
            <a:endParaRPr sz="1400"/>
          </a:p>
          <a:p>
            <a:pPr indent="0" lvl="0" marL="0" rtl="0" algn="l">
              <a:lnSpc>
                <a:spcPct val="115000"/>
              </a:lnSpc>
              <a:spcBef>
                <a:spcPts val="0"/>
              </a:spcBef>
              <a:spcAft>
                <a:spcPts val="0"/>
              </a:spcAft>
              <a:buClr>
                <a:schemeClr val="dk1"/>
              </a:buClr>
              <a:buSzPts val="1100"/>
              <a:buNone/>
            </a:pPr>
            <a:r>
              <a:rPr i="1" lang="lt-LT" sz="1200"/>
              <a:t>&lt;!DOCTYPE html&gt;</a:t>
            </a:r>
            <a:endParaRPr i="1" sz="1200"/>
          </a:p>
          <a:p>
            <a:pPr indent="0" lvl="0" marL="0" rtl="0" algn="l">
              <a:lnSpc>
                <a:spcPct val="115000"/>
              </a:lnSpc>
              <a:spcBef>
                <a:spcPts val="0"/>
              </a:spcBef>
              <a:spcAft>
                <a:spcPts val="0"/>
              </a:spcAft>
              <a:buClr>
                <a:schemeClr val="dk1"/>
              </a:buClr>
              <a:buSzPts val="1100"/>
              <a:buNone/>
            </a:pPr>
            <a:r>
              <a:rPr i="1" lang="lt-LT" sz="1200"/>
              <a:t>&lt;html&gt;</a:t>
            </a:r>
            <a:endParaRPr i="1" sz="1200"/>
          </a:p>
          <a:p>
            <a:pPr indent="0" lvl="0" marL="0" rtl="0" algn="l">
              <a:lnSpc>
                <a:spcPct val="115000"/>
              </a:lnSpc>
              <a:spcBef>
                <a:spcPts val="0"/>
              </a:spcBef>
              <a:spcAft>
                <a:spcPts val="0"/>
              </a:spcAft>
              <a:buClr>
                <a:schemeClr val="dk1"/>
              </a:buClr>
              <a:buSzPts val="1100"/>
              <a:buNone/>
            </a:pPr>
            <a:r>
              <a:rPr i="1" lang="lt-LT" sz="1200"/>
              <a:t>  &lt;head&gt;</a:t>
            </a:r>
            <a:endParaRPr i="1" sz="1200"/>
          </a:p>
          <a:p>
            <a:pPr indent="0" lvl="0" marL="0" rtl="0" algn="l">
              <a:lnSpc>
                <a:spcPct val="115000"/>
              </a:lnSpc>
              <a:spcBef>
                <a:spcPts val="0"/>
              </a:spcBef>
              <a:spcAft>
                <a:spcPts val="0"/>
              </a:spcAft>
              <a:buClr>
                <a:schemeClr val="dk1"/>
              </a:buClr>
              <a:buSzPts val="1100"/>
              <a:buNone/>
            </a:pPr>
            <a:r>
              <a:rPr i="1" lang="lt-LT" sz="1200"/>
              <a:t>    &lt;link rel="stylesheet" href="styles.css"&gt;</a:t>
            </a:r>
            <a:endParaRPr i="1" sz="1200"/>
          </a:p>
          <a:p>
            <a:pPr indent="0" lvl="0" marL="0" rtl="0" algn="l">
              <a:lnSpc>
                <a:spcPct val="115000"/>
              </a:lnSpc>
              <a:spcBef>
                <a:spcPts val="0"/>
              </a:spcBef>
              <a:spcAft>
                <a:spcPts val="0"/>
              </a:spcAft>
              <a:buClr>
                <a:schemeClr val="dk1"/>
              </a:buClr>
              <a:buSzPts val="1100"/>
              <a:buNone/>
            </a:pPr>
            <a:r>
              <a:rPr i="1" lang="lt-LT" sz="1200"/>
              <a:t>  &lt;/head&gt;</a:t>
            </a:r>
            <a:endParaRPr i="1" sz="1200"/>
          </a:p>
          <a:p>
            <a:pPr indent="0" lvl="0" marL="0" rtl="0" algn="l">
              <a:lnSpc>
                <a:spcPct val="115000"/>
              </a:lnSpc>
              <a:spcBef>
                <a:spcPts val="0"/>
              </a:spcBef>
              <a:spcAft>
                <a:spcPts val="0"/>
              </a:spcAft>
              <a:buClr>
                <a:schemeClr val="dk1"/>
              </a:buClr>
              <a:buSzPts val="1100"/>
              <a:buNone/>
            </a:pPr>
            <a:r>
              <a:rPr i="1" lang="lt-LT" sz="1200"/>
              <a:t>  &lt;body&gt;</a:t>
            </a:r>
            <a:endParaRPr i="1" sz="1200"/>
          </a:p>
          <a:p>
            <a:pPr indent="0" lvl="0" marL="0" rtl="0" algn="l">
              <a:lnSpc>
                <a:spcPct val="115000"/>
              </a:lnSpc>
              <a:spcBef>
                <a:spcPts val="0"/>
              </a:spcBef>
              <a:spcAft>
                <a:spcPts val="0"/>
              </a:spcAft>
              <a:buClr>
                <a:schemeClr val="dk1"/>
              </a:buClr>
              <a:buSzPts val="1100"/>
              <a:buNone/>
            </a:pPr>
            <a:r>
              <a:rPr i="1" lang="lt-LT" sz="1200"/>
              <a:t>  &lt;/body&gt;</a:t>
            </a:r>
            <a:endParaRPr i="1" sz="1200"/>
          </a:p>
          <a:p>
            <a:pPr indent="0" lvl="0" marL="0" rtl="0" algn="l">
              <a:lnSpc>
                <a:spcPct val="115000"/>
              </a:lnSpc>
              <a:spcBef>
                <a:spcPts val="0"/>
              </a:spcBef>
              <a:spcAft>
                <a:spcPts val="0"/>
              </a:spcAft>
              <a:buClr>
                <a:schemeClr val="dk1"/>
              </a:buClr>
              <a:buSzPts val="1100"/>
              <a:buNone/>
            </a:pPr>
            <a:r>
              <a:rPr i="1" lang="lt-LT" sz="1200"/>
              <a:t>&lt;/html&gt;</a:t>
            </a:r>
            <a:endParaRPr i="1" sz="1200"/>
          </a:p>
          <a:p>
            <a:pPr indent="0" lvl="0" marL="0" rtl="0" algn="l">
              <a:lnSpc>
                <a:spcPct val="115000"/>
              </a:lnSpc>
              <a:spcBef>
                <a:spcPts val="0"/>
              </a:spcBef>
              <a:spcAft>
                <a:spcPts val="0"/>
              </a:spcAft>
              <a:buClr>
                <a:schemeClr val="dk1"/>
              </a:buClr>
              <a:buSzPts val="11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d063e06e71_0_2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selektoriai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57" name="Google Shape;157;gd063e06e71_0_2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58" name="Google Shape;158;gd063e06e71_0_2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CSS selektoriai naudojami norint „surasti“ (arba pasirinkti) HTML elementus, kuriuos norite stilizuoti.</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CSS selektorius galime suskirstyti į penkias kategorijas:</a:t>
            </a:r>
            <a:endParaRPr sz="1400"/>
          </a:p>
          <a:p>
            <a:pPr indent="0" lvl="0" marL="0" rtl="0" algn="l">
              <a:lnSpc>
                <a:spcPct val="115000"/>
              </a:lnSpc>
              <a:spcBef>
                <a:spcPts val="0"/>
              </a:spcBef>
              <a:spcAft>
                <a:spcPts val="0"/>
              </a:spcAft>
              <a:buClr>
                <a:schemeClr val="dk1"/>
              </a:buClr>
              <a:buSzPts val="1100"/>
              <a:buNone/>
            </a:pPr>
            <a:r>
              <a:t/>
            </a:r>
            <a:endParaRPr sz="1400"/>
          </a:p>
          <a:p>
            <a:pPr indent="-317500" lvl="0" marL="457200" rtl="0" algn="l">
              <a:lnSpc>
                <a:spcPct val="115000"/>
              </a:lnSpc>
              <a:spcBef>
                <a:spcPts val="0"/>
              </a:spcBef>
              <a:spcAft>
                <a:spcPts val="0"/>
              </a:spcAft>
              <a:buClr>
                <a:schemeClr val="dk1"/>
              </a:buClr>
              <a:buSzPts val="1400"/>
              <a:buChar char="-"/>
            </a:pPr>
            <a:r>
              <a:rPr lang="lt-LT" sz="1400"/>
              <a:t>Paprasti selektoriai (pasirinkite elementus pagal pavadinimą, id, class)</a:t>
            </a:r>
            <a:endParaRPr sz="1400"/>
          </a:p>
          <a:p>
            <a:pPr indent="-317500" lvl="0" marL="457200" rtl="0" algn="l">
              <a:lnSpc>
                <a:spcPct val="115000"/>
              </a:lnSpc>
              <a:spcBef>
                <a:spcPts val="0"/>
              </a:spcBef>
              <a:spcAft>
                <a:spcPts val="0"/>
              </a:spcAft>
              <a:buClr>
                <a:schemeClr val="dk1"/>
              </a:buClr>
              <a:buSzPts val="1400"/>
              <a:buChar char="-"/>
            </a:pPr>
            <a:r>
              <a:rPr lang="lt-LT" sz="1400"/>
              <a:t>Kombinatoriaus selektoriai (elementus pasirinkite pagal konkretų tarpusavio ryšį)</a:t>
            </a:r>
            <a:endParaRPr sz="1400"/>
          </a:p>
          <a:p>
            <a:pPr indent="-317500" lvl="0" marL="457200" rtl="0" algn="l">
              <a:lnSpc>
                <a:spcPct val="115000"/>
              </a:lnSpc>
              <a:spcBef>
                <a:spcPts val="0"/>
              </a:spcBef>
              <a:spcAft>
                <a:spcPts val="0"/>
              </a:spcAft>
              <a:buClr>
                <a:schemeClr val="dk1"/>
              </a:buClr>
              <a:buSzPts val="1400"/>
              <a:buChar char="-"/>
            </a:pPr>
            <a:r>
              <a:rPr lang="lt-LT" sz="1400"/>
              <a:t>Pseudo klasės selektoriai (pasirinkite elementus pagal tam tikrą būseną)</a:t>
            </a:r>
            <a:endParaRPr sz="1400"/>
          </a:p>
          <a:p>
            <a:pPr indent="-317500" lvl="0" marL="457200" rtl="0" algn="l">
              <a:lnSpc>
                <a:spcPct val="115000"/>
              </a:lnSpc>
              <a:spcBef>
                <a:spcPts val="0"/>
              </a:spcBef>
              <a:spcAft>
                <a:spcPts val="0"/>
              </a:spcAft>
              <a:buClr>
                <a:schemeClr val="dk1"/>
              </a:buClr>
              <a:buSzPts val="1400"/>
              <a:buChar char="-"/>
            </a:pPr>
            <a:r>
              <a:rPr lang="lt-LT" sz="1400"/>
              <a:t>Pseudo elementų selektoriai (pasirinkite ir stiliaus elemento dalis)</a:t>
            </a:r>
            <a:endParaRPr sz="1400"/>
          </a:p>
          <a:p>
            <a:pPr indent="-317500" lvl="0" marL="457200" rtl="0" algn="l">
              <a:lnSpc>
                <a:spcPct val="115000"/>
              </a:lnSpc>
              <a:spcBef>
                <a:spcPts val="0"/>
              </a:spcBef>
              <a:spcAft>
                <a:spcPts val="0"/>
              </a:spcAft>
              <a:buClr>
                <a:schemeClr val="dk1"/>
              </a:buClr>
              <a:buSzPts val="1400"/>
              <a:buChar char="-"/>
            </a:pPr>
            <a:r>
              <a:rPr lang="lt-LT" sz="1400"/>
              <a:t>Atributų parinkikliai (elementus pasirinkite pagal atributą arba atributo vertę)</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d063e06e71_0_4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selektoriai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64" name="Google Shape;164;gd063e06e71_0_4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5" name="Google Shape;165;gd063e06e71_0_4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CSS </a:t>
            </a:r>
            <a:r>
              <a:rPr b="1" lang="lt-LT" sz="1400" u="sng"/>
              <a:t>elemento</a:t>
            </a:r>
            <a:r>
              <a:rPr b="1" lang="lt-LT" sz="1400"/>
              <a:t> parinkiklis</a:t>
            </a:r>
            <a:r>
              <a:rPr lang="lt-LT" sz="1400"/>
              <a:t> - Elementų parinkiklis pasirenka HTML elementus pagal elemento pavadinimą.</a:t>
            </a:r>
            <a:endParaRPr sz="1400"/>
          </a:p>
          <a:p>
            <a:pPr indent="0" lvl="0" marL="0" rtl="0" algn="l">
              <a:lnSpc>
                <a:spcPct val="115000"/>
              </a:lnSpc>
              <a:spcBef>
                <a:spcPts val="0"/>
              </a:spcBef>
              <a:spcAft>
                <a:spcPts val="0"/>
              </a:spcAft>
              <a:buClr>
                <a:schemeClr val="dk1"/>
              </a:buClr>
              <a:buSzPts val="1100"/>
              <a:buNone/>
            </a:pPr>
            <a:r>
              <a:rPr i="1" lang="lt-LT" sz="1200"/>
              <a:t>p {</a:t>
            </a:r>
            <a:endParaRPr i="1" sz="1200"/>
          </a:p>
          <a:p>
            <a:pPr indent="0" lvl="0" marL="0" rtl="0" algn="l">
              <a:lnSpc>
                <a:spcPct val="115000"/>
              </a:lnSpc>
              <a:spcBef>
                <a:spcPts val="0"/>
              </a:spcBef>
              <a:spcAft>
                <a:spcPts val="0"/>
              </a:spcAft>
              <a:buClr>
                <a:schemeClr val="dk1"/>
              </a:buClr>
              <a:buSzPts val="1100"/>
              <a:buNone/>
            </a:pPr>
            <a:r>
              <a:rPr i="1" lang="lt-LT" sz="1200"/>
              <a:t>  text-align: center;</a:t>
            </a:r>
            <a:endParaRPr i="1" sz="1200"/>
          </a:p>
          <a:p>
            <a:pPr indent="0" lvl="0" marL="0" rtl="0" algn="l">
              <a:lnSpc>
                <a:spcPct val="115000"/>
              </a:lnSpc>
              <a:spcBef>
                <a:spcPts val="0"/>
              </a:spcBef>
              <a:spcAft>
                <a:spcPts val="0"/>
              </a:spcAft>
              <a:buClr>
                <a:schemeClr val="dk1"/>
              </a:buClr>
              <a:buSzPts val="1100"/>
              <a:buNone/>
            </a:pPr>
            <a:r>
              <a:rPr i="1" lang="lt-LT" sz="1200"/>
              <a:t>  color: red;</a:t>
            </a:r>
            <a:endParaRPr i="1" sz="1200"/>
          </a:p>
          <a:p>
            <a:pPr indent="0" lvl="0" marL="0" rtl="0" algn="l">
              <a:lnSpc>
                <a:spcPct val="115000"/>
              </a:lnSpc>
              <a:spcBef>
                <a:spcPts val="0"/>
              </a:spcBef>
              <a:spcAft>
                <a:spcPts val="0"/>
              </a:spcAft>
              <a:buClr>
                <a:schemeClr val="dk1"/>
              </a:buClr>
              <a:buSzPts val="1100"/>
              <a:buNone/>
            </a:pPr>
            <a:r>
              <a:rPr i="1" lang="lt-LT" sz="1200"/>
              <a:t>}</a:t>
            </a:r>
            <a:endParaRPr i="1" sz="12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b="1" lang="lt-LT" sz="1400"/>
              <a:t>CSS </a:t>
            </a:r>
            <a:r>
              <a:rPr b="1" lang="lt-LT" sz="1400" u="sng"/>
              <a:t>id</a:t>
            </a:r>
            <a:r>
              <a:rPr b="1" lang="lt-LT" sz="1400"/>
              <a:t> parinkiklis</a:t>
            </a:r>
            <a:r>
              <a:rPr lang="lt-LT" sz="1400"/>
              <a:t> - id parinkiklis naudoja HTML elemento atributą tam tikram elementui pasirinkti.</a:t>
            </a:r>
            <a:endParaRPr sz="1400"/>
          </a:p>
          <a:p>
            <a:pPr indent="0" lvl="0" marL="0" rtl="0" algn="l">
              <a:lnSpc>
                <a:spcPct val="115000"/>
              </a:lnSpc>
              <a:spcBef>
                <a:spcPts val="0"/>
              </a:spcBef>
              <a:spcAft>
                <a:spcPts val="0"/>
              </a:spcAft>
              <a:buClr>
                <a:schemeClr val="dk1"/>
              </a:buClr>
              <a:buSzPts val="1100"/>
              <a:buNone/>
            </a:pPr>
            <a:r>
              <a:rPr i="1" lang="lt-LT" sz="1200"/>
              <a:t>#paragrap1 {</a:t>
            </a:r>
            <a:endParaRPr i="1" sz="1200"/>
          </a:p>
          <a:p>
            <a:pPr indent="0" lvl="0" marL="0" rtl="0" algn="l">
              <a:lnSpc>
                <a:spcPct val="115000"/>
              </a:lnSpc>
              <a:spcBef>
                <a:spcPts val="0"/>
              </a:spcBef>
              <a:spcAft>
                <a:spcPts val="0"/>
              </a:spcAft>
              <a:buClr>
                <a:schemeClr val="dk1"/>
              </a:buClr>
              <a:buSzPts val="1100"/>
              <a:buNone/>
            </a:pPr>
            <a:r>
              <a:rPr i="1" lang="lt-LT" sz="1200"/>
              <a:t>  text-align: center;</a:t>
            </a:r>
            <a:endParaRPr i="1" sz="1200"/>
          </a:p>
          <a:p>
            <a:pPr indent="0" lvl="0" marL="0" rtl="0" algn="l">
              <a:lnSpc>
                <a:spcPct val="115000"/>
              </a:lnSpc>
              <a:spcBef>
                <a:spcPts val="0"/>
              </a:spcBef>
              <a:spcAft>
                <a:spcPts val="0"/>
              </a:spcAft>
              <a:buClr>
                <a:schemeClr val="dk1"/>
              </a:buClr>
              <a:buSzPts val="1100"/>
              <a:buNone/>
            </a:pPr>
            <a:r>
              <a:rPr i="1" lang="lt-LT" sz="1200"/>
              <a:t>  color: red;</a:t>
            </a:r>
            <a:endParaRPr i="1" sz="1200"/>
          </a:p>
          <a:p>
            <a:pPr indent="0" lvl="0" marL="0" rtl="0" algn="l">
              <a:lnSpc>
                <a:spcPct val="115000"/>
              </a:lnSpc>
              <a:spcBef>
                <a:spcPts val="0"/>
              </a:spcBef>
              <a:spcAft>
                <a:spcPts val="0"/>
              </a:spcAft>
              <a:buClr>
                <a:schemeClr val="dk1"/>
              </a:buClr>
              <a:buSzPts val="1100"/>
              <a:buNone/>
            </a:pPr>
            <a:r>
              <a:rPr i="1" lang="lt-LT" sz="1200"/>
              <a:t>}</a:t>
            </a:r>
            <a:endParaRPr i="1" sz="12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063e06e71_0_4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CSS selektoriai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71" name="Google Shape;171;gd063e06e71_0_4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72" name="Google Shape;172;gd063e06e71_0_4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latin typeface="Montserrat"/>
                <a:ea typeface="Montserrat"/>
                <a:cs typeface="Montserrat"/>
                <a:sym typeface="Montserrat"/>
              </a:rPr>
              <a:t>CSS </a:t>
            </a:r>
            <a:r>
              <a:rPr b="1" lang="lt-LT" sz="1400" u="sng">
                <a:latin typeface="Montserrat"/>
                <a:ea typeface="Montserrat"/>
                <a:cs typeface="Montserrat"/>
                <a:sym typeface="Montserrat"/>
              </a:rPr>
              <a:t>class</a:t>
            </a:r>
            <a:r>
              <a:rPr b="1" lang="lt-LT" sz="1400">
                <a:latin typeface="Montserrat"/>
                <a:ea typeface="Montserrat"/>
                <a:cs typeface="Montserrat"/>
                <a:sym typeface="Montserrat"/>
              </a:rPr>
              <a:t> parinkiklis</a:t>
            </a:r>
            <a:r>
              <a:rPr lang="lt-LT" sz="1400">
                <a:latin typeface="Montserrat"/>
                <a:ea typeface="Montserrat"/>
                <a:cs typeface="Montserrat"/>
                <a:sym typeface="Montserrat"/>
              </a:rPr>
              <a:t> - class parinkiklis parenka HTML elementus su konkrečiu klasės atributu.</a:t>
            </a:r>
            <a:endParaRPr sz="14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rPr i="1" lang="lt-LT" sz="1200">
                <a:latin typeface="Montserrat"/>
                <a:ea typeface="Montserrat"/>
                <a:cs typeface="Montserrat"/>
                <a:sym typeface="Montserrat"/>
              </a:rPr>
              <a:t>.center {</a:t>
            </a:r>
            <a:endParaRPr i="1"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rPr i="1" lang="lt-LT" sz="1200">
                <a:latin typeface="Montserrat"/>
                <a:ea typeface="Montserrat"/>
                <a:cs typeface="Montserrat"/>
                <a:sym typeface="Montserrat"/>
              </a:rPr>
              <a:t>   text-align: center;</a:t>
            </a:r>
            <a:endParaRPr i="1"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rPr i="1" lang="lt-LT" sz="1200">
                <a:latin typeface="Montserrat"/>
                <a:ea typeface="Montserrat"/>
                <a:cs typeface="Montserrat"/>
                <a:sym typeface="Montserrat"/>
              </a:rPr>
              <a:t>   color: red;</a:t>
            </a:r>
            <a:endParaRPr i="1"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rPr i="1" lang="lt-LT" sz="1200">
                <a:latin typeface="Montserrat"/>
                <a:ea typeface="Montserrat"/>
                <a:cs typeface="Montserrat"/>
                <a:sym typeface="Montserrat"/>
              </a:rPr>
              <a:t>}</a:t>
            </a:r>
            <a:endParaRPr i="1"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t/>
            </a:r>
            <a:endParaRPr sz="14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rPr lang="lt-LT" sz="1400">
                <a:latin typeface="Montserrat"/>
                <a:ea typeface="Montserrat"/>
                <a:cs typeface="Montserrat"/>
                <a:sym typeface="Montserrat"/>
              </a:rPr>
              <a:t>Taip pat galime nurodyti, kad klasė turėtų paveikti tik tam tikrus HTML elementus.</a:t>
            </a:r>
            <a:endParaRPr i="1"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rPr i="1" lang="lt-LT" sz="1200">
                <a:latin typeface="Montserrat"/>
                <a:ea typeface="Montserrat"/>
                <a:cs typeface="Montserrat"/>
                <a:sym typeface="Montserrat"/>
              </a:rPr>
              <a:t>p.center {</a:t>
            </a:r>
            <a:endParaRPr i="1"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rPr i="1" lang="lt-LT" sz="1200">
                <a:latin typeface="Montserrat"/>
                <a:ea typeface="Montserrat"/>
                <a:cs typeface="Montserrat"/>
                <a:sym typeface="Montserrat"/>
              </a:rPr>
              <a:t>   text-align: center;</a:t>
            </a:r>
            <a:endParaRPr i="1"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rPr i="1" lang="lt-LT" sz="1200">
                <a:latin typeface="Montserrat"/>
                <a:ea typeface="Montserrat"/>
                <a:cs typeface="Montserrat"/>
                <a:sym typeface="Montserrat"/>
              </a:rPr>
              <a:t>   color: red;</a:t>
            </a:r>
            <a:endParaRPr i="1"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rPr i="1" lang="lt-LT" sz="1200">
                <a:latin typeface="Montserrat"/>
                <a:ea typeface="Montserrat"/>
                <a:cs typeface="Montserrat"/>
                <a:sym typeface="Montserrat"/>
              </a:rPr>
              <a:t>}</a:t>
            </a:r>
            <a:endParaRPr i="1"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t/>
            </a:r>
            <a:endParaRPr i="1"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rPr lang="lt-LT" sz="1200">
                <a:latin typeface="Montserrat"/>
                <a:ea typeface="Montserrat"/>
                <a:cs typeface="Montserrat"/>
                <a:sym typeface="Montserrat"/>
              </a:rPr>
              <a:t>PASTABA: HTML elementas gali turėti daugiau negu vieną klasę.</a:t>
            </a:r>
            <a:endParaRPr sz="12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t/>
            </a:r>
            <a:endParaRPr sz="14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t/>
            </a:r>
            <a:endParaRPr sz="14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None/>
            </a:pPr>
            <a:r>
              <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