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m32Yx7SF+EBuq/UxquwOQbgsD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CF61C1-55E4-41CA-91CF-45EE7BC1A253}">
  <a:tblStyle styleId="{62CF61C1-55E4-41CA-91CF-45EE7BC1A2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d7fa5fea6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cd7fa5fea6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d7fa5fea6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cd7fa5fea6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d7fa5fea6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cd7fa5fea6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d7fa5fea6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cd7fa5fea6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10cf7707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d10cf7707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10cf7707e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10cf7707e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539487ab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d539487ab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d7fa5fea6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cd7fa5fea6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d7fa5fea6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cd7fa5fea6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d7fa5fea6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cd7fa5fea6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d7fa5fea6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cd7fa5fea6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d7fa5fea6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cd7fa5fea6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d7fa5fea6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cd7fa5fea6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 name="Google Shape;19;p11"/>
          <p:cNvPicPr preferRelativeResize="0"/>
          <p:nvPr/>
        </p:nvPicPr>
        <p:blipFill rotWithShape="1">
          <a:blip r:embed="rId2">
            <a:alphaModFix/>
          </a:blip>
          <a:srcRect/>
          <a:stretch/>
        </p:blipFill>
        <p:spPr>
          <a:xfrm>
            <a:off x="475294" y="458788"/>
            <a:ext cx="2334168" cy="683026"/>
          </a:xfrm>
          <a:prstGeom prst="rect">
            <a:avLst/>
          </a:prstGeom>
          <a:noFill/>
          <a:ln>
            <a:noFill/>
          </a:ln>
        </p:spPr>
      </p:pic>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lt2"/>
        </a:solidFill>
        <a:effectLst/>
      </p:bgPr>
    </p:bg>
    <p:spTree>
      <p:nvGrpSpPr>
        <p:cNvPr id="1" name="Shape 46"/>
        <p:cNvGrpSpPr/>
        <p:nvPr/>
      </p:nvGrpSpPr>
      <p:grpSpPr>
        <a:xfrm>
          <a:off x="0" y="0"/>
          <a:ext cx="0" cy="0"/>
          <a:chOff x="0" y="0"/>
          <a:chExt cx="0" cy="0"/>
        </a:xfrm>
      </p:grpSpPr>
      <p:sp>
        <p:nvSpPr>
          <p:cNvPr id="47" name="Google Shape;47;p15"/>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avLst/>
              <a:gdLst/>
              <a:ahLst/>
              <a:cxnLst/>
              <a:rect l="l" t="t" r="r" b="b"/>
              <a:pathLst>
                <a:path w="283844" h="228558" extrusionOk="0">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avLst/>
              <a:gdLst/>
              <a:ahLst/>
              <a:cxnLst/>
              <a:rect l="l" t="t" r="r" b="b"/>
              <a:pathLst>
                <a:path w="763904" h="263956" extrusionOk="0">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avLst/>
              <a:gdLst/>
              <a:ahLst/>
              <a:cxnLst/>
              <a:rect l="l" t="t" r="r" b="b"/>
              <a:pathLst>
                <a:path w="283845" h="228558" extrusionOk="0">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avLst/>
              <a:gdLst/>
              <a:ahLst/>
              <a:cxnLst/>
              <a:rect l="l" t="t" r="r" b="b"/>
              <a:pathLst>
                <a:path w="1353502" h="1455919" extrusionOk="0">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Google Shape;53;p15"/>
          <p:cNvSpPr>
            <a:spLocks noGrp="1"/>
          </p:cNvSpPr>
          <p:nvPr>
            <p:ph type="pic" idx="2"/>
          </p:nvPr>
        </p:nvSpPr>
        <p:spPr>
          <a:xfrm>
            <a:off x="479612" y="1854200"/>
            <a:ext cx="11231996" cy="5003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54"/>
        <p:cNvGrpSpPr/>
        <p:nvPr/>
      </p:nvGrpSpPr>
      <p:grpSpPr>
        <a:xfrm>
          <a:off x="0" y="0"/>
          <a:ext cx="0" cy="0"/>
          <a:chOff x="0" y="0"/>
          <a:chExt cx="0" cy="0"/>
        </a:xfrm>
      </p:grpSpPr>
      <p:sp>
        <p:nvSpPr>
          <p:cNvPr id="55" name="Google Shape;55;p16"/>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1" name="Google Shape;61;p16"/>
          <p:cNvSpPr txBox="1">
            <a:spLocks noGrp="1"/>
          </p:cNvSpPr>
          <p:nvPr>
            <p:ph type="body" idx="2"/>
          </p:nvPr>
        </p:nvSpPr>
        <p:spPr>
          <a:xfrm>
            <a:off x="3281688" y="18218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6"/>
          <p:cNvSpPr txBox="1">
            <a:spLocks noGrp="1"/>
          </p:cNvSpPr>
          <p:nvPr>
            <p:ph type="body" idx="3"/>
          </p:nvPr>
        </p:nvSpPr>
        <p:spPr>
          <a:xfrm>
            <a:off x="3281688" y="21714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6"/>
          <p:cNvSpPr txBox="1">
            <a:spLocks noGrp="1"/>
          </p:cNvSpPr>
          <p:nvPr>
            <p:ph type="title"/>
          </p:nvPr>
        </p:nvSpPr>
        <p:spPr>
          <a:xfrm>
            <a:off x="480391" y="5032099"/>
            <a:ext cx="2343491" cy="1365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4"/>
          </p:nvPr>
        </p:nvSpPr>
        <p:spPr>
          <a:xfrm>
            <a:off x="7503551" y="1821809"/>
            <a:ext cx="4208058" cy="7911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3281688" y="2727012"/>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txBox="1">
            <a:spLocks noGrp="1"/>
          </p:cNvSpPr>
          <p:nvPr>
            <p:ph type="body" idx="6"/>
          </p:nvPr>
        </p:nvSpPr>
        <p:spPr>
          <a:xfrm>
            <a:off x="3281688" y="3076635"/>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6"/>
          <p:cNvSpPr txBox="1">
            <a:spLocks noGrp="1"/>
          </p:cNvSpPr>
          <p:nvPr>
            <p:ph type="body" idx="7"/>
          </p:nvPr>
        </p:nvSpPr>
        <p:spPr>
          <a:xfrm>
            <a:off x="7503551" y="2724846"/>
            <a:ext cx="4208058" cy="898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3281688" y="36506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6"/>
          <p:cNvSpPr txBox="1">
            <a:spLocks noGrp="1"/>
          </p:cNvSpPr>
          <p:nvPr>
            <p:ph type="body" idx="9"/>
          </p:nvPr>
        </p:nvSpPr>
        <p:spPr>
          <a:xfrm>
            <a:off x="3281688" y="40002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6"/>
          <p:cNvSpPr txBox="1">
            <a:spLocks noGrp="1"/>
          </p:cNvSpPr>
          <p:nvPr>
            <p:ph type="body" idx="13"/>
          </p:nvPr>
        </p:nvSpPr>
        <p:spPr>
          <a:xfrm>
            <a:off x="7503551" y="3666017"/>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14"/>
          </p:nvPr>
        </p:nvSpPr>
        <p:spPr>
          <a:xfrm>
            <a:off x="3281688" y="457198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15"/>
          </p:nvPr>
        </p:nvSpPr>
        <p:spPr>
          <a:xfrm>
            <a:off x="3281688" y="492161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6"/>
          <p:cNvSpPr txBox="1">
            <a:spLocks noGrp="1"/>
          </p:cNvSpPr>
          <p:nvPr>
            <p:ph type="body" idx="16"/>
          </p:nvPr>
        </p:nvSpPr>
        <p:spPr>
          <a:xfrm>
            <a:off x="3281688" y="5493370"/>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body" idx="17"/>
          </p:nvPr>
        </p:nvSpPr>
        <p:spPr>
          <a:xfrm>
            <a:off x="3281688" y="5842993"/>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body" idx="18"/>
          </p:nvPr>
        </p:nvSpPr>
        <p:spPr>
          <a:xfrm>
            <a:off x="7503551" y="4605022"/>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6"/>
          <p:cNvSpPr txBox="1">
            <a:spLocks noGrp="1"/>
          </p:cNvSpPr>
          <p:nvPr>
            <p:ph type="body" idx="19"/>
          </p:nvPr>
        </p:nvSpPr>
        <p:spPr>
          <a:xfrm>
            <a:off x="7503551" y="5493370"/>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4" name="Google Shape;84;p14"/>
          <p:cNvSpPr txBox="1">
            <a:spLocks noGrp="1"/>
          </p:cNvSpPr>
          <p:nvPr>
            <p:ph type="body" idx="2"/>
          </p:nvPr>
        </p:nvSpPr>
        <p:spPr>
          <a:xfrm>
            <a:off x="6557682" y="3193410"/>
            <a:ext cx="5154706"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4"/>
          <p:cNvSpPr txBox="1">
            <a:spLocks noGrp="1"/>
          </p:cNvSpPr>
          <p:nvPr>
            <p:ph type="body" idx="3"/>
          </p:nvPr>
        </p:nvSpPr>
        <p:spPr>
          <a:xfrm>
            <a:off x="6557682" y="4336410"/>
            <a:ext cx="5154706"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4"/>
          <p:cNvSpPr txBox="1">
            <a:spLocks noGrp="1"/>
          </p:cNvSpPr>
          <p:nvPr>
            <p:ph type="body" idx="4"/>
          </p:nvPr>
        </p:nvSpPr>
        <p:spPr>
          <a:xfrm>
            <a:off x="6557682" y="5479410"/>
            <a:ext cx="5154706"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4"/>
          <p:cNvSpPr>
            <a:spLocks noGrp="1"/>
          </p:cNvSpPr>
          <p:nvPr>
            <p:ph type="pic" idx="5"/>
          </p:nvPr>
        </p:nvSpPr>
        <p:spPr>
          <a:xfrm>
            <a:off x="1045319" y="1674055"/>
            <a:ext cx="3924971" cy="398823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8" name="Google Shape;88;p14"/>
          <p:cNvSpPr txBox="1">
            <a:spLocks noGrp="1"/>
          </p:cNvSpPr>
          <p:nvPr>
            <p:ph type="title"/>
          </p:nvPr>
        </p:nvSpPr>
        <p:spPr>
          <a:xfrm>
            <a:off x="6557682"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CSS/transiti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CSS/anima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mozilla.org/en-US/docs/Learn/CSS/Building_blocks/Styling_tables" TargetMode="External"/><Relationship Id="rId3" Type="http://schemas.openxmlformats.org/officeDocument/2006/relationships/hyperlink" Target="https://developer.mozilla.org/en-US/docs/Learn/CSS/Building_blocks/Backgrounds_and_borders" TargetMode="External"/><Relationship Id="rId7" Type="http://schemas.openxmlformats.org/officeDocument/2006/relationships/hyperlink" Target="https://developer.mozilla.org/en-US/docs/Learn/CSS/Building_blocks/Images_media_form_elements" TargetMode="External"/><Relationship Id="rId12" Type="http://schemas.openxmlformats.org/officeDocument/2006/relationships/hyperlink" Target="https://developer.mozilla.org/en-US/docs/Learn/CSS/Building_blocks/The_box_mode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eveloper.mozilla.org/en-US/docs/Learn/CSS/Building_blocks/Sizing_items_in_CSS" TargetMode="External"/><Relationship Id="rId11" Type="http://schemas.openxmlformats.org/officeDocument/2006/relationships/hyperlink" Target="https://developer.mozilla.org/en-US/docs/Learn/CSS/Building_blocks/Organizing" TargetMode="External"/><Relationship Id="rId5" Type="http://schemas.openxmlformats.org/officeDocument/2006/relationships/hyperlink" Target="https://developer.mozilla.org/en-US/docs/Learn/CSS/Building_blocks/Overflowing_content" TargetMode="External"/><Relationship Id="rId10" Type="http://schemas.openxmlformats.org/officeDocument/2006/relationships/hyperlink" Target="https://developer.mozilla.org/en-US/docs/Learn/CSS/Building_blocks/Debugging_CSS" TargetMode="External"/><Relationship Id="rId4" Type="http://schemas.openxmlformats.org/officeDocument/2006/relationships/hyperlink" Target="https://developer.mozilla.org/en-US/docs/Learn/CSS/Building_blocks/Handling_different_text_directions" TargetMode="External"/><Relationship Id="rId9" Type="http://schemas.openxmlformats.org/officeDocument/2006/relationships/hyperlink" Target="https://developer.mozilla.org/en-US/docs/Learn/CSS/Styling_text/Styling_list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eveloper.mozilla.org/en-US/docs/Learn/CSS/Building_blocks/Styling_tables" TargetMode="External"/><Relationship Id="rId3" Type="http://schemas.openxmlformats.org/officeDocument/2006/relationships/hyperlink" Target="https://developer.mozilla.org/en-US/docs/Learn/CSS/Building_blocks/Backgrounds_and_borders" TargetMode="External"/><Relationship Id="rId7" Type="http://schemas.openxmlformats.org/officeDocument/2006/relationships/hyperlink" Target="https://developer.mozilla.org/en-US/docs/Learn/CSS/Building_blocks/Images_media_form_elements" TargetMode="External"/><Relationship Id="rId12" Type="http://schemas.openxmlformats.org/officeDocument/2006/relationships/hyperlink" Target="https://developer.mozilla.org/en-US/docs/Learn/CSS/Building_blocks/The_box_mode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developer.mozilla.org/en-US/docs/Learn/CSS/Building_blocks/Sizing_items_in_CSS" TargetMode="External"/><Relationship Id="rId11" Type="http://schemas.openxmlformats.org/officeDocument/2006/relationships/hyperlink" Target="https://developer.mozilla.org/en-US/docs/Learn/CSS/Building_blocks/Organizing" TargetMode="External"/><Relationship Id="rId5" Type="http://schemas.openxmlformats.org/officeDocument/2006/relationships/hyperlink" Target="https://developer.mozilla.org/en-US/docs/Learn/CSS/Building_blocks/Overflowing_content" TargetMode="External"/><Relationship Id="rId10" Type="http://schemas.openxmlformats.org/officeDocument/2006/relationships/hyperlink" Target="https://developer.mozilla.org/en-US/docs/Learn/CSS/Building_blocks/Debugging_CSS" TargetMode="External"/><Relationship Id="rId4" Type="http://schemas.openxmlformats.org/officeDocument/2006/relationships/hyperlink" Target="https://developer.mozilla.org/en-US/docs/Learn/CSS/Building_blocks/Handling_different_text_directions" TargetMode="External"/><Relationship Id="rId9" Type="http://schemas.openxmlformats.org/officeDocument/2006/relationships/hyperlink" Target="https://developer.mozilla.org/en-US/docs/Learn/CSS/Styling_text/Styling_lis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rnt.sc/vpwi4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developer.mozilla.org/en-US/docs/Learn/CSS/Building_blocks/Values_and_units" TargetMode="External"/><Relationship Id="rId4" Type="http://schemas.openxmlformats.org/officeDocument/2006/relationships/hyperlink" Target="https://prnt.sc/vpwlr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CSS pagrindai</a:t>
            </a:r>
            <a:endParaRPr sz="5200"/>
          </a:p>
          <a:p>
            <a:pPr marL="0" lvl="0" indent="0" algn="l" rtl="0">
              <a:lnSpc>
                <a:spcPct val="100000"/>
              </a:lnSpc>
              <a:spcBef>
                <a:spcPts val="0"/>
              </a:spcBef>
              <a:spcAft>
                <a:spcPts val="0"/>
              </a:spcAft>
              <a:buClr>
                <a:schemeClr val="dk1"/>
              </a:buClr>
              <a:buSzPts val="990"/>
              <a:buFont typeface="Arial"/>
              <a:buNone/>
            </a:pPr>
            <a:r>
              <a:rPr lang="lt-LT" sz="5200"/>
              <a:t>CSS tekstai, šriftai, spalvos</a:t>
            </a:r>
            <a:endParaRPr sz="5200"/>
          </a:p>
        </p:txBody>
      </p:sp>
      <p:sp>
        <p:nvSpPr>
          <p:cNvPr id="101" name="Google Shape;101;p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lt-LT"/>
              <a:t>2021</a:t>
            </a:r>
            <a:endParaRPr/>
          </a:p>
        </p:txBody>
      </p:sp>
      <p:sp>
        <p:nvSpPr>
          <p:cNvPr id="103" name="Google Shape;103;p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a:t>Dėstytojas</a:t>
            </a:r>
            <a:endParaRPr/>
          </a:p>
          <a:p>
            <a:pPr marL="0" lvl="0" indent="0" algn="l" rtl="0">
              <a:lnSpc>
                <a:spcPct val="90000"/>
              </a:lnSpc>
              <a:spcBef>
                <a:spcPts val="1000"/>
              </a:spcBef>
              <a:spcAft>
                <a:spcPts val="0"/>
              </a:spcAft>
              <a:buClr>
                <a:schemeClr val="dk1"/>
              </a:buClr>
              <a:buSzPts val="1600"/>
              <a:buNone/>
            </a:pPr>
            <a:endParaRPr/>
          </a:p>
        </p:txBody>
      </p:sp>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2 LYGIS</a:t>
            </a: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latin typeface="Arial"/>
                <a:ea typeface="Arial"/>
                <a:cs typeface="Arial"/>
                <a:sym typeface="Arial"/>
              </a:rPr>
              <a:t>1 DALIS</a:t>
            </a:r>
            <a:endParaRPr sz="1400" b="0" i="0" u="none" strike="noStrike" cap="none">
              <a:solidFill>
                <a:srgbClr val="000000"/>
              </a:solidFill>
              <a:latin typeface="Arial"/>
              <a:ea typeface="Arial"/>
              <a:cs typeface="Arial"/>
              <a:sym typeface="Arial"/>
            </a:endParaRPr>
          </a:p>
        </p:txBody>
      </p:sp>
      <p:pic>
        <p:nvPicPr>
          <p:cNvPr id="106" name="Google Shape;106;p1"/>
          <p:cNvPicPr preferRelativeResize="0">
            <a:picLocks noGrp="1"/>
          </p:cNvPicPr>
          <p:nvPr>
            <p:ph type="pic" idx="3"/>
          </p:nvPr>
        </p:nvPicPr>
        <p:blipFill rotWithShape="1">
          <a:blip r:embed="rId3">
            <a:alphaModFix/>
          </a:blip>
          <a:srcRect/>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cd7fa5fea6_0_14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89" name="Google Shape;189;gcd7fa5fea6_0_14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0" name="Google Shape;190;gcd7fa5fea6_0_14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Elemento plotis ir aukštis.</a:t>
            </a:r>
            <a:endParaRPr sz="1400" b="1"/>
          </a:p>
          <a:p>
            <a:pPr marL="0" lvl="0" indent="0" algn="l" rtl="0">
              <a:lnSpc>
                <a:spcPct val="115000"/>
              </a:lnSpc>
              <a:spcBef>
                <a:spcPts val="0"/>
              </a:spcBef>
              <a:spcAft>
                <a:spcPts val="0"/>
              </a:spcAft>
              <a:buClr>
                <a:schemeClr val="dk1"/>
              </a:buClr>
              <a:buSzPts val="1100"/>
              <a:buNone/>
            </a:pPr>
            <a:r>
              <a:rPr lang="lt-LT" sz="1400"/>
              <a:t>Norint teisingai nustatyti elemento plotį ir aukštį visose naršyklėse, reikia žinoti, kaip veikia dėžutės modelis.</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Svarbu: nustatydami elemento pločio ir aukščio ypatybes naudodami CSS, tiesiog nustatote turinio srities plotį ir aukštį. Norėdami apskaičiuoti visą elemento dydį, taip pat turite pridėti užpildą (padding), kraštines (border) ir paraštes (margin).</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spcBef>
                <a:spcPts val="0"/>
              </a:spcBef>
              <a:spcAft>
                <a:spcPts val="0"/>
              </a:spcAft>
              <a:buNone/>
            </a:pPr>
            <a:endParaRPr sz="1400" i="1">
              <a:solidFill>
                <a:srgbClr val="000000"/>
              </a:solidFill>
              <a:latin typeface="Montserrat"/>
              <a:ea typeface="Montserrat"/>
              <a:cs typeface="Montserrat"/>
              <a:sym typeface="Montserrat"/>
            </a:endParaRPr>
          </a:p>
          <a:p>
            <a:pPr marL="0" lvl="0" indent="0" algn="l" rtl="0">
              <a:spcBef>
                <a:spcPts val="0"/>
              </a:spcBef>
              <a:spcAft>
                <a:spcPts val="0"/>
              </a:spcAft>
              <a:buNone/>
            </a:pPr>
            <a:endParaRPr sz="1400">
              <a:solidFill>
                <a:srgbClr val="000000"/>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None/>
            </a:pPr>
            <a:endParaRPr sz="1400"/>
          </a:p>
        </p:txBody>
      </p:sp>
      <p:graphicFrame>
        <p:nvGraphicFramePr>
          <p:cNvPr id="191" name="Google Shape;191;gcd7fa5fea6_0_142"/>
          <p:cNvGraphicFramePr/>
          <p:nvPr/>
        </p:nvGraphicFramePr>
        <p:xfrm>
          <a:off x="994300" y="4636050"/>
          <a:ext cx="10287000" cy="1463010"/>
        </p:xfrm>
        <a:graphic>
          <a:graphicData uri="http://schemas.openxmlformats.org/drawingml/2006/table">
            <a:tbl>
              <a:tblPr>
                <a:noFill/>
                <a:tableStyleId>{62CF61C1-55E4-41CA-91CF-45EE7BC1A253}</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0825">
                <a:tc>
                  <a:txBody>
                    <a:bodyPr/>
                    <a:lstStyle/>
                    <a:p>
                      <a:pPr marL="0" lvl="0" indent="0" algn="l" rtl="0">
                        <a:spcBef>
                          <a:spcPts val="0"/>
                        </a:spcBef>
                        <a:spcAft>
                          <a:spcPts val="0"/>
                        </a:spcAft>
                        <a:buClr>
                          <a:schemeClr val="dk1"/>
                        </a:buClr>
                        <a:buSzPts val="1100"/>
                        <a:buFont typeface="Arial"/>
                        <a:buNone/>
                      </a:pPr>
                      <a:r>
                        <a:rPr lang="lt-LT" i="1">
                          <a:solidFill>
                            <a:schemeClr val="dk1"/>
                          </a:solidFill>
                          <a:latin typeface="Montserrat"/>
                          <a:ea typeface="Montserrat"/>
                          <a:cs typeface="Montserrat"/>
                          <a:sym typeface="Montserrat"/>
                        </a:rPr>
                        <a:t>div {</a:t>
                      </a:r>
                      <a:endParaRPr i="1">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i="1">
                          <a:solidFill>
                            <a:schemeClr val="dk1"/>
                          </a:solidFill>
                          <a:latin typeface="Montserrat"/>
                          <a:ea typeface="Montserrat"/>
                          <a:cs typeface="Montserrat"/>
                          <a:sym typeface="Montserrat"/>
                        </a:rPr>
                        <a:t>  width: 320px;</a:t>
                      </a:r>
                      <a:endParaRPr i="1">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i="1">
                          <a:solidFill>
                            <a:schemeClr val="dk1"/>
                          </a:solidFill>
                          <a:latin typeface="Montserrat"/>
                          <a:ea typeface="Montserrat"/>
                          <a:cs typeface="Montserrat"/>
                          <a:sym typeface="Montserrat"/>
                        </a:rPr>
                        <a:t>  padding: 10px;</a:t>
                      </a:r>
                      <a:endParaRPr i="1">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i="1">
                          <a:solidFill>
                            <a:schemeClr val="dk1"/>
                          </a:solidFill>
                          <a:latin typeface="Montserrat"/>
                          <a:ea typeface="Montserrat"/>
                          <a:cs typeface="Montserrat"/>
                          <a:sym typeface="Montserrat"/>
                        </a:rPr>
                        <a:t>  border: 5px solid gray;</a:t>
                      </a:r>
                      <a:endParaRPr i="1">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i="1">
                          <a:solidFill>
                            <a:schemeClr val="dk1"/>
                          </a:solidFill>
                          <a:latin typeface="Montserrat"/>
                          <a:ea typeface="Montserrat"/>
                          <a:cs typeface="Montserrat"/>
                          <a:sym typeface="Montserrat"/>
                        </a:rPr>
                        <a:t>  margin: 0;</a:t>
                      </a:r>
                      <a:endParaRPr i="1">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i="1">
                          <a:solidFill>
                            <a:schemeClr val="dk1"/>
                          </a:solidFill>
                          <a:latin typeface="Montserrat"/>
                          <a:ea typeface="Montserrat"/>
                          <a:cs typeface="Montserrat"/>
                          <a:sym typeface="Montserrat"/>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320px (width)</a:t>
                      </a: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+ 20px (left + right padding)</a:t>
                      </a: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+ 10px (left + right border)</a:t>
                      </a: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 350px</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cd7fa5fea6_0_14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97" name="Google Shape;197;gcd7fa5fea6_0_14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8" name="Google Shape;198;gcd7fa5fea6_0_14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CSS dėžutės dydis (CSS Box Sizing).</a:t>
            </a:r>
            <a:endParaRPr sz="1400" b="1"/>
          </a:p>
          <a:p>
            <a:pPr marL="0" lvl="0" indent="0" algn="l" rtl="0">
              <a:lnSpc>
                <a:spcPct val="115000"/>
              </a:lnSpc>
              <a:spcBef>
                <a:spcPts val="0"/>
              </a:spcBef>
              <a:spcAft>
                <a:spcPts val="0"/>
              </a:spcAft>
              <a:buClr>
                <a:schemeClr val="dk1"/>
              </a:buClr>
              <a:buSzPts val="1100"/>
              <a:buNone/>
            </a:pPr>
            <a:r>
              <a:rPr lang="lt-LT" sz="1400"/>
              <a:t>CSS dėžutės dydžio (box-sizing) ypatybė leidžia į pagrindinį plotį ir aukštį įtraukti užpildą (padding )ir kraštinę (border).</a:t>
            </a:r>
            <a:endParaRPr sz="1400"/>
          </a:p>
          <a:p>
            <a:pPr marL="0" lvl="0" indent="0" algn="l" rtl="0">
              <a:lnSpc>
                <a:spcPct val="115000"/>
              </a:lnSpc>
              <a:spcBef>
                <a:spcPts val="0"/>
              </a:spcBef>
              <a:spcAft>
                <a:spcPts val="0"/>
              </a:spcAft>
              <a:buClr>
                <a:schemeClr val="dk1"/>
              </a:buClr>
              <a:buSzPts val="1100"/>
              <a:buNone/>
            </a:pPr>
            <a:r>
              <a:rPr lang="lt-LT" sz="1400"/>
              <a:t>Pagal numatytuosius nustatymus elemento plotis ir aukštis apskaičiuojami taip:</a:t>
            </a:r>
            <a:endParaRPr sz="1400"/>
          </a:p>
          <a:p>
            <a:pPr marL="457200" lvl="0" indent="-304800" algn="l" rtl="0">
              <a:lnSpc>
                <a:spcPct val="115000"/>
              </a:lnSpc>
              <a:spcBef>
                <a:spcPts val="0"/>
              </a:spcBef>
              <a:spcAft>
                <a:spcPts val="0"/>
              </a:spcAft>
              <a:buClr>
                <a:schemeClr val="dk1"/>
              </a:buClr>
              <a:buSzPts val="1200"/>
              <a:buChar char="-"/>
            </a:pPr>
            <a:r>
              <a:rPr lang="lt-LT" sz="1200"/>
              <a:t>plotis + užpildas (padding) + kraštinė (border) = tikrasis elemento plotis;</a:t>
            </a:r>
            <a:endParaRPr sz="1200"/>
          </a:p>
          <a:p>
            <a:pPr marL="457200" lvl="0" indent="-304800" algn="l" rtl="0">
              <a:lnSpc>
                <a:spcPct val="115000"/>
              </a:lnSpc>
              <a:spcBef>
                <a:spcPts val="0"/>
              </a:spcBef>
              <a:spcAft>
                <a:spcPts val="0"/>
              </a:spcAft>
              <a:buClr>
                <a:schemeClr val="dk1"/>
              </a:buClr>
              <a:buSzPts val="1200"/>
              <a:buChar char="-"/>
            </a:pPr>
            <a:r>
              <a:rPr lang="lt-LT" sz="1200"/>
              <a:t>aukštis + užpildas (padding) + kraštinė (border) = tikrasis elemento aukštis.</a:t>
            </a:r>
            <a:endParaRPr sz="1200"/>
          </a:p>
          <a:p>
            <a:pPr marL="0" lvl="0" indent="0" algn="l" rtl="0">
              <a:lnSpc>
                <a:spcPct val="115000"/>
              </a:lnSpc>
              <a:spcBef>
                <a:spcPts val="0"/>
              </a:spcBef>
              <a:spcAft>
                <a:spcPts val="0"/>
              </a:spcAft>
              <a:buClr>
                <a:schemeClr val="dk1"/>
              </a:buClr>
              <a:buSzPts val="1100"/>
              <a:buNone/>
            </a:pPr>
            <a:r>
              <a:rPr lang="lt-LT" sz="1000"/>
              <a:t>Tai reiškia: kai nustatote elemento plotį / aukštį, elementas dažnai atrodo didesnis nei jūs nustatėte (nes elemento užpildas (padding) ir kraštinė (border) pridedami prie nurodyto elemento pločio / aukščio).</a:t>
            </a:r>
            <a:endParaRPr sz="1000"/>
          </a:p>
          <a:p>
            <a:pPr marL="0" lvl="0" indent="0" algn="l" rtl="0">
              <a:lnSpc>
                <a:spcPct val="115000"/>
              </a:lnSpc>
              <a:spcBef>
                <a:spcPts val="0"/>
              </a:spcBef>
              <a:spcAft>
                <a:spcPts val="0"/>
              </a:spcAft>
              <a:buClr>
                <a:schemeClr val="dk1"/>
              </a:buClr>
              <a:buSzPts val="1100"/>
              <a:buNone/>
            </a:pPr>
            <a:endParaRPr sz="1000"/>
          </a:p>
          <a:p>
            <a:pPr marL="0" lvl="0" indent="0" algn="l" rtl="0">
              <a:lnSpc>
                <a:spcPct val="115000"/>
              </a:lnSpc>
              <a:spcBef>
                <a:spcPts val="0"/>
              </a:spcBef>
              <a:spcAft>
                <a:spcPts val="0"/>
              </a:spcAft>
              <a:buClr>
                <a:schemeClr val="dk1"/>
              </a:buClr>
              <a:buSzPts val="1100"/>
              <a:buNone/>
            </a:pPr>
            <a:r>
              <a:rPr lang="lt-LT" sz="1400"/>
              <a:t>Dėžės dydžio (box-sizing) ypatybė išsprendžia </a:t>
            </a:r>
            <a:endParaRPr sz="1400"/>
          </a:p>
          <a:p>
            <a:pPr marL="0" lvl="0" indent="0" algn="l" rtl="0">
              <a:lnSpc>
                <a:spcPct val="115000"/>
              </a:lnSpc>
              <a:spcBef>
                <a:spcPts val="0"/>
              </a:spcBef>
              <a:spcAft>
                <a:spcPts val="0"/>
              </a:spcAft>
              <a:buClr>
                <a:schemeClr val="dk1"/>
              </a:buClr>
              <a:buSzPts val="1100"/>
              <a:buNone/>
            </a:pPr>
            <a:r>
              <a:rPr lang="lt-LT" sz="1400"/>
              <a:t>šią problemą, ji leidžia į pagrindinį plotį ir aukštį </a:t>
            </a:r>
            <a:endParaRPr sz="1400"/>
          </a:p>
          <a:p>
            <a:pPr marL="0" lvl="0" indent="0" algn="l" rtl="0">
              <a:lnSpc>
                <a:spcPct val="115000"/>
              </a:lnSpc>
              <a:spcBef>
                <a:spcPts val="0"/>
              </a:spcBef>
              <a:spcAft>
                <a:spcPts val="0"/>
              </a:spcAft>
              <a:buClr>
                <a:schemeClr val="dk1"/>
              </a:buClr>
              <a:buSzPts val="1100"/>
              <a:buNone/>
            </a:pPr>
            <a:r>
              <a:rPr lang="lt-LT" sz="1400"/>
              <a:t>įtraukti užpildą (padding )ir kraštinę (border).</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b="1"/>
          </a:p>
        </p:txBody>
      </p:sp>
      <p:pic>
        <p:nvPicPr>
          <p:cNvPr id="199" name="Google Shape;199;gcd7fa5fea6_0_149"/>
          <p:cNvPicPr preferRelativeResize="0"/>
          <p:nvPr/>
        </p:nvPicPr>
        <p:blipFill>
          <a:blip r:embed="rId3">
            <a:alphaModFix/>
          </a:blip>
          <a:stretch>
            <a:fillRect/>
          </a:stretch>
        </p:blipFill>
        <p:spPr>
          <a:xfrm>
            <a:off x="5631300" y="4343300"/>
            <a:ext cx="4240525" cy="233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cd7fa5fea6_0_164"/>
          <p:cNvSpPr txBox="1">
            <a:spLocks noGrp="1"/>
          </p:cNvSpPr>
          <p:nvPr>
            <p:ph type="body" idx="1"/>
          </p:nvPr>
        </p:nvSpPr>
        <p:spPr>
          <a:xfrm>
            <a:off x="480402" y="460650"/>
            <a:ext cx="6918900" cy="453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marL="0" lvl="0" indent="0" algn="l" rtl="0">
              <a:lnSpc>
                <a:spcPct val="90000"/>
              </a:lnSpc>
              <a:spcBef>
                <a:spcPts val="1000"/>
              </a:spcBef>
              <a:spcAft>
                <a:spcPts val="0"/>
              </a:spcAft>
              <a:buClr>
                <a:schemeClr val="dk1"/>
              </a:buClr>
              <a:buSzPts val="1100"/>
              <a:buFont typeface="Arial"/>
              <a:buNone/>
            </a:pPr>
            <a:endParaRPr sz="1800"/>
          </a:p>
          <a:p>
            <a:pPr marL="0" lvl="0" indent="0" algn="l" rtl="0">
              <a:lnSpc>
                <a:spcPct val="90000"/>
              </a:lnSpc>
              <a:spcBef>
                <a:spcPts val="1000"/>
              </a:spcBef>
              <a:spcAft>
                <a:spcPts val="0"/>
              </a:spcAft>
              <a:buClr>
                <a:schemeClr val="lt1"/>
              </a:buClr>
              <a:buSzPts val="1300"/>
              <a:buNone/>
            </a:pPr>
            <a:endParaRPr sz="1800"/>
          </a:p>
        </p:txBody>
      </p:sp>
      <p:sp>
        <p:nvSpPr>
          <p:cNvPr id="205" name="Google Shape;205;gcd7fa5fea6_0_164"/>
          <p:cNvSpPr/>
          <p:nvPr/>
        </p:nvSpPr>
        <p:spPr>
          <a:xfrm>
            <a:off x="480402" y="2023467"/>
            <a:ext cx="10152600" cy="4633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lt-LT">
                <a:solidFill>
                  <a:schemeClr val="lt1"/>
                </a:solidFill>
              </a:rPr>
              <a:t>Sukurkite vieną didelį bloką, kuris užims 100% ekrano pločio ir aukščio. Jo viduje turi būti sukurti 5 mažesni blokai, kurie tenkins šiuos reikalavimus:</a:t>
            </a:r>
            <a:endParaRPr>
              <a:solidFill>
                <a:schemeClr val="lt1"/>
              </a:solidFill>
            </a:endParaRPr>
          </a:p>
          <a:p>
            <a:pPr marL="457200" lvl="0" indent="-304800" algn="l" rtl="0">
              <a:lnSpc>
                <a:spcPct val="115000"/>
              </a:lnSpc>
              <a:spcBef>
                <a:spcPts val="0"/>
              </a:spcBef>
              <a:spcAft>
                <a:spcPts val="0"/>
              </a:spcAft>
              <a:buClr>
                <a:schemeClr val="lt1"/>
              </a:buClr>
              <a:buSzPts val="1200"/>
              <a:buChar char="-"/>
            </a:pPr>
            <a:r>
              <a:rPr lang="lt-LT" sz="1200">
                <a:solidFill>
                  <a:schemeClr val="lt1"/>
                </a:solidFill>
              </a:rPr>
              <a:t>1 blokas: bendras elemento aukštis ir plotis 300px, kurį sudarys 30px padding ir 4px border.</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lt-LT" sz="1200">
                <a:solidFill>
                  <a:schemeClr val="lt1"/>
                </a:solidFill>
              </a:rPr>
              <a:t>2 blokas: bendras elemento aukštis ir plotis 300px, kurį sudarys 50px padding ir 4px border.</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lt-LT" sz="1200" i="1">
                <a:solidFill>
                  <a:schemeClr val="lt1"/>
                </a:solidFill>
              </a:rPr>
              <a:t>-- 1 ir 2 blokas turi atrodyti vienodai;</a:t>
            </a:r>
            <a:endParaRPr sz="1200" i="1">
              <a:solidFill>
                <a:schemeClr val="lt1"/>
              </a:solidFill>
            </a:endParaRPr>
          </a:p>
          <a:p>
            <a:pPr marL="457200" lvl="0" indent="-304800" algn="l" rtl="0">
              <a:lnSpc>
                <a:spcPct val="115000"/>
              </a:lnSpc>
              <a:spcBef>
                <a:spcPts val="0"/>
              </a:spcBef>
              <a:spcAft>
                <a:spcPts val="0"/>
              </a:spcAft>
              <a:buClr>
                <a:schemeClr val="lt1"/>
              </a:buClr>
              <a:buSzPts val="1200"/>
              <a:buChar char="-"/>
            </a:pPr>
            <a:r>
              <a:rPr lang="lt-LT" sz="1200">
                <a:solidFill>
                  <a:schemeClr val="lt1"/>
                </a:solidFill>
              </a:rPr>
              <a:t>3 blokas: Turi užimti 45% tėvinio elemento pločio ir  100px aukščio;</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lt-LT" sz="1200">
                <a:solidFill>
                  <a:schemeClr val="lt1"/>
                </a:solidFill>
              </a:rPr>
              <a:t>4 blokas: Turi turėti būti 250px aukščio ir 200px pločio, bei viduje turėti paveikslėlį ir 5px rėmelį.</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lt-LT" sz="1200">
                <a:solidFill>
                  <a:schemeClr val="lt1"/>
                </a:solidFill>
              </a:rPr>
              <a:t>5 blokas: Turi būti kuriamas kaip mygtukas (jame turi būti panaudojamos width, padding, border, margin savybės).</a:t>
            </a: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r>
              <a:rPr lang="lt-LT" sz="1200" i="1">
                <a:solidFill>
                  <a:schemeClr val="lt1"/>
                </a:solidFill>
              </a:rPr>
              <a:t>Pastaba: Blokų turinys, padding bei border turi būti spalvoti, kad pavyktų matyti skirtumą.</a:t>
            </a:r>
            <a:endParaRPr>
              <a:solidFill>
                <a:schemeClr val="lt1"/>
              </a:solidFill>
            </a:endParaRPr>
          </a:p>
        </p:txBody>
      </p:sp>
      <p:sp>
        <p:nvSpPr>
          <p:cNvPr id="206" name="Google Shape;206;gcd7fa5fea6_0_164"/>
          <p:cNvSpPr/>
          <p:nvPr/>
        </p:nvSpPr>
        <p:spPr>
          <a:xfrm>
            <a:off x="480391" y="857248"/>
            <a:ext cx="1835100" cy="4641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Užduotis nr. </a:t>
            </a:r>
            <a:r>
              <a:rPr lang="lt-LT" sz="1600" b="1">
                <a:solidFill>
                  <a:schemeClr val="lt1"/>
                </a:solidFill>
              </a:rPr>
              <a:t>2</a:t>
            </a:r>
            <a:endParaRPr sz="1400" i="0" u="none" strike="noStrike" cap="none">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cd7fa5fea6_0_15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perėjimai (CSS Transitions)</a:t>
            </a:r>
            <a:endParaRPr sz="2850"/>
          </a:p>
        </p:txBody>
      </p:sp>
      <p:sp>
        <p:nvSpPr>
          <p:cNvPr id="212" name="Google Shape;212;gcd7fa5fea6_0_15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3" name="Google Shape;213;gcd7fa5fea6_0_157"/>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CSS perėjimai leidžia sklandžiai, per tam tikrą laiką pakeisti nuosavybės vertes.</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Pagrindinės nuosavybės: </a:t>
            </a:r>
            <a:endParaRPr sz="1400"/>
          </a:p>
          <a:p>
            <a:pPr marL="457200" lvl="0" indent="-317500" algn="l" rtl="0">
              <a:lnSpc>
                <a:spcPct val="115000"/>
              </a:lnSpc>
              <a:spcBef>
                <a:spcPts val="0"/>
              </a:spcBef>
              <a:spcAft>
                <a:spcPts val="0"/>
              </a:spcAft>
              <a:buClr>
                <a:schemeClr val="dk1"/>
              </a:buClr>
              <a:buSzPts val="1400"/>
              <a:buChar char="-"/>
            </a:pPr>
            <a:r>
              <a:rPr lang="lt-LT" sz="1400" i="1"/>
              <a:t>transition</a:t>
            </a:r>
            <a:endParaRPr sz="1400" i="1"/>
          </a:p>
          <a:p>
            <a:pPr marL="457200" lvl="0" indent="-317500" algn="l" rtl="0">
              <a:lnSpc>
                <a:spcPct val="115000"/>
              </a:lnSpc>
              <a:spcBef>
                <a:spcPts val="0"/>
              </a:spcBef>
              <a:spcAft>
                <a:spcPts val="0"/>
              </a:spcAft>
              <a:buClr>
                <a:schemeClr val="dk1"/>
              </a:buClr>
              <a:buSzPts val="1400"/>
              <a:buChar char="-"/>
            </a:pPr>
            <a:r>
              <a:rPr lang="lt-LT" sz="1400" i="1"/>
              <a:t>transition-delay</a:t>
            </a:r>
            <a:endParaRPr sz="1400" i="1"/>
          </a:p>
          <a:p>
            <a:pPr marL="457200" lvl="0" indent="-317500" algn="l" rtl="0">
              <a:lnSpc>
                <a:spcPct val="115000"/>
              </a:lnSpc>
              <a:spcBef>
                <a:spcPts val="0"/>
              </a:spcBef>
              <a:spcAft>
                <a:spcPts val="0"/>
              </a:spcAft>
              <a:buClr>
                <a:schemeClr val="dk1"/>
              </a:buClr>
              <a:buSzPts val="1400"/>
              <a:buChar char="-"/>
            </a:pPr>
            <a:r>
              <a:rPr lang="lt-LT" sz="1400" i="1"/>
              <a:t>transition-duration</a:t>
            </a:r>
            <a:endParaRPr sz="1400" i="1"/>
          </a:p>
          <a:p>
            <a:pPr marL="457200" lvl="0" indent="-317500" algn="l" rtl="0">
              <a:lnSpc>
                <a:spcPct val="115000"/>
              </a:lnSpc>
              <a:spcBef>
                <a:spcPts val="0"/>
              </a:spcBef>
              <a:spcAft>
                <a:spcPts val="0"/>
              </a:spcAft>
              <a:buClr>
                <a:schemeClr val="dk1"/>
              </a:buClr>
              <a:buSzPts val="1400"/>
              <a:buChar char="-"/>
            </a:pPr>
            <a:r>
              <a:rPr lang="lt-LT" sz="1400" i="1"/>
              <a:t>transition-property</a:t>
            </a:r>
            <a:endParaRPr sz="1400" i="1"/>
          </a:p>
          <a:p>
            <a:pPr marL="457200" lvl="0" indent="-317500" algn="l" rtl="0">
              <a:lnSpc>
                <a:spcPct val="115000"/>
              </a:lnSpc>
              <a:spcBef>
                <a:spcPts val="0"/>
              </a:spcBef>
              <a:spcAft>
                <a:spcPts val="0"/>
              </a:spcAft>
              <a:buClr>
                <a:schemeClr val="dk1"/>
              </a:buClr>
              <a:buSzPts val="1400"/>
              <a:buChar char="-"/>
            </a:pPr>
            <a:r>
              <a:rPr lang="lt-LT" sz="1400" i="1"/>
              <a:t>transition-timing-function</a:t>
            </a:r>
            <a:endParaRPr sz="1400" i="1"/>
          </a:p>
          <a:p>
            <a:pPr marL="457200" lvl="0" indent="0" algn="l" rtl="0">
              <a:lnSpc>
                <a:spcPct val="115000"/>
              </a:lnSpc>
              <a:spcBef>
                <a:spcPts val="0"/>
              </a:spcBef>
              <a:spcAft>
                <a:spcPts val="0"/>
              </a:spcAft>
              <a:buClr>
                <a:schemeClr val="dk1"/>
              </a:buClr>
              <a:buSzPts val="1100"/>
              <a:buNone/>
            </a:pPr>
            <a:endParaRPr sz="1400" i="1"/>
          </a:p>
          <a:p>
            <a:pPr marL="0" lvl="0" indent="0" algn="l" rtl="0">
              <a:lnSpc>
                <a:spcPct val="115000"/>
              </a:lnSpc>
              <a:spcBef>
                <a:spcPts val="0"/>
              </a:spcBef>
              <a:spcAft>
                <a:spcPts val="0"/>
              </a:spcAft>
              <a:buClr>
                <a:schemeClr val="dk1"/>
              </a:buClr>
              <a:buSzPts val="1100"/>
              <a:buNone/>
            </a:pPr>
            <a:r>
              <a:rPr lang="lt-LT" sz="1400"/>
              <a:t>Norėdami sukurti perėjimo efektą, turite nurodyti du dalykus:</a:t>
            </a:r>
            <a:endParaRPr sz="1400"/>
          </a:p>
          <a:p>
            <a:pPr marL="457200" lvl="0" indent="-317500" algn="l" rtl="0">
              <a:lnSpc>
                <a:spcPct val="115000"/>
              </a:lnSpc>
              <a:spcBef>
                <a:spcPts val="0"/>
              </a:spcBef>
              <a:spcAft>
                <a:spcPts val="0"/>
              </a:spcAft>
              <a:buClr>
                <a:schemeClr val="dk1"/>
              </a:buClr>
              <a:buSzPts val="1400"/>
              <a:buAutoNum type="arabicPeriod"/>
            </a:pPr>
            <a:r>
              <a:rPr lang="lt-LT" sz="1400"/>
              <a:t>CSS ypatybę, prie kurios norite pridėti efektą;</a:t>
            </a:r>
            <a:endParaRPr sz="1400"/>
          </a:p>
          <a:p>
            <a:pPr marL="457200" lvl="0" indent="-317500" algn="l" rtl="0">
              <a:lnSpc>
                <a:spcPct val="115000"/>
              </a:lnSpc>
              <a:spcBef>
                <a:spcPts val="0"/>
              </a:spcBef>
              <a:spcAft>
                <a:spcPts val="0"/>
              </a:spcAft>
              <a:buClr>
                <a:schemeClr val="dk1"/>
              </a:buClr>
              <a:buSzPts val="1400"/>
              <a:buAutoNum type="arabicPeriod"/>
            </a:pPr>
            <a:r>
              <a:rPr lang="lt-LT" sz="1400"/>
              <a:t>efekto trukmę.</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Plačiau skaitykite </a:t>
            </a:r>
            <a:r>
              <a:rPr lang="lt-LT" sz="1400" u="sng">
                <a:solidFill>
                  <a:srgbClr val="0097A7"/>
                </a:solidFill>
                <a:hlinkClick r:id="rId3">
                  <a:extLst>
                    <a:ext uri="{A12FA001-AC4F-418D-AE19-62706E023703}">
                      <ahyp:hlinkClr xmlns:ahyp="http://schemas.microsoft.com/office/drawing/2018/hyperlinkcolor" val="tx"/>
                    </a:ext>
                  </a:extLst>
                </a:hlinkClick>
              </a:rPr>
              <a:t>čia</a:t>
            </a:r>
            <a:r>
              <a:rPr lang="lt-LT" sz="1400"/>
              <a:t>.</a:t>
            </a:r>
            <a:endParaRPr sz="1400" b="1"/>
          </a:p>
        </p:txBody>
      </p:sp>
      <p:graphicFrame>
        <p:nvGraphicFramePr>
          <p:cNvPr id="214" name="Google Shape;214;gcd7fa5fea6_0_157"/>
          <p:cNvGraphicFramePr/>
          <p:nvPr/>
        </p:nvGraphicFramePr>
        <p:xfrm>
          <a:off x="7370100" y="5015025"/>
          <a:ext cx="3487950" cy="914370"/>
        </p:xfrm>
        <a:graphic>
          <a:graphicData uri="http://schemas.openxmlformats.org/drawingml/2006/table">
            <a:tbl>
              <a:tblPr>
                <a:noFill/>
                <a:tableStyleId>{62CF61C1-55E4-41CA-91CF-45EE7BC1A253}</a:tableStyleId>
              </a:tblPr>
              <a:tblGrid>
                <a:gridCol w="1743975">
                  <a:extLst>
                    <a:ext uri="{9D8B030D-6E8A-4147-A177-3AD203B41FA5}">
                      <a16:colId xmlns:a16="http://schemas.microsoft.com/office/drawing/2014/main" val="20000"/>
                    </a:ext>
                  </a:extLst>
                </a:gridCol>
                <a:gridCol w="174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div {</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width: 100px;</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height: 100px;</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background: red;</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transition: width 2s;</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div:hover {</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width: 300px;</a:t>
                      </a:r>
                      <a:endParaRPr sz="800">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d10cf7707e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animacijos (CSS Animations)</a:t>
            </a:r>
            <a:endParaRPr sz="2850"/>
          </a:p>
        </p:txBody>
      </p:sp>
      <p:sp>
        <p:nvSpPr>
          <p:cNvPr id="220" name="Google Shape;220;gd10cf7707e_0_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1" name="Google Shape;221;gd10cf7707e_0_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CSS leidžia animuoti HTML elementus nenaudojant „JavaScript“!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Naudojamos nuosavybės:</a:t>
            </a:r>
            <a:endParaRPr sz="1400"/>
          </a:p>
          <a:p>
            <a:pPr marL="457200" lvl="0" indent="-317500" algn="l" rtl="0">
              <a:lnSpc>
                <a:spcPct val="115000"/>
              </a:lnSpc>
              <a:spcBef>
                <a:spcPts val="0"/>
              </a:spcBef>
              <a:spcAft>
                <a:spcPts val="0"/>
              </a:spcAft>
              <a:buClr>
                <a:schemeClr val="dk1"/>
              </a:buClr>
              <a:buSzPts val="1400"/>
              <a:buChar char="-"/>
            </a:pPr>
            <a:r>
              <a:rPr lang="lt-LT" sz="1400" i="1"/>
              <a:t>@keyframes</a:t>
            </a:r>
            <a:endParaRPr sz="1400" i="1"/>
          </a:p>
          <a:p>
            <a:pPr marL="457200" lvl="0" indent="-317500" algn="l" rtl="0">
              <a:lnSpc>
                <a:spcPct val="115000"/>
              </a:lnSpc>
              <a:spcBef>
                <a:spcPts val="0"/>
              </a:spcBef>
              <a:spcAft>
                <a:spcPts val="0"/>
              </a:spcAft>
              <a:buClr>
                <a:schemeClr val="dk1"/>
              </a:buClr>
              <a:buSzPts val="1400"/>
              <a:buChar char="-"/>
            </a:pPr>
            <a:r>
              <a:rPr lang="lt-LT" sz="1400" i="1"/>
              <a:t>animation-name</a:t>
            </a:r>
            <a:endParaRPr sz="1400" i="1"/>
          </a:p>
          <a:p>
            <a:pPr marL="457200" lvl="0" indent="-317500" algn="l" rtl="0">
              <a:lnSpc>
                <a:spcPct val="115000"/>
              </a:lnSpc>
              <a:spcBef>
                <a:spcPts val="0"/>
              </a:spcBef>
              <a:spcAft>
                <a:spcPts val="0"/>
              </a:spcAft>
              <a:buClr>
                <a:schemeClr val="dk1"/>
              </a:buClr>
              <a:buSzPts val="1400"/>
              <a:buChar char="-"/>
            </a:pPr>
            <a:r>
              <a:rPr lang="lt-LT" sz="1400" i="1"/>
              <a:t>animation-duration</a:t>
            </a:r>
            <a:endParaRPr sz="1400" i="1"/>
          </a:p>
          <a:p>
            <a:pPr marL="457200" lvl="0" indent="-317500" algn="l" rtl="0">
              <a:lnSpc>
                <a:spcPct val="115000"/>
              </a:lnSpc>
              <a:spcBef>
                <a:spcPts val="0"/>
              </a:spcBef>
              <a:spcAft>
                <a:spcPts val="0"/>
              </a:spcAft>
              <a:buClr>
                <a:schemeClr val="dk1"/>
              </a:buClr>
              <a:buSzPts val="1400"/>
              <a:buChar char="-"/>
            </a:pPr>
            <a:r>
              <a:rPr lang="lt-LT" sz="1400" i="1"/>
              <a:t>animation-delay</a:t>
            </a:r>
            <a:endParaRPr sz="1400" i="1"/>
          </a:p>
          <a:p>
            <a:pPr marL="457200" lvl="0" indent="-317500" algn="l" rtl="0">
              <a:lnSpc>
                <a:spcPct val="115000"/>
              </a:lnSpc>
              <a:spcBef>
                <a:spcPts val="0"/>
              </a:spcBef>
              <a:spcAft>
                <a:spcPts val="0"/>
              </a:spcAft>
              <a:buClr>
                <a:schemeClr val="dk1"/>
              </a:buClr>
              <a:buSzPts val="1400"/>
              <a:buChar char="-"/>
            </a:pPr>
            <a:r>
              <a:rPr lang="lt-LT" sz="1400" i="1"/>
              <a:t>animation-iteration-count</a:t>
            </a:r>
            <a:endParaRPr sz="1400" i="1"/>
          </a:p>
          <a:p>
            <a:pPr marL="457200" lvl="0" indent="-317500" algn="l" rtl="0">
              <a:lnSpc>
                <a:spcPct val="115000"/>
              </a:lnSpc>
              <a:spcBef>
                <a:spcPts val="0"/>
              </a:spcBef>
              <a:spcAft>
                <a:spcPts val="0"/>
              </a:spcAft>
              <a:buClr>
                <a:schemeClr val="dk1"/>
              </a:buClr>
              <a:buSzPts val="1400"/>
              <a:buChar char="-"/>
            </a:pPr>
            <a:r>
              <a:rPr lang="lt-LT" sz="1400" i="1"/>
              <a:t>animation-direction</a:t>
            </a:r>
            <a:endParaRPr sz="1400" i="1"/>
          </a:p>
          <a:p>
            <a:pPr marL="457200" lvl="0" indent="-317500" algn="l" rtl="0">
              <a:lnSpc>
                <a:spcPct val="115000"/>
              </a:lnSpc>
              <a:spcBef>
                <a:spcPts val="0"/>
              </a:spcBef>
              <a:spcAft>
                <a:spcPts val="0"/>
              </a:spcAft>
              <a:buClr>
                <a:schemeClr val="dk1"/>
              </a:buClr>
              <a:buSzPts val="1400"/>
              <a:buChar char="-"/>
            </a:pPr>
            <a:r>
              <a:rPr lang="lt-LT" sz="1400" i="1"/>
              <a:t>animation-timing-function</a:t>
            </a:r>
            <a:endParaRPr sz="1400" i="1"/>
          </a:p>
          <a:p>
            <a:pPr marL="457200" lvl="0" indent="-317500" algn="l" rtl="0">
              <a:lnSpc>
                <a:spcPct val="115000"/>
              </a:lnSpc>
              <a:spcBef>
                <a:spcPts val="0"/>
              </a:spcBef>
              <a:spcAft>
                <a:spcPts val="0"/>
              </a:spcAft>
              <a:buClr>
                <a:schemeClr val="dk1"/>
              </a:buClr>
              <a:buSzPts val="1400"/>
              <a:buChar char="-"/>
            </a:pPr>
            <a:r>
              <a:rPr lang="lt-LT" sz="1400" i="1"/>
              <a:t>animation-fill-mode</a:t>
            </a:r>
            <a:endParaRPr sz="1400" i="1"/>
          </a:p>
          <a:p>
            <a:pPr marL="457200" lvl="0" indent="-317500" algn="l" rtl="0">
              <a:lnSpc>
                <a:spcPct val="115000"/>
              </a:lnSpc>
              <a:spcBef>
                <a:spcPts val="0"/>
              </a:spcBef>
              <a:spcAft>
                <a:spcPts val="0"/>
              </a:spcAft>
              <a:buClr>
                <a:schemeClr val="dk1"/>
              </a:buClr>
              <a:buSzPts val="1400"/>
              <a:buChar char="-"/>
            </a:pPr>
            <a:r>
              <a:rPr lang="lt-LT" sz="1400" i="1"/>
              <a:t>animation</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Plačiau skaitykite </a:t>
            </a:r>
            <a:r>
              <a:rPr lang="lt-LT" sz="1400" u="sng">
                <a:solidFill>
                  <a:srgbClr val="0097A7"/>
                </a:solidFill>
                <a:hlinkClick r:id="rId3">
                  <a:extLst>
                    <a:ext uri="{A12FA001-AC4F-418D-AE19-62706E023703}">
                      <ahyp:hlinkClr xmlns:ahyp="http://schemas.microsoft.com/office/drawing/2018/hyperlinkcolor" val="tx"/>
                    </a:ext>
                  </a:extLst>
                </a:hlinkClick>
              </a:rPr>
              <a:t>čia</a:t>
            </a:r>
            <a:r>
              <a:rPr lang="lt-LT" sz="1400"/>
              <a: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10cf7707e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Savarankiškas CSS mokymasis</a:t>
            </a:r>
            <a:endParaRPr sz="2850"/>
          </a:p>
        </p:txBody>
      </p:sp>
      <p:sp>
        <p:nvSpPr>
          <p:cNvPr id="227" name="Google Shape;227;gd10cf7707e_0_8"/>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8" name="Google Shape;228;gd10cf7707e_0_8"/>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Peržiūrėti:</a:t>
            </a:r>
            <a:endParaRPr sz="1400"/>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3">
                  <a:extLst>
                    <a:ext uri="{A12FA001-AC4F-418D-AE19-62706E023703}">
                      <ahyp:hlinkClr xmlns:ahyp="http://schemas.microsoft.com/office/drawing/2018/hyperlinkcolor" val="tx"/>
                    </a:ext>
                  </a:extLst>
                </a:hlinkClick>
              </a:rPr>
              <a:t>Backgrounds and borders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4">
                  <a:extLst>
                    <a:ext uri="{A12FA001-AC4F-418D-AE19-62706E023703}">
                      <ahyp:hlinkClr xmlns:ahyp="http://schemas.microsoft.com/office/drawing/2018/hyperlinkcolor" val="tx"/>
                    </a:ext>
                  </a:extLst>
                </a:hlinkClick>
              </a:rPr>
              <a:t>Handling different text directions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5">
                  <a:extLst>
                    <a:ext uri="{A12FA001-AC4F-418D-AE19-62706E023703}">
                      <ahyp:hlinkClr xmlns:ahyp="http://schemas.microsoft.com/office/drawing/2018/hyperlinkcolor" val="tx"/>
                    </a:ext>
                  </a:extLst>
                </a:hlinkClick>
              </a:rPr>
              <a:t>Overflowing content</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6">
                  <a:extLst>
                    <a:ext uri="{A12FA001-AC4F-418D-AE19-62706E023703}">
                      <ahyp:hlinkClr xmlns:ahyp="http://schemas.microsoft.com/office/drawing/2018/hyperlinkcolor" val="tx"/>
                    </a:ext>
                  </a:extLst>
                </a:hlinkClick>
              </a:rPr>
              <a:t>Sizing items in CSS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7">
                  <a:extLst>
                    <a:ext uri="{A12FA001-AC4F-418D-AE19-62706E023703}">
                      <ahyp:hlinkClr xmlns:ahyp="http://schemas.microsoft.com/office/drawing/2018/hyperlinkcolor" val="tx"/>
                    </a:ext>
                  </a:extLst>
                </a:hlinkClick>
              </a:rPr>
              <a:t>Images, media, and form elements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8">
                  <a:extLst>
                    <a:ext uri="{A12FA001-AC4F-418D-AE19-62706E023703}">
                      <ahyp:hlinkClr xmlns:ahyp="http://schemas.microsoft.com/office/drawing/2018/hyperlinkcolor" val="tx"/>
                    </a:ext>
                  </a:extLst>
                </a:hlinkClick>
              </a:rPr>
              <a:t>Styling tables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9">
                  <a:extLst>
                    <a:ext uri="{A12FA001-AC4F-418D-AE19-62706E023703}">
                      <ahyp:hlinkClr xmlns:ahyp="http://schemas.microsoft.com/office/drawing/2018/hyperlinkcolor" val="tx"/>
                    </a:ext>
                  </a:extLst>
                </a:hlinkClick>
              </a:rPr>
              <a:t>Styling lists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10">
                  <a:extLst>
                    <a:ext uri="{A12FA001-AC4F-418D-AE19-62706E023703}">
                      <ahyp:hlinkClr xmlns:ahyp="http://schemas.microsoft.com/office/drawing/2018/hyperlinkcolor" val="tx"/>
                    </a:ext>
                  </a:extLst>
                </a:hlinkClick>
              </a:rPr>
              <a:t>Debugging CSS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11">
                  <a:extLst>
                    <a:ext uri="{A12FA001-AC4F-418D-AE19-62706E023703}">
                      <ahyp:hlinkClr xmlns:ahyp="http://schemas.microsoft.com/office/drawing/2018/hyperlinkcolor" val="tx"/>
                    </a:ext>
                  </a:extLst>
                </a:hlinkClick>
              </a:rPr>
              <a:t>Organizing your CSS</a:t>
            </a:r>
            <a:endParaRPr sz="1400" u="sng">
              <a:solidFill>
                <a:srgbClr val="0097A7"/>
              </a:solidFill>
            </a:endParaRPr>
          </a:p>
          <a:p>
            <a:pPr marL="457200" lvl="0" indent="-317500" algn="l" rtl="0">
              <a:lnSpc>
                <a:spcPct val="120000"/>
              </a:lnSpc>
              <a:spcBef>
                <a:spcPts val="0"/>
              </a:spcBef>
              <a:spcAft>
                <a:spcPts val="0"/>
              </a:spcAft>
              <a:buClr>
                <a:srgbClr val="0097A7"/>
              </a:buClr>
              <a:buSzPts val="1400"/>
              <a:buChar char="-"/>
            </a:pPr>
            <a:r>
              <a:rPr lang="lt-LT" sz="1400" u="sng">
                <a:solidFill>
                  <a:srgbClr val="0097A7"/>
                </a:solidFill>
                <a:hlinkClick r:id="rId12">
                  <a:extLst>
                    <a:ext uri="{A12FA001-AC4F-418D-AE19-62706E023703}">
                      <ahyp:hlinkClr xmlns:ahyp="http://schemas.microsoft.com/office/drawing/2018/hyperlinkcolor" val="tx"/>
                    </a:ext>
                  </a:extLst>
                </a:hlinkClick>
              </a:rPr>
              <a:t>CSS box model</a:t>
            </a:r>
            <a:endParaRPr sz="1400" u="sng">
              <a:solidFill>
                <a:srgbClr val="0097A7"/>
              </a:solidFill>
            </a:endParaRPr>
          </a:p>
          <a:p>
            <a:pPr marL="0" lvl="0" indent="0" algn="l" rtl="0">
              <a:lnSpc>
                <a:spcPct val="115000"/>
              </a:lnSpc>
              <a:spcBef>
                <a:spcPts val="0"/>
              </a:spcBef>
              <a:spcAft>
                <a:spcPts val="0"/>
              </a:spcAft>
              <a:buClr>
                <a:schemeClr val="dk1"/>
              </a:buClr>
              <a:buSzPts val="1100"/>
              <a:buNone/>
            </a:pPr>
            <a:endParaRPr sz="1400" u="sng">
              <a:solidFill>
                <a:srgbClr val="0097A7"/>
              </a:solidFill>
            </a:endParaRPr>
          </a:p>
          <a:p>
            <a:pPr marL="0" lvl="0" indent="0" algn="l" rtl="0">
              <a:lnSpc>
                <a:spcPct val="115000"/>
              </a:lnSpc>
              <a:spcBef>
                <a:spcPts val="0"/>
              </a:spcBef>
              <a:spcAft>
                <a:spcPts val="0"/>
              </a:spcAft>
              <a:buClr>
                <a:schemeClr val="dk1"/>
              </a:buClr>
              <a:buSzPts val="1100"/>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
          <p:cNvSpPr txBox="1">
            <a:spLocks noGrp="1"/>
          </p:cNvSpPr>
          <p:nvPr>
            <p:ph type="body" idx="1"/>
          </p:nvPr>
        </p:nvSpPr>
        <p:spPr>
          <a:xfrm>
            <a:off x="480401" y="460650"/>
            <a:ext cx="6175800" cy="4536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852"/>
              <a:buFont typeface="Arial"/>
              <a:buNone/>
            </a:pPr>
            <a:r>
              <a:rPr lang="lt-LT" sz="1400"/>
              <a:t>Front-end programavimas panaudojant HTML / CSS / Bootstrap</a:t>
            </a:r>
            <a:endParaRPr sz="1400"/>
          </a:p>
          <a:p>
            <a:pPr marL="0" lvl="0" indent="0" algn="l" rtl="0">
              <a:lnSpc>
                <a:spcPct val="70000"/>
              </a:lnSpc>
              <a:spcBef>
                <a:spcPts val="1000"/>
              </a:spcBef>
              <a:spcAft>
                <a:spcPts val="0"/>
              </a:spcAft>
              <a:buClr>
                <a:schemeClr val="dk1"/>
              </a:buClr>
              <a:buSzPts val="1008"/>
              <a:buNone/>
            </a:pPr>
            <a:endParaRPr sz="1007"/>
          </a:p>
        </p:txBody>
      </p:sp>
      <p:sp>
        <p:nvSpPr>
          <p:cNvPr id="234" name="Google Shape;234;p7"/>
          <p:cNvSpPr txBox="1">
            <a:spLocks noGrp="1"/>
          </p:cNvSpPr>
          <p:nvPr>
            <p:ph type="body" idx="2"/>
          </p:nvPr>
        </p:nvSpPr>
        <p:spPr>
          <a:xfrm>
            <a:off x="3281700" y="1821693"/>
            <a:ext cx="3750900" cy="362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HTML formos</a:t>
            </a:r>
            <a:endParaRPr sz="1400"/>
          </a:p>
        </p:txBody>
      </p:sp>
      <p:sp>
        <p:nvSpPr>
          <p:cNvPr id="235" name="Google Shape;235;p7"/>
          <p:cNvSpPr txBox="1">
            <a:spLocks noGrp="1"/>
          </p:cNvSpPr>
          <p:nvPr>
            <p:ph type="title"/>
          </p:nvPr>
        </p:nvSpPr>
        <p:spPr>
          <a:xfrm>
            <a:off x="480391" y="5032099"/>
            <a:ext cx="2343600" cy="136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000"/>
              <a:buFont typeface="Arial"/>
              <a:buNone/>
            </a:pPr>
            <a:r>
              <a:rPr lang="lt-LT"/>
              <a:t>Naudinga informacija</a:t>
            </a:r>
            <a:endParaRPr/>
          </a:p>
        </p:txBody>
      </p:sp>
      <p:sp>
        <p:nvSpPr>
          <p:cNvPr id="236" name="Google Shape;236;p7"/>
          <p:cNvSpPr txBox="1">
            <a:spLocks noGrp="1"/>
          </p:cNvSpPr>
          <p:nvPr>
            <p:ph type="body" idx="4"/>
          </p:nvPr>
        </p:nvSpPr>
        <p:spPr>
          <a:xfrm>
            <a:off x="7503550" y="1821759"/>
            <a:ext cx="4208100" cy="551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3"/>
              </a:buClr>
              <a:buSzPts val="1600"/>
              <a:buNone/>
            </a:pPr>
            <a:r>
              <a:rPr lang="lt-LT"/>
              <a:t>https://developer.mozilla.org/en-US/docs/Web/HTML/Element/form</a:t>
            </a:r>
            <a:endParaRPr/>
          </a:p>
        </p:txBody>
      </p:sp>
      <p:sp>
        <p:nvSpPr>
          <p:cNvPr id="237" name="Google Shape;237;p7"/>
          <p:cNvSpPr txBox="1">
            <a:spLocks noGrp="1"/>
          </p:cNvSpPr>
          <p:nvPr>
            <p:ph type="body" idx="2"/>
          </p:nvPr>
        </p:nvSpPr>
        <p:spPr>
          <a:xfrm>
            <a:off x="3281700" y="2763743"/>
            <a:ext cx="3750900" cy="362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Savarankiškas CSS mokymasis</a:t>
            </a:r>
            <a:endParaRPr sz="1400"/>
          </a:p>
        </p:txBody>
      </p:sp>
      <p:sp>
        <p:nvSpPr>
          <p:cNvPr id="238" name="Google Shape;238;p7"/>
          <p:cNvSpPr txBox="1">
            <a:spLocks noGrp="1"/>
          </p:cNvSpPr>
          <p:nvPr>
            <p:ph type="body" idx="4"/>
          </p:nvPr>
        </p:nvSpPr>
        <p:spPr>
          <a:xfrm>
            <a:off x="7503550" y="2763748"/>
            <a:ext cx="4208100" cy="3867000"/>
          </a:xfrm>
          <a:prstGeom prst="rect">
            <a:avLst/>
          </a:prstGeom>
          <a:noFill/>
          <a:ln>
            <a:noFill/>
          </a:ln>
        </p:spPr>
        <p:txBody>
          <a:bodyPr spcFirstLastPara="1" wrap="square" lIns="91425" tIns="45700" rIns="91425" bIns="45700" anchor="t" anchorCtr="0">
            <a:normAutofit/>
          </a:bodyPr>
          <a:lstStyle/>
          <a:p>
            <a:pPr marL="457200" lvl="0" indent="-317500" algn="l" rtl="0">
              <a:lnSpc>
                <a:spcPct val="120000"/>
              </a:lnSpc>
              <a:spcBef>
                <a:spcPts val="0"/>
              </a:spcBef>
              <a:spcAft>
                <a:spcPts val="0"/>
              </a:spcAft>
              <a:buClr>
                <a:schemeClr val="accent3"/>
              </a:buClr>
              <a:buSzPts val="1400"/>
              <a:buChar char="-"/>
            </a:pPr>
            <a:r>
              <a:rPr lang="lt-LT" sz="1400" u="sng">
                <a:hlinkClick r:id="rId3"/>
              </a:rPr>
              <a:t>Backgrounds and borders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4"/>
              </a:rPr>
              <a:t>Handling different text directions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5"/>
              </a:rPr>
              <a:t>Overflowing content</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6"/>
              </a:rPr>
              <a:t>Sizing items in CSS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7"/>
              </a:rPr>
              <a:t>Images, media, and form elements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8"/>
              </a:rPr>
              <a:t>Styling tables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9"/>
              </a:rPr>
              <a:t>Styling lists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10"/>
              </a:rPr>
              <a:t>Debugging CSS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11"/>
              </a:rPr>
              <a:t>Organizing your CSS</a:t>
            </a:r>
            <a:endParaRPr sz="1400" u="sng"/>
          </a:p>
          <a:p>
            <a:pPr marL="457200" lvl="0" indent="-317500" algn="l" rtl="0">
              <a:lnSpc>
                <a:spcPct val="120000"/>
              </a:lnSpc>
              <a:spcBef>
                <a:spcPts val="0"/>
              </a:spcBef>
              <a:spcAft>
                <a:spcPts val="0"/>
              </a:spcAft>
              <a:buClr>
                <a:schemeClr val="accent3"/>
              </a:buClr>
              <a:buSzPts val="1400"/>
              <a:buChar char="-"/>
            </a:pPr>
            <a:r>
              <a:rPr lang="lt-LT" sz="1400" u="sng">
                <a:hlinkClick r:id="rId12"/>
              </a:rPr>
              <a:t>CSS box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a:spLocks noGrp="1"/>
          </p:cNvSpPr>
          <p:nvPr>
            <p:ph type="title"/>
          </p:nvPr>
        </p:nvSpPr>
        <p:spPr>
          <a:xfrm>
            <a:off x="480391" y="1371706"/>
            <a:ext cx="5154000" cy="1365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CSS nuorodos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115" name="Google Shape;115;gc8177118b2_0_0"/>
          <p:cNvSpPr txBox="1">
            <a:spLocks noGrp="1"/>
          </p:cNvSpPr>
          <p:nvPr>
            <p:ph type="body" idx="2"/>
          </p:nvPr>
        </p:nvSpPr>
        <p:spPr>
          <a:xfrm>
            <a:off x="13550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CSS vertės ir vienetai</a:t>
            </a:r>
            <a:endParaRPr sz="1800"/>
          </a:p>
          <a:p>
            <a:pPr marL="0" lvl="0" indent="0" algn="l" rtl="0">
              <a:lnSpc>
                <a:spcPct val="100000"/>
              </a:lnSpc>
              <a:spcBef>
                <a:spcPts val="0"/>
              </a:spcBef>
              <a:spcAft>
                <a:spcPts val="0"/>
              </a:spcAft>
              <a:buClr>
                <a:schemeClr val="dk1"/>
              </a:buClr>
              <a:buSzPts val="1100"/>
              <a:buNone/>
            </a:pPr>
            <a:endParaRPr sz="1800"/>
          </a:p>
        </p:txBody>
      </p:sp>
      <p:sp>
        <p:nvSpPr>
          <p:cNvPr id="116" name="Google Shape;116;gc8177118b2_0_0"/>
          <p:cNvSpPr/>
          <p:nvPr/>
        </p:nvSpPr>
        <p:spPr>
          <a:xfrm>
            <a:off x="4803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sp>
        <p:nvSpPr>
          <p:cNvPr id="117" name="Google Shape;117;gc8177118b2_0_0"/>
          <p:cNvSpPr txBox="1">
            <a:spLocks noGrp="1"/>
          </p:cNvSpPr>
          <p:nvPr>
            <p:ph type="body" idx="2"/>
          </p:nvPr>
        </p:nvSpPr>
        <p:spPr>
          <a:xfrm>
            <a:off x="1355088" y="546945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CSS dėžutės modelis (CSS Box Model)</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18" name="Google Shape;118;gc8177118b2_0_0"/>
          <p:cNvSpPr/>
          <p:nvPr/>
        </p:nvSpPr>
        <p:spPr>
          <a:xfrm>
            <a:off x="480404" y="530866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sp>
        <p:nvSpPr>
          <p:cNvPr id="119" name="Google Shape;119;gc8177118b2_0_0"/>
          <p:cNvSpPr txBox="1">
            <a:spLocks noGrp="1"/>
          </p:cNvSpPr>
          <p:nvPr>
            <p:ph type="body" idx="2"/>
          </p:nvPr>
        </p:nvSpPr>
        <p:spPr>
          <a:xfrm>
            <a:off x="72634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CSS perėjimai (CSS Transitions)</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sp>
        <p:nvSpPr>
          <p:cNvPr id="121" name="Google Shape;121;gc8177118b2_0_0"/>
          <p:cNvSpPr txBox="1">
            <a:spLocks noGrp="1"/>
          </p:cNvSpPr>
          <p:nvPr>
            <p:ph type="body" idx="2"/>
          </p:nvPr>
        </p:nvSpPr>
        <p:spPr>
          <a:xfrm>
            <a:off x="72634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CSS transformacijos (CSS Transforms)</a:t>
            </a:r>
            <a:endParaRPr sz="1800"/>
          </a:p>
        </p:txBody>
      </p:sp>
      <p:sp>
        <p:nvSpPr>
          <p:cNvPr id="122" name="Google Shape;122;gc8177118b2_0_0"/>
          <p:cNvSpPr/>
          <p:nvPr/>
        </p:nvSpPr>
        <p:spPr>
          <a:xfrm>
            <a:off x="63887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05</a:t>
            </a:r>
            <a:endParaRPr sz="1400" b="0" i="0" u="none" strike="noStrike" cap="none">
              <a:solidFill>
                <a:srgbClr val="000000"/>
              </a:solidFill>
              <a:latin typeface="Arial"/>
              <a:ea typeface="Arial"/>
              <a:cs typeface="Arial"/>
              <a:sym typeface="Arial"/>
            </a:endParaRPr>
          </a:p>
        </p:txBody>
      </p:sp>
      <p:sp>
        <p:nvSpPr>
          <p:cNvPr id="123" name="Google Shape;123;gc8177118b2_0_0"/>
          <p:cNvSpPr txBox="1">
            <a:spLocks noGrp="1"/>
          </p:cNvSpPr>
          <p:nvPr>
            <p:ph type="body" idx="2"/>
          </p:nvPr>
        </p:nvSpPr>
        <p:spPr>
          <a:xfrm>
            <a:off x="7263475" y="546945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CSS animacijos (CSS Animations)</a:t>
            </a:r>
            <a:endParaRPr sz="1800"/>
          </a:p>
        </p:txBody>
      </p:sp>
      <p:sp>
        <p:nvSpPr>
          <p:cNvPr id="124" name="Google Shape;124;gc8177118b2_0_0"/>
          <p:cNvSpPr/>
          <p:nvPr/>
        </p:nvSpPr>
        <p:spPr>
          <a:xfrm>
            <a:off x="6388791" y="530866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a:t>
            </a:r>
            <a:r>
              <a:rPr lang="lt-LT" sz="2000">
                <a:solidFill>
                  <a:schemeClr val="lt1"/>
                </a:solidFill>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d539487abc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nuorodos (CSS links)</a:t>
            </a:r>
            <a:endParaRPr sz="2850"/>
          </a:p>
        </p:txBody>
      </p:sp>
      <p:sp>
        <p:nvSpPr>
          <p:cNvPr id="130" name="Google Shape;130;gd539487abc_0_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1" name="Google Shape;131;gd539487abc_0_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Naudojant CSS, nuorodas galima kurti įvairiais būdais (color, font-family, background ir pan.).</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Sintaksė: </a:t>
            </a:r>
            <a:endParaRPr sz="1400"/>
          </a:p>
          <a:p>
            <a:pPr marL="0" lvl="0" indent="0" algn="l" rtl="0">
              <a:lnSpc>
                <a:spcPct val="115000"/>
              </a:lnSpc>
              <a:spcBef>
                <a:spcPts val="0"/>
              </a:spcBef>
              <a:spcAft>
                <a:spcPts val="0"/>
              </a:spcAft>
              <a:buClr>
                <a:schemeClr val="dk1"/>
              </a:buClr>
              <a:buSzPts val="1100"/>
              <a:buNone/>
            </a:pPr>
            <a:r>
              <a:rPr lang="lt-LT" sz="1400" i="1"/>
              <a:t>a {</a:t>
            </a:r>
            <a:endParaRPr sz="1400" i="1"/>
          </a:p>
          <a:p>
            <a:pPr marL="0" lvl="0" indent="0" algn="l" rtl="0">
              <a:lnSpc>
                <a:spcPct val="115000"/>
              </a:lnSpc>
              <a:spcBef>
                <a:spcPts val="0"/>
              </a:spcBef>
              <a:spcAft>
                <a:spcPts val="0"/>
              </a:spcAft>
              <a:buClr>
                <a:schemeClr val="dk1"/>
              </a:buClr>
              <a:buSzPts val="1100"/>
              <a:buNone/>
            </a:pPr>
            <a:r>
              <a:rPr lang="lt-LT" sz="1400" i="1"/>
              <a:t>  color: hotpink;</a:t>
            </a:r>
            <a:endParaRPr sz="1400" i="1"/>
          </a:p>
          <a:p>
            <a:pPr marL="0" lvl="0" indent="0" algn="l" rtl="0">
              <a:lnSpc>
                <a:spcPct val="115000"/>
              </a:lnSpc>
              <a:spcBef>
                <a:spcPts val="0"/>
              </a:spcBef>
              <a:spcAft>
                <a:spcPts val="0"/>
              </a:spcAft>
              <a:buClr>
                <a:schemeClr val="dk1"/>
              </a:buClr>
              <a:buSzPts val="1100"/>
              <a:buNone/>
            </a:pPr>
            <a:r>
              <a:rPr lang="lt-LT" sz="1400" i="1"/>
              <a:t>}</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Be to, nuorodos gali būti kuriamos skirtingai, atsižvelgiant į tai, kurioje būsenoje jos yra.</a:t>
            </a:r>
            <a:endParaRPr sz="1400"/>
          </a:p>
          <a:p>
            <a:pPr marL="457200" lvl="0" indent="-317500" algn="l" rtl="0">
              <a:lnSpc>
                <a:spcPct val="115000"/>
              </a:lnSpc>
              <a:spcBef>
                <a:spcPts val="0"/>
              </a:spcBef>
              <a:spcAft>
                <a:spcPts val="0"/>
              </a:spcAft>
              <a:buClr>
                <a:schemeClr val="dk1"/>
              </a:buClr>
              <a:buSzPts val="1400"/>
              <a:buChar char="-"/>
            </a:pPr>
            <a:r>
              <a:rPr lang="lt-LT" sz="1400"/>
              <a:t>a:link - įprasta, neaplankyta nuoroda</a:t>
            </a:r>
            <a:endParaRPr sz="1400"/>
          </a:p>
          <a:p>
            <a:pPr marL="457200" lvl="0" indent="-317500" algn="l" rtl="0">
              <a:lnSpc>
                <a:spcPct val="115000"/>
              </a:lnSpc>
              <a:spcBef>
                <a:spcPts val="0"/>
              </a:spcBef>
              <a:spcAft>
                <a:spcPts val="0"/>
              </a:spcAft>
              <a:buClr>
                <a:schemeClr val="dk1"/>
              </a:buClr>
              <a:buSzPts val="1400"/>
              <a:buChar char="-"/>
            </a:pPr>
            <a:r>
              <a:rPr lang="lt-LT" sz="1400"/>
              <a:t>a:visited- nuoroda, kurią aplankė vartotojas</a:t>
            </a:r>
            <a:endParaRPr sz="1400"/>
          </a:p>
          <a:p>
            <a:pPr marL="457200" lvl="0" indent="-317500" algn="l" rtl="0">
              <a:lnSpc>
                <a:spcPct val="115000"/>
              </a:lnSpc>
              <a:spcBef>
                <a:spcPts val="0"/>
              </a:spcBef>
              <a:spcAft>
                <a:spcPts val="0"/>
              </a:spcAft>
              <a:buClr>
                <a:schemeClr val="dk1"/>
              </a:buClr>
              <a:buSzPts val="1400"/>
              <a:buChar char="-"/>
            </a:pPr>
            <a:r>
              <a:rPr lang="lt-LT" sz="1400"/>
              <a:t>a:hover - nuoroda, kai vartotojas užveda pelės žymeklį ant jos</a:t>
            </a:r>
            <a:endParaRPr sz="1400"/>
          </a:p>
          <a:p>
            <a:pPr marL="457200" lvl="0" indent="-317500" algn="l" rtl="0">
              <a:lnSpc>
                <a:spcPct val="115000"/>
              </a:lnSpc>
              <a:spcBef>
                <a:spcPts val="0"/>
              </a:spcBef>
              <a:spcAft>
                <a:spcPts val="0"/>
              </a:spcAft>
              <a:buClr>
                <a:schemeClr val="dk1"/>
              </a:buClr>
              <a:buSzPts val="1400"/>
              <a:buChar char="-"/>
            </a:pPr>
            <a:r>
              <a:rPr lang="lt-LT" sz="1400"/>
              <a:t>a:active - nuoroda tuo momentu, kai spustelėjama</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ctr" rtl="0">
              <a:lnSpc>
                <a:spcPct val="115000"/>
              </a:lnSpc>
              <a:spcBef>
                <a:spcPts val="0"/>
              </a:spcBef>
              <a:spcAft>
                <a:spcPts val="0"/>
              </a:spcAft>
              <a:buClr>
                <a:schemeClr val="dk1"/>
              </a:buClr>
              <a:buSzPts val="1100"/>
              <a:buNone/>
            </a:pPr>
            <a:endParaRPr sz="1400" b="1"/>
          </a:p>
        </p:txBody>
      </p:sp>
      <p:pic>
        <p:nvPicPr>
          <p:cNvPr id="132" name="Google Shape;132;gd539487abc_0_0"/>
          <p:cNvPicPr preferRelativeResize="0"/>
          <p:nvPr/>
        </p:nvPicPr>
        <p:blipFill>
          <a:blip r:embed="rId3">
            <a:alphaModFix/>
          </a:blip>
          <a:stretch>
            <a:fillRect/>
          </a:stretch>
        </p:blipFill>
        <p:spPr>
          <a:xfrm>
            <a:off x="1075813" y="2919150"/>
            <a:ext cx="4867275"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cd7fa5fea6_0_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46" name="Google Shape;146;gcd7fa5fea6_0_4"/>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7" name="Google Shape;147;gcd7fa5fea6_0_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CSS turi kelis skirtingus vienetus ilgiui išreikšti.</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Daugelis CSS ypatybių turi „ilgio“ vertes, tokias kaip:</a:t>
            </a:r>
            <a:endParaRPr sz="1400"/>
          </a:p>
          <a:p>
            <a:pPr marL="457200" lvl="0" indent="-317500" algn="l" rtl="0">
              <a:lnSpc>
                <a:spcPct val="115000"/>
              </a:lnSpc>
              <a:spcBef>
                <a:spcPts val="0"/>
              </a:spcBef>
              <a:spcAft>
                <a:spcPts val="0"/>
              </a:spcAft>
              <a:buClr>
                <a:schemeClr val="dk1"/>
              </a:buClr>
              <a:buSzPts val="1400"/>
              <a:buChar char="-"/>
            </a:pPr>
            <a:r>
              <a:rPr lang="lt-LT" sz="1400"/>
              <a:t>plotis (width), </a:t>
            </a:r>
            <a:endParaRPr sz="1400"/>
          </a:p>
          <a:p>
            <a:pPr marL="457200" lvl="0" indent="-317500" algn="l" rtl="0">
              <a:lnSpc>
                <a:spcPct val="115000"/>
              </a:lnSpc>
              <a:spcBef>
                <a:spcPts val="0"/>
              </a:spcBef>
              <a:spcAft>
                <a:spcPts val="0"/>
              </a:spcAft>
              <a:buClr>
                <a:schemeClr val="dk1"/>
              </a:buClr>
              <a:buSzPts val="1400"/>
              <a:buChar char="-"/>
            </a:pPr>
            <a:r>
              <a:rPr lang="lt-LT" sz="1400"/>
              <a:t>paraštė (margin),</a:t>
            </a:r>
            <a:endParaRPr sz="1400"/>
          </a:p>
          <a:p>
            <a:pPr marL="457200" lvl="0" indent="-317500" algn="l" rtl="0">
              <a:lnSpc>
                <a:spcPct val="115000"/>
              </a:lnSpc>
              <a:spcBef>
                <a:spcPts val="0"/>
              </a:spcBef>
              <a:spcAft>
                <a:spcPts val="0"/>
              </a:spcAft>
              <a:buClr>
                <a:schemeClr val="dk1"/>
              </a:buClr>
              <a:buSzPts val="1400"/>
              <a:buChar char="-"/>
            </a:pPr>
            <a:r>
              <a:rPr lang="lt-LT" sz="1400"/>
              <a:t>Užpildymas (padding), </a:t>
            </a:r>
            <a:endParaRPr sz="1400"/>
          </a:p>
          <a:p>
            <a:pPr marL="457200" lvl="0" indent="-317500" algn="l" rtl="0">
              <a:lnSpc>
                <a:spcPct val="115000"/>
              </a:lnSpc>
              <a:spcBef>
                <a:spcPts val="0"/>
              </a:spcBef>
              <a:spcAft>
                <a:spcPts val="0"/>
              </a:spcAft>
              <a:buClr>
                <a:schemeClr val="dk1"/>
              </a:buClr>
              <a:buSzPts val="1400"/>
              <a:buChar char="-"/>
            </a:pPr>
            <a:r>
              <a:rPr lang="lt-LT" sz="1400"/>
              <a:t>šrifto dydis (font-size) ir kt.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Ilgis yra skaičius, po kurio nurodomas ilgio vienetas, pvz., 10px, 2em ir kt.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 skirtingos ilgių vertės nustatytos px (piksliais):</a:t>
            </a:r>
            <a:endParaRPr sz="1400"/>
          </a:p>
          <a:p>
            <a:pPr marL="0" lvl="0" indent="0" algn="l" rtl="0">
              <a:lnSpc>
                <a:spcPct val="115000"/>
              </a:lnSpc>
              <a:spcBef>
                <a:spcPts val="0"/>
              </a:spcBef>
              <a:spcAft>
                <a:spcPts val="0"/>
              </a:spcAft>
              <a:buClr>
                <a:schemeClr val="dk1"/>
              </a:buClr>
              <a:buSzPts val="1100"/>
              <a:buNone/>
            </a:pPr>
            <a:r>
              <a:rPr lang="lt-LT" sz="1400" i="1"/>
              <a:t>p {</a:t>
            </a:r>
            <a:endParaRPr sz="1400" i="1"/>
          </a:p>
          <a:p>
            <a:pPr marL="0" lvl="0" indent="0" algn="l" rtl="0">
              <a:lnSpc>
                <a:spcPct val="115000"/>
              </a:lnSpc>
              <a:spcBef>
                <a:spcPts val="0"/>
              </a:spcBef>
              <a:spcAft>
                <a:spcPts val="0"/>
              </a:spcAft>
              <a:buClr>
                <a:schemeClr val="dk1"/>
              </a:buClr>
              <a:buSzPts val="1100"/>
              <a:buNone/>
            </a:pPr>
            <a:r>
              <a:rPr lang="lt-LT" sz="1400" i="1"/>
              <a:t>  font-size: 25px;</a:t>
            </a:r>
            <a:endParaRPr sz="1400" i="1"/>
          </a:p>
          <a:p>
            <a:pPr marL="0" lvl="0" indent="0" algn="l" rtl="0">
              <a:lnSpc>
                <a:spcPct val="115000"/>
              </a:lnSpc>
              <a:spcBef>
                <a:spcPts val="0"/>
              </a:spcBef>
              <a:spcAft>
                <a:spcPts val="0"/>
              </a:spcAft>
              <a:buClr>
                <a:schemeClr val="dk1"/>
              </a:buClr>
              <a:buSzPts val="1100"/>
              <a:buNone/>
            </a:pPr>
            <a:r>
              <a:rPr lang="lt-LT" sz="1400" i="1"/>
              <a:t>  line-height: 50px;</a:t>
            </a:r>
            <a:endParaRPr sz="1400" i="1"/>
          </a:p>
          <a:p>
            <a:pPr marL="0" lvl="0" indent="0" algn="l" rtl="0">
              <a:lnSpc>
                <a:spcPct val="115000"/>
              </a:lnSpc>
              <a:spcBef>
                <a:spcPts val="0"/>
              </a:spcBef>
              <a:spcAft>
                <a:spcPts val="0"/>
              </a:spcAft>
              <a:buClr>
                <a:schemeClr val="dk1"/>
              </a:buClr>
              <a:buSzPts val="1100"/>
              <a:buNone/>
            </a:pPr>
            <a:r>
              <a:rPr lang="lt-LT" sz="1400" i="1"/>
              <a:t>}</a:t>
            </a:r>
            <a:endParaRPr sz="1400" i="1"/>
          </a:p>
          <a:p>
            <a:pPr marL="0" lvl="0" indent="0" algn="l" rtl="0">
              <a:lnSpc>
                <a:spcPct val="115000"/>
              </a:lnSpc>
              <a:spcBef>
                <a:spcPts val="0"/>
              </a:spcBef>
              <a:spcAft>
                <a:spcPts val="0"/>
              </a:spcAft>
              <a:buClr>
                <a:schemeClr val="dk1"/>
              </a:buClr>
              <a:buSzPts val="1100"/>
              <a:buNone/>
            </a:pPr>
            <a:endParaRPr sz="1400"/>
          </a:p>
          <a:p>
            <a:pPr marL="0" lvl="0" indent="0" algn="ctr" rtl="0">
              <a:lnSpc>
                <a:spcPct val="115000"/>
              </a:lnSpc>
              <a:spcBef>
                <a:spcPts val="0"/>
              </a:spcBef>
              <a:spcAft>
                <a:spcPts val="0"/>
              </a:spcAft>
              <a:buClr>
                <a:schemeClr val="dk1"/>
              </a:buClr>
              <a:buSzPts val="1100"/>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cd7fa5fea6_0_10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53" name="Google Shape;153;gcd7fa5fea6_0_107"/>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4" name="Google Shape;154;gcd7fa5fea6_0_107"/>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Yra dviejų tipų ilgio vienetai: </a:t>
            </a:r>
            <a:r>
              <a:rPr lang="lt-LT" sz="1400" b="1"/>
              <a:t>absoliutūs (absolute)</a:t>
            </a:r>
            <a:r>
              <a:rPr lang="lt-LT" sz="1400"/>
              <a:t> ir </a:t>
            </a:r>
            <a:r>
              <a:rPr lang="lt-LT" sz="1400" b="1"/>
              <a:t>santykiniai (relative)</a:t>
            </a:r>
            <a:r>
              <a:rPr lang="lt-LT" sz="1400"/>
              <a: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b="1"/>
              <a:t>Absoliutūs (absolute)</a:t>
            </a:r>
            <a:endParaRPr sz="1400" b="1"/>
          </a:p>
          <a:p>
            <a:pPr marL="0" lvl="0" indent="0" algn="l" rtl="0">
              <a:lnSpc>
                <a:spcPct val="115000"/>
              </a:lnSpc>
              <a:spcBef>
                <a:spcPts val="0"/>
              </a:spcBef>
              <a:spcAft>
                <a:spcPts val="0"/>
              </a:spcAft>
              <a:buClr>
                <a:schemeClr val="dk1"/>
              </a:buClr>
              <a:buSzPts val="1100"/>
              <a:buNone/>
            </a:pPr>
            <a:r>
              <a:rPr lang="lt-LT" sz="1200"/>
              <a:t>Absoliutaus ilgio vienetai yra fiksuoti, o ilgis, išreikštas bet kuriuo iš jų, bus rodomas būtent tokio dydžio.</a:t>
            </a:r>
            <a:endParaRPr sz="1200"/>
          </a:p>
          <a:p>
            <a:pPr marL="0" lvl="0" indent="0" algn="l" rtl="0">
              <a:lnSpc>
                <a:spcPct val="115000"/>
              </a:lnSpc>
              <a:spcBef>
                <a:spcPts val="0"/>
              </a:spcBef>
              <a:spcAft>
                <a:spcPts val="0"/>
              </a:spcAft>
              <a:buClr>
                <a:schemeClr val="dk1"/>
              </a:buClr>
              <a:buSzPts val="1100"/>
              <a:buNone/>
            </a:pPr>
            <a:endParaRPr sz="1200"/>
          </a:p>
          <a:p>
            <a:pPr marL="0" lvl="0" indent="0" algn="l" rtl="0">
              <a:lnSpc>
                <a:spcPct val="115000"/>
              </a:lnSpc>
              <a:spcBef>
                <a:spcPts val="0"/>
              </a:spcBef>
              <a:spcAft>
                <a:spcPts val="0"/>
              </a:spcAft>
              <a:buClr>
                <a:schemeClr val="dk1"/>
              </a:buClr>
              <a:buSzPts val="1100"/>
              <a:buNone/>
            </a:pPr>
            <a:r>
              <a:rPr lang="lt-LT" sz="1200"/>
              <a:t>Absoliutaus ilgio vienetų nerekomenduojama naudoti ekrane, nes ekrano dydžiai labai skiriasi. Tačiau juos galima naudoti, jei žinoma išvesties terpė, pavyzdžiui, spausdinimo maketui.</a:t>
            </a:r>
            <a:endParaRPr sz="1200"/>
          </a:p>
          <a:p>
            <a:pPr marL="0" lvl="0" indent="0" algn="l" rtl="0">
              <a:lnSpc>
                <a:spcPct val="115000"/>
              </a:lnSpc>
              <a:spcBef>
                <a:spcPts val="0"/>
              </a:spcBef>
              <a:spcAft>
                <a:spcPts val="0"/>
              </a:spcAft>
              <a:buClr>
                <a:schemeClr val="dk1"/>
              </a:buClr>
              <a:buSzPts val="1100"/>
              <a:buNone/>
            </a:pPr>
            <a:endParaRPr sz="1200"/>
          </a:p>
          <a:p>
            <a:pPr marL="0" lvl="0" indent="0" algn="l" rtl="0">
              <a:lnSpc>
                <a:spcPct val="115000"/>
              </a:lnSpc>
              <a:spcBef>
                <a:spcPts val="0"/>
              </a:spcBef>
              <a:spcAft>
                <a:spcPts val="0"/>
              </a:spcAft>
              <a:buClr>
                <a:schemeClr val="dk1"/>
              </a:buClr>
              <a:buSzPts val="1100"/>
              <a:buNone/>
            </a:pPr>
            <a:r>
              <a:rPr lang="lt-LT" sz="1200" u="sng">
                <a:solidFill>
                  <a:srgbClr val="0097A7"/>
                </a:solidFill>
                <a:hlinkClick r:id="rId3">
                  <a:extLst>
                    <a:ext uri="{A12FA001-AC4F-418D-AE19-62706E023703}">
                      <ahyp:hlinkClr xmlns:ahyp="http://schemas.microsoft.com/office/drawing/2018/hyperlinkcolor" val="tx"/>
                    </a:ext>
                  </a:extLst>
                </a:hlinkClick>
              </a:rPr>
              <a:t>Absoliutūs vienetai</a:t>
            </a:r>
            <a:endParaRPr sz="12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b="1"/>
              <a:t>Santykiniai (relative)</a:t>
            </a:r>
            <a:endParaRPr sz="1400" b="1"/>
          </a:p>
          <a:p>
            <a:pPr marL="0" lvl="0" indent="0" algn="l" rtl="0">
              <a:lnSpc>
                <a:spcPct val="115000"/>
              </a:lnSpc>
              <a:spcBef>
                <a:spcPts val="0"/>
              </a:spcBef>
              <a:spcAft>
                <a:spcPts val="0"/>
              </a:spcAft>
              <a:buClr>
                <a:schemeClr val="dk1"/>
              </a:buClr>
              <a:buSzPts val="1100"/>
              <a:buNone/>
            </a:pPr>
            <a:r>
              <a:rPr lang="lt-LT" sz="1200"/>
              <a:t>Santykiniai ilgio vienetai nurodo ilgį, palygintą su kita ilgio savybe. Santykinio ilgio vienetai geriau skirstomi tarp skirtingų atvaizdavimo terpių.</a:t>
            </a:r>
            <a:endParaRPr sz="1200"/>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r>
              <a:rPr lang="lt-LT" sz="1200" u="sng">
                <a:solidFill>
                  <a:srgbClr val="0097A7"/>
                </a:solidFill>
                <a:hlinkClick r:id="rId4">
                  <a:extLst>
                    <a:ext uri="{A12FA001-AC4F-418D-AE19-62706E023703}">
                      <ahyp:hlinkClr xmlns:ahyp="http://schemas.microsoft.com/office/drawing/2018/hyperlinkcolor" val="tx"/>
                    </a:ext>
                  </a:extLst>
                </a:hlinkClick>
              </a:rPr>
              <a:t>Santykiniai vienetai</a:t>
            </a:r>
            <a:endParaRPr sz="12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Plačiau apie CSS vertes ir vientes skaitykite </a:t>
            </a:r>
            <a:r>
              <a:rPr lang="lt-LT" sz="1400" u="sng">
                <a:solidFill>
                  <a:srgbClr val="0097A7"/>
                </a:solidFill>
                <a:hlinkClick r:id="rId5">
                  <a:extLst>
                    <a:ext uri="{A12FA001-AC4F-418D-AE19-62706E023703}">
                      <ahyp:hlinkClr xmlns:ahyp="http://schemas.microsoft.com/office/drawing/2018/hyperlinkcolor" val="tx"/>
                    </a:ext>
                  </a:extLst>
                </a:hlinkClick>
              </a:rPr>
              <a:t>čia</a:t>
            </a:r>
            <a:r>
              <a:rPr lang="lt-LT" sz="1400"/>
              <a:t>.</a:t>
            </a:r>
            <a:endParaRPr sz="1400"/>
          </a:p>
          <a:p>
            <a:pPr marL="0" lvl="0" indent="0" algn="l" rtl="0">
              <a:lnSpc>
                <a:spcPct val="115000"/>
              </a:lnSpc>
              <a:spcBef>
                <a:spcPts val="0"/>
              </a:spcBef>
              <a:spcAft>
                <a:spcPts val="0"/>
              </a:spcAft>
              <a:buClr>
                <a:schemeClr val="dk1"/>
              </a:buClr>
              <a:buSzPts val="1100"/>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cd7fa5fea6_0_1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60" name="Google Shape;160;gcd7fa5fea6_0_114"/>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1" name="Google Shape;161;gcd7fa5fea6_0_11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CSS aukštis ir plotis (CSS Height and Width)</a:t>
            </a:r>
            <a:endParaRPr sz="1400" b="1"/>
          </a:p>
          <a:p>
            <a:pPr marL="0" lvl="0" indent="0" algn="l" rtl="0">
              <a:lnSpc>
                <a:spcPct val="115000"/>
              </a:lnSpc>
              <a:spcBef>
                <a:spcPts val="0"/>
              </a:spcBef>
              <a:spcAft>
                <a:spcPts val="0"/>
              </a:spcAft>
              <a:buClr>
                <a:schemeClr val="dk1"/>
              </a:buClr>
              <a:buSzPts val="1100"/>
              <a:buNone/>
            </a:pPr>
            <a:r>
              <a:rPr lang="lt-LT" sz="1400"/>
              <a:t>Aukščio (height) ir pločio (width) savybės naudojamos nustatant elemento aukštį ir plotį.</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i="1"/>
              <a:t>Svarbu: Į aukščio ir pločio savybes neįtraukiami užpildai (paddings), kraštinės (borders) ar paraštės (margins).</a:t>
            </a:r>
            <a:endParaRPr sz="1400" i="1"/>
          </a:p>
          <a:p>
            <a:pPr marL="0" lvl="0" indent="0" algn="l" rtl="0">
              <a:lnSpc>
                <a:spcPct val="115000"/>
              </a:lnSpc>
              <a:spcBef>
                <a:spcPts val="0"/>
              </a:spcBef>
              <a:spcAft>
                <a:spcPts val="0"/>
              </a:spcAft>
              <a:buClr>
                <a:schemeClr val="dk1"/>
              </a:buClr>
              <a:buSzPts val="1100"/>
              <a:buNone/>
            </a:pPr>
            <a:endParaRPr sz="1400" i="1"/>
          </a:p>
          <a:p>
            <a:pPr marL="0" lvl="0" indent="0" algn="l" rtl="0">
              <a:lnSpc>
                <a:spcPct val="115000"/>
              </a:lnSpc>
              <a:spcBef>
                <a:spcPts val="0"/>
              </a:spcBef>
              <a:spcAft>
                <a:spcPts val="0"/>
              </a:spcAft>
              <a:buClr>
                <a:schemeClr val="dk1"/>
              </a:buClr>
              <a:buSzPts val="1100"/>
              <a:buNone/>
            </a:pPr>
            <a:r>
              <a:rPr lang="lt-LT" sz="1400"/>
              <a:t>Pvz.:</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i="1"/>
              <a:t>div {</a:t>
            </a:r>
            <a:endParaRPr sz="1400" i="1"/>
          </a:p>
          <a:p>
            <a:pPr marL="0" lvl="0" indent="0" algn="l" rtl="0">
              <a:lnSpc>
                <a:spcPct val="115000"/>
              </a:lnSpc>
              <a:spcBef>
                <a:spcPts val="0"/>
              </a:spcBef>
              <a:spcAft>
                <a:spcPts val="0"/>
              </a:spcAft>
              <a:buClr>
                <a:schemeClr val="dk1"/>
              </a:buClr>
              <a:buSzPts val="1100"/>
              <a:buNone/>
            </a:pPr>
            <a:r>
              <a:rPr lang="lt-LT" sz="1400" i="1"/>
              <a:t>  height: 200px;</a:t>
            </a:r>
            <a:endParaRPr sz="1400" i="1"/>
          </a:p>
          <a:p>
            <a:pPr marL="0" lvl="0" indent="0" algn="l" rtl="0">
              <a:lnSpc>
                <a:spcPct val="115000"/>
              </a:lnSpc>
              <a:spcBef>
                <a:spcPts val="0"/>
              </a:spcBef>
              <a:spcAft>
                <a:spcPts val="0"/>
              </a:spcAft>
              <a:buClr>
                <a:schemeClr val="dk1"/>
              </a:buClr>
              <a:buSzPts val="1100"/>
              <a:buNone/>
            </a:pPr>
            <a:r>
              <a:rPr lang="lt-LT" sz="1400" i="1"/>
              <a:t>  width: 50%;</a:t>
            </a:r>
            <a:endParaRPr sz="1400" i="1"/>
          </a:p>
          <a:p>
            <a:pPr marL="0" lvl="0" indent="0" algn="l" rtl="0">
              <a:lnSpc>
                <a:spcPct val="115000"/>
              </a:lnSpc>
              <a:spcBef>
                <a:spcPts val="0"/>
              </a:spcBef>
              <a:spcAft>
                <a:spcPts val="0"/>
              </a:spcAft>
              <a:buClr>
                <a:schemeClr val="dk1"/>
              </a:buClr>
              <a:buSzPts val="1100"/>
              <a:buNone/>
            </a:pPr>
            <a:r>
              <a:rPr lang="lt-LT" sz="1400" i="1"/>
              <a:t>  background-color: powderblue;</a:t>
            </a:r>
            <a:endParaRPr sz="1400" i="1"/>
          </a:p>
          <a:p>
            <a:pPr marL="0" lvl="0" indent="0" algn="l" rtl="0">
              <a:lnSpc>
                <a:spcPct val="115000"/>
              </a:lnSpc>
              <a:spcBef>
                <a:spcPts val="0"/>
              </a:spcBef>
              <a:spcAft>
                <a:spcPts val="0"/>
              </a:spcAft>
              <a:buClr>
                <a:schemeClr val="dk1"/>
              </a:buClr>
              <a:buSzPts val="1100"/>
              <a:buNone/>
            </a:pPr>
            <a:r>
              <a:rPr lang="lt-LT" sz="1400" i="1"/>
              <a:t>}</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cd7fa5fea6_0_12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67" name="Google Shape;167;gcd7fa5fea6_0_12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8" name="Google Shape;168;gcd7fa5fea6_0_12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CSS aukštis ir plotis (CSS Height and Width)</a:t>
            </a:r>
            <a:endParaRPr sz="1400" b="1"/>
          </a:p>
          <a:p>
            <a:pPr marL="0" lvl="0" indent="0" algn="l" rtl="0">
              <a:lnSpc>
                <a:spcPct val="115000"/>
              </a:lnSpc>
              <a:spcBef>
                <a:spcPts val="0"/>
              </a:spcBef>
              <a:spcAft>
                <a:spcPts val="0"/>
              </a:spcAft>
              <a:buClr>
                <a:schemeClr val="dk1"/>
              </a:buClr>
              <a:buSzPts val="1100"/>
              <a:buNone/>
            </a:pPr>
            <a:r>
              <a:rPr lang="lt-LT" sz="1400"/>
              <a:t>Maksimalaus elemento pločio nustatymas yra atliekamas su </a:t>
            </a:r>
            <a:r>
              <a:rPr lang="lt-LT" sz="1400" i="1"/>
              <a:t>max-width</a:t>
            </a:r>
            <a:r>
              <a:rPr lang="lt-LT" sz="1400"/>
              <a:t> savybe.</a:t>
            </a:r>
            <a:endParaRPr sz="1400"/>
          </a:p>
          <a:p>
            <a:pPr marL="0" lvl="0" indent="0" algn="l" rtl="0">
              <a:lnSpc>
                <a:spcPct val="115000"/>
              </a:lnSpc>
              <a:spcBef>
                <a:spcPts val="0"/>
              </a:spcBef>
              <a:spcAft>
                <a:spcPts val="0"/>
              </a:spcAft>
              <a:buClr>
                <a:schemeClr val="dk1"/>
              </a:buClr>
              <a:buSzPts val="1100"/>
              <a:buNone/>
            </a:pPr>
            <a:r>
              <a:rPr lang="lt-LT" sz="1400"/>
              <a:t>Maksimalų plotį galima nurodyti pagal ilgio vertes, pvz., px, cm, procentais (%) arba nenustatyti jokio (tai reiškia, kad nėra didžiausio pločio).</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 (su width: 500px mažesniame nei 500px ekrane atsiras scrollbar, o su max-width ne):</a:t>
            </a:r>
            <a:endParaRPr sz="1400"/>
          </a:p>
          <a:p>
            <a:pPr marL="0" lvl="0" indent="0" algn="l" rtl="0">
              <a:lnSpc>
                <a:spcPct val="115000"/>
              </a:lnSpc>
              <a:spcBef>
                <a:spcPts val="0"/>
              </a:spcBef>
              <a:spcAft>
                <a:spcPts val="0"/>
              </a:spcAft>
              <a:buClr>
                <a:schemeClr val="dk1"/>
              </a:buClr>
              <a:buSzPts val="1100"/>
              <a:buNone/>
            </a:pPr>
            <a:r>
              <a:rPr lang="lt-LT" sz="1400" i="1"/>
              <a:t>div {</a:t>
            </a:r>
            <a:endParaRPr sz="1400" i="1"/>
          </a:p>
          <a:p>
            <a:pPr marL="0" lvl="0" indent="0" algn="l" rtl="0">
              <a:lnSpc>
                <a:spcPct val="115000"/>
              </a:lnSpc>
              <a:spcBef>
                <a:spcPts val="0"/>
              </a:spcBef>
              <a:spcAft>
                <a:spcPts val="0"/>
              </a:spcAft>
              <a:buClr>
                <a:schemeClr val="dk1"/>
              </a:buClr>
              <a:buSzPts val="1100"/>
              <a:buNone/>
            </a:pPr>
            <a:r>
              <a:rPr lang="lt-LT" sz="1400" i="1"/>
              <a:t>  max-width: 500px; </a:t>
            </a:r>
            <a:endParaRPr sz="1400" i="1"/>
          </a:p>
          <a:p>
            <a:pPr marL="0" lvl="0" indent="0" algn="l" rtl="0">
              <a:lnSpc>
                <a:spcPct val="115000"/>
              </a:lnSpc>
              <a:spcBef>
                <a:spcPts val="0"/>
              </a:spcBef>
              <a:spcAft>
                <a:spcPts val="0"/>
              </a:spcAft>
              <a:buClr>
                <a:schemeClr val="dk1"/>
              </a:buClr>
              <a:buSzPts val="1100"/>
              <a:buNone/>
            </a:pPr>
            <a:r>
              <a:rPr lang="lt-LT" sz="1400" i="1"/>
              <a:t>  height: 100px;</a:t>
            </a:r>
            <a:endParaRPr sz="1400" i="1"/>
          </a:p>
          <a:p>
            <a:pPr marL="0" lvl="0" indent="0" algn="l" rtl="0">
              <a:lnSpc>
                <a:spcPct val="115000"/>
              </a:lnSpc>
              <a:spcBef>
                <a:spcPts val="0"/>
              </a:spcBef>
              <a:spcAft>
                <a:spcPts val="0"/>
              </a:spcAft>
              <a:buClr>
                <a:schemeClr val="dk1"/>
              </a:buClr>
              <a:buSzPts val="1100"/>
              <a:buNone/>
            </a:pPr>
            <a:r>
              <a:rPr lang="lt-LT" sz="1400" i="1"/>
              <a:t>  background-color: blue;</a:t>
            </a:r>
            <a:endParaRPr sz="1400" i="1"/>
          </a:p>
          <a:p>
            <a:pPr marL="0" lvl="0" indent="0" algn="l" rtl="0">
              <a:lnSpc>
                <a:spcPct val="115000"/>
              </a:lnSpc>
              <a:spcBef>
                <a:spcPts val="0"/>
              </a:spcBef>
              <a:spcAft>
                <a:spcPts val="0"/>
              </a:spcAft>
              <a:buClr>
                <a:schemeClr val="dk1"/>
              </a:buClr>
              <a:buSzPts val="1100"/>
              <a:buNone/>
            </a:pPr>
            <a:r>
              <a:rPr lang="lt-LT" sz="1400" i="1"/>
              <a:t>}</a:t>
            </a:r>
            <a:endParaRPr sz="1400" i="1"/>
          </a:p>
          <a:p>
            <a:pPr marL="0" lvl="0" indent="0" algn="l" rtl="0">
              <a:lnSpc>
                <a:spcPct val="115000"/>
              </a:lnSpc>
              <a:spcBef>
                <a:spcPts val="0"/>
              </a:spcBef>
              <a:spcAft>
                <a:spcPts val="0"/>
              </a:spcAft>
              <a:buClr>
                <a:schemeClr val="dk1"/>
              </a:buClr>
              <a:buSzPts val="1100"/>
              <a:buNone/>
            </a:pP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cd7fa5fea6_0_1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74" name="Google Shape;174;gcd7fa5fea6_0_126"/>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5" name="Google Shape;175;gcd7fa5fea6_0_12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Kiekvienas elementas html dokumente yra laikomas stačiakampiu box).</a:t>
            </a:r>
            <a:endParaRPr sz="1400"/>
          </a:p>
          <a:p>
            <a:pPr marL="0" lvl="0" indent="0" algn="l" rtl="0">
              <a:lnSpc>
                <a:spcPct val="115000"/>
              </a:lnSpc>
              <a:spcBef>
                <a:spcPts val="0"/>
              </a:spcBef>
              <a:spcAft>
                <a:spcPts val="0"/>
              </a:spcAft>
              <a:buClr>
                <a:schemeClr val="dk1"/>
              </a:buClr>
              <a:buSzPts val="1100"/>
              <a:buNone/>
            </a:pPr>
            <a:endParaRPr sz="1400" b="1"/>
          </a:p>
        </p:txBody>
      </p:sp>
      <p:pic>
        <p:nvPicPr>
          <p:cNvPr id="176" name="Google Shape;176;gcd7fa5fea6_0_126"/>
          <p:cNvPicPr preferRelativeResize="0"/>
          <p:nvPr/>
        </p:nvPicPr>
        <p:blipFill>
          <a:blip r:embed="rId3">
            <a:alphaModFix/>
          </a:blip>
          <a:stretch>
            <a:fillRect/>
          </a:stretch>
        </p:blipFill>
        <p:spPr>
          <a:xfrm>
            <a:off x="1246700" y="3054397"/>
            <a:ext cx="6740852" cy="3211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cd7fa5fea6_0_13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82" name="Google Shape;182;gcd7fa5fea6_0_13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3" name="Google Shape;183;gcd7fa5fea6_0_135"/>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CSS dėžutės modelio (CSS Box Model) skirtingų dalių paaiškinimas:</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Content - laukelis, kuriame rodomas tekstas ir vaizdai, turinys;</a:t>
            </a:r>
            <a:endParaRPr sz="1400"/>
          </a:p>
          <a:p>
            <a:pPr marL="0" lvl="0" indent="0" algn="l" rtl="0">
              <a:lnSpc>
                <a:spcPct val="115000"/>
              </a:lnSpc>
              <a:spcBef>
                <a:spcPts val="0"/>
              </a:spcBef>
              <a:spcAft>
                <a:spcPts val="0"/>
              </a:spcAft>
              <a:buClr>
                <a:schemeClr val="dk1"/>
              </a:buClr>
              <a:buSzPts val="1100"/>
              <a:buNone/>
            </a:pPr>
            <a:r>
              <a:rPr lang="lt-LT" sz="1400"/>
              <a:t>Padding - laukelis aplink turinį (content), nenurodžius yra skaidrus;</a:t>
            </a:r>
            <a:endParaRPr sz="1400"/>
          </a:p>
          <a:p>
            <a:pPr marL="0" lvl="0" indent="0" algn="l" rtl="0">
              <a:lnSpc>
                <a:spcPct val="115000"/>
              </a:lnSpc>
              <a:spcBef>
                <a:spcPts val="0"/>
              </a:spcBef>
              <a:spcAft>
                <a:spcPts val="0"/>
              </a:spcAft>
              <a:buClr>
                <a:schemeClr val="dk1"/>
              </a:buClr>
              <a:buSzPts val="1100"/>
              <a:buNone/>
            </a:pPr>
            <a:r>
              <a:rPr lang="lt-LT" sz="1400"/>
              <a:t>Border - kraštinė, einanti aplink užpildą (padding) ir turinį (content);</a:t>
            </a:r>
            <a:endParaRPr sz="1400"/>
          </a:p>
          <a:p>
            <a:pPr marL="0" lvl="0" indent="0" algn="l" rtl="0">
              <a:lnSpc>
                <a:spcPct val="115000"/>
              </a:lnSpc>
              <a:spcBef>
                <a:spcPts val="0"/>
              </a:spcBef>
              <a:spcAft>
                <a:spcPts val="0"/>
              </a:spcAft>
              <a:buClr>
                <a:schemeClr val="dk1"/>
              </a:buClr>
              <a:buSzPts val="1100"/>
              <a:buNone/>
            </a:pPr>
            <a:r>
              <a:rPr lang="lt-LT" sz="1400"/>
              <a:t>Margin - laukelis aplink kraštinę, nenurodžius yra skaidri.</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a:t>
            </a:r>
            <a:endParaRPr sz="1400"/>
          </a:p>
          <a:p>
            <a:pPr marL="0" lvl="0" indent="0" algn="l" rtl="0">
              <a:lnSpc>
                <a:spcPct val="115000"/>
              </a:lnSpc>
              <a:spcBef>
                <a:spcPts val="0"/>
              </a:spcBef>
              <a:spcAft>
                <a:spcPts val="0"/>
              </a:spcAft>
              <a:buClr>
                <a:schemeClr val="dk1"/>
              </a:buClr>
              <a:buSzPts val="1100"/>
              <a:buNone/>
            </a:pPr>
            <a:r>
              <a:rPr lang="lt-LT" sz="1400" i="1"/>
              <a:t>div {</a:t>
            </a:r>
            <a:endParaRPr sz="1400" i="1"/>
          </a:p>
          <a:p>
            <a:pPr marL="0" lvl="0" indent="0" algn="l" rtl="0">
              <a:lnSpc>
                <a:spcPct val="115000"/>
              </a:lnSpc>
              <a:spcBef>
                <a:spcPts val="0"/>
              </a:spcBef>
              <a:spcAft>
                <a:spcPts val="0"/>
              </a:spcAft>
              <a:buClr>
                <a:schemeClr val="dk1"/>
              </a:buClr>
              <a:buSzPts val="1100"/>
              <a:buNone/>
            </a:pPr>
            <a:r>
              <a:rPr lang="lt-LT" sz="1400" i="1"/>
              <a:t>  width: 300px;</a:t>
            </a:r>
            <a:endParaRPr sz="1400" i="1"/>
          </a:p>
          <a:p>
            <a:pPr marL="0" lvl="0" indent="0" algn="l" rtl="0">
              <a:lnSpc>
                <a:spcPct val="115000"/>
              </a:lnSpc>
              <a:spcBef>
                <a:spcPts val="0"/>
              </a:spcBef>
              <a:spcAft>
                <a:spcPts val="0"/>
              </a:spcAft>
              <a:buClr>
                <a:schemeClr val="dk1"/>
              </a:buClr>
              <a:buSzPts val="1100"/>
              <a:buNone/>
            </a:pPr>
            <a:r>
              <a:rPr lang="lt-LT" sz="1400" i="1"/>
              <a:t>  border: 15px solid green;</a:t>
            </a:r>
            <a:endParaRPr sz="1400" i="1"/>
          </a:p>
          <a:p>
            <a:pPr marL="0" lvl="0" indent="0" algn="l" rtl="0">
              <a:lnSpc>
                <a:spcPct val="115000"/>
              </a:lnSpc>
              <a:spcBef>
                <a:spcPts val="0"/>
              </a:spcBef>
              <a:spcAft>
                <a:spcPts val="0"/>
              </a:spcAft>
              <a:buClr>
                <a:schemeClr val="dk1"/>
              </a:buClr>
              <a:buSzPts val="1100"/>
              <a:buNone/>
            </a:pPr>
            <a:r>
              <a:rPr lang="lt-LT" sz="1400" i="1"/>
              <a:t>  padding: 50px;</a:t>
            </a:r>
            <a:endParaRPr sz="1400" i="1"/>
          </a:p>
          <a:p>
            <a:pPr marL="0" lvl="0" indent="0" algn="l" rtl="0">
              <a:lnSpc>
                <a:spcPct val="115000"/>
              </a:lnSpc>
              <a:spcBef>
                <a:spcPts val="0"/>
              </a:spcBef>
              <a:spcAft>
                <a:spcPts val="0"/>
              </a:spcAft>
              <a:buClr>
                <a:schemeClr val="dk1"/>
              </a:buClr>
              <a:buSzPts val="1100"/>
              <a:buNone/>
            </a:pPr>
            <a:r>
              <a:rPr lang="lt-LT" sz="1400" i="1"/>
              <a:t>  margin: 20px;</a:t>
            </a:r>
            <a:endParaRPr sz="1400" i="1"/>
          </a:p>
          <a:p>
            <a:pPr marL="0" lvl="0" indent="0" algn="l" rtl="0">
              <a:lnSpc>
                <a:spcPct val="115000"/>
              </a:lnSpc>
              <a:spcBef>
                <a:spcPts val="0"/>
              </a:spcBef>
              <a:spcAft>
                <a:spcPts val="0"/>
              </a:spcAft>
              <a:buClr>
                <a:schemeClr val="dk1"/>
              </a:buClr>
              <a:buSzPts val="1100"/>
              <a:buNone/>
            </a:pPr>
            <a:r>
              <a:rPr lang="lt-LT" sz="1400" i="1"/>
              <a:t>}</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p:txBody>
      </p:sp>
    </p:spTree>
  </p:cSld>
  <p:clrMapOvr>
    <a:masterClrMapping/>
  </p:clrMapOvr>
</p:sld>
</file>

<file path=ppt/theme/theme1.xml><?xml version="1.0" encoding="utf-8"?>
<a:theme xmlns:a="http://schemas.openxmlformats.org/drawingml/2006/main"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1375</Words>
  <Application>Microsoft Office PowerPoint</Application>
  <PresentationFormat>Widescreen</PresentationFormat>
  <Paragraphs>235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Montserrat</vt:lpstr>
      <vt:lpstr>Office Theme</vt:lpstr>
      <vt:lpstr>CSS pagrindai CSS tekstai, šriftai, spalvos</vt:lpstr>
      <vt:lpstr>Šiandien išmoksite</vt:lpstr>
      <vt:lpstr>CSS nuorodos (CSS links)</vt:lpstr>
      <vt:lpstr>CSS vertės ir vienetai</vt:lpstr>
      <vt:lpstr>CSS vertės ir vienetai</vt:lpstr>
      <vt:lpstr>CSS vertės ir vienetai</vt:lpstr>
      <vt:lpstr>CSS vertės ir vienetai</vt:lpstr>
      <vt:lpstr>CSS dėžutės modelis (CSS Box Model)</vt:lpstr>
      <vt:lpstr>CSS dėžutės modelis (CSS Box Model)</vt:lpstr>
      <vt:lpstr>CSS dėžutės modelis (CSS Box Model)</vt:lpstr>
      <vt:lpstr>CSS dėžutės modelis (CSS Box Model)</vt:lpstr>
      <vt:lpstr>PowerPoint Presentation</vt:lpstr>
      <vt:lpstr>CSS perėjimai (CSS Transitions)</vt:lpstr>
      <vt:lpstr>CSS animacijos (CSS Animations)</vt:lpstr>
      <vt:lpstr>Savarankiškas CSS mokymasis</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pagrindai CSS tekstai, šriftai, spalvos</dc:title>
  <dc:creator>Microsoft Office User</dc:creator>
  <cp:lastModifiedBy>Vidmantas Varnelis</cp:lastModifiedBy>
  <cp:revision>1</cp:revision>
  <dcterms:created xsi:type="dcterms:W3CDTF">2020-08-12T19:08:34Z</dcterms:created>
  <dcterms:modified xsi:type="dcterms:W3CDTF">2022-10-12T14:29:44Z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