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gqkWHnXxCXIAORPxMqAxwpk+YW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FBB4BF-CA10-4AF2-8E03-0CA9D9EF83EB}">
  <a:tblStyle styleId="{62FBB4BF-CA10-4AF2-8E03-0CA9D9EF83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lt-L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539487abc_0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gd539487ab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539487abc_0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gd539487ab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539487abc_0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gd539487abc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539487abc_0_1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gd539487abc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539487abc_0_1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gd539487abc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539487abc_0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" name="Google Shape;252;gd539487ab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539487abc_0_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gd539487abc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d539487abc_0_1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1" name="Google Shape;271;gd539487abc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539487abc_0_1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gd539487abc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539487abc_0_1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8" name="Google Shape;288;gd539487ab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gc8177118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539487abc_0_1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7" name="Google Shape;297;gd539487abc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539487abc_0_1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6" name="Google Shape;306;gd539487abc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d539487abc_0_1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gd539487abc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539487abc_0_1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1" name="Google Shape;321;gd539487abc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539487abc_0_2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9" name="Google Shape;329;gd539487abc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539487abc_0_2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7" name="Google Shape;337;gd539487abc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539487abc_0_2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6" name="Google Shape;346;gd539487abc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0d669c4184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g10d669c418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2" name="Google Shape;3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539487abc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gd539487ab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539487abc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gd539487ab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539487abc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gd539487ab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539487abc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gd539487ab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539487abc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gd539487ab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539487abc_0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gd539487ab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539487abc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gd539487ab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ubTitle" idx="1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>
            <a:spLocks noGrp="1"/>
          </p:cNvSpPr>
          <p:nvPr>
            <p:ph type="pic" idx="3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avLst/>
              <a:gdLst/>
              <a:ahLst/>
              <a:cxnLst/>
              <a:rect l="l" t="t" r="r" b="b"/>
              <a:pathLst>
                <a:path w="632987" h="680883" extrusionOk="0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avLst/>
              <a:gdLst/>
              <a:ahLst/>
              <a:cxnLst/>
              <a:rect l="l" t="t" r="r" b="b"/>
              <a:pathLst>
                <a:path w="54345" h="54109" extrusionOk="0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avLst/>
              <a:gdLst/>
              <a:ahLst/>
              <a:cxnLst/>
              <a:rect l="l" t="t" r="r" b="b"/>
              <a:pathLst>
                <a:path w="54345" h="54109" extrusionOk="0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avLst/>
              <a:gdLst/>
              <a:ahLst/>
              <a:cxnLst/>
              <a:rect l="l" t="t" r="r" b="b"/>
              <a:pathLst>
                <a:path w="440106" h="435106" extrusionOk="0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body" idx="2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3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4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5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6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7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avLst/>
              <a:gdLst/>
              <a:ahLst/>
              <a:cxnLst/>
              <a:rect l="l" t="t" r="r" b="b"/>
              <a:pathLst>
                <a:path w="632987" h="680883" extrusionOk="0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avLst/>
              <a:gdLst/>
              <a:ahLst/>
              <a:cxnLst/>
              <a:rect l="l" t="t" r="r" b="b"/>
              <a:pathLst>
                <a:path w="54345" h="54109" extrusionOk="0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avLst/>
              <a:gdLst/>
              <a:ahLst/>
              <a:cxnLst/>
              <a:rect l="l" t="t" r="r" b="b"/>
              <a:pathLst>
                <a:path w="54345" h="54109" extrusionOk="0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avLst/>
              <a:gdLst/>
              <a:ahLst/>
              <a:cxnLst/>
              <a:rect l="l" t="t" r="r" b="b"/>
              <a:pathLst>
                <a:path w="440106" h="435106" extrusionOk="0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>
            <a:spLocks noGrp="1"/>
          </p:cNvSpPr>
          <p:nvPr>
            <p:ph type="body" idx="2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3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bg>
      <p:bgPr>
        <a:solidFill>
          <a:schemeClr val="lt2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8" name="Google Shape;48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49" name="Google Shape;49;p15"/>
            <p:cNvSpPr/>
            <p:nvPr/>
          </p:nvSpPr>
          <p:spPr>
            <a:xfrm>
              <a:off x="3903344" y="-868608"/>
              <a:ext cx="283844" cy="228558"/>
            </a:xfrm>
            <a:custGeom>
              <a:avLst/>
              <a:gdLst/>
              <a:ahLst/>
              <a:cxnLst/>
              <a:rect l="l" t="t" r="r" b="b"/>
              <a:pathLst>
                <a:path w="283844" h="228558" extrusionOk="0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3895725" y="-1161015"/>
              <a:ext cx="763904" cy="263956"/>
            </a:xfrm>
            <a:custGeom>
              <a:avLst/>
              <a:gdLst/>
              <a:ahLst/>
              <a:cxnLst/>
              <a:rect l="l" t="t" r="r" b="b"/>
              <a:pathLst>
                <a:path w="763904" h="263956" extrusionOk="0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4368164" y="-868608"/>
              <a:ext cx="283845" cy="228558"/>
            </a:xfrm>
            <a:custGeom>
              <a:avLst/>
              <a:gdLst/>
              <a:ahLst/>
              <a:cxnLst/>
              <a:rect l="l" t="t" r="r" b="b"/>
              <a:pathLst>
                <a:path w="283845" h="228558" extrusionOk="0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3600450" y="-1698438"/>
              <a:ext cx="1353502" cy="1455919"/>
            </a:xfrm>
            <a:custGeom>
              <a:avLst/>
              <a:gdLst/>
              <a:ahLst/>
              <a:cxnLst/>
              <a:rect l="l" t="t" r="r" b="b"/>
              <a:pathLst>
                <a:path w="1353502" h="1455919" extrusionOk="0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5"/>
          <p:cNvSpPr>
            <a:spLocks noGrp="1"/>
          </p:cNvSpPr>
          <p:nvPr>
            <p:ph type="pic" idx="2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6" name="Google Shape;56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57" name="Google Shape;57;p16"/>
            <p:cNvSpPr/>
            <p:nvPr/>
          </p:nvSpPr>
          <p:spPr>
            <a:xfrm>
              <a:off x="7684476" y="458788"/>
              <a:ext cx="632987" cy="680883"/>
            </a:xfrm>
            <a:custGeom>
              <a:avLst/>
              <a:gdLst/>
              <a:ahLst/>
              <a:cxnLst/>
              <a:rect l="l" t="t" r="r" b="b"/>
              <a:pathLst>
                <a:path w="632987" h="680883" extrusionOk="0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8083155" y="873038"/>
              <a:ext cx="54345" cy="54109"/>
            </a:xfrm>
            <a:custGeom>
              <a:avLst/>
              <a:gdLst/>
              <a:ahLst/>
              <a:cxnLst/>
              <a:rect l="l" t="t" r="r" b="b"/>
              <a:pathLst>
                <a:path w="54345" h="54109" extrusionOk="0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7865329" y="873038"/>
              <a:ext cx="54345" cy="54109"/>
            </a:xfrm>
            <a:custGeom>
              <a:avLst/>
              <a:gdLst/>
              <a:ahLst/>
              <a:cxnLst/>
              <a:rect l="l" t="t" r="r" b="b"/>
              <a:pathLst>
                <a:path w="54345" h="54109" extrusionOk="0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7781139" y="546595"/>
              <a:ext cx="440106" cy="435106"/>
            </a:xfrm>
            <a:custGeom>
              <a:avLst/>
              <a:gdLst/>
              <a:ahLst/>
              <a:cxnLst/>
              <a:rect l="l" t="t" r="r" b="b"/>
              <a:pathLst>
                <a:path w="440106" h="435106" extrusionOk="0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3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4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5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6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7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8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9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3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4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5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6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7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8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9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avLst/>
              <a:gdLst/>
              <a:ahLst/>
              <a:cxnLst/>
              <a:rect l="l" t="t" r="r" b="b"/>
              <a:pathLst>
                <a:path w="632987" h="680883" extrusionOk="0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avLst/>
              <a:gdLst/>
              <a:ahLst/>
              <a:cxnLst/>
              <a:rect l="l" t="t" r="r" b="b"/>
              <a:pathLst>
                <a:path w="54345" h="54109" extrusionOk="0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avLst/>
              <a:gdLst/>
              <a:ahLst/>
              <a:cxnLst/>
              <a:rect l="l" t="t" r="r" b="b"/>
              <a:pathLst>
                <a:path w="54345" h="54109" extrusionOk="0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avLst/>
              <a:gdLst/>
              <a:ahLst/>
              <a:cxnLst/>
              <a:rect l="l" t="t" r="r" b="b"/>
              <a:pathLst>
                <a:path w="440106" h="435106" extrusionOk="0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>
            <a:spLocks noGrp="1"/>
          </p:cNvSpPr>
          <p:nvPr>
            <p:ph type="body" idx="2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3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4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>
            <a:spLocks noGrp="1"/>
          </p:cNvSpPr>
          <p:nvPr>
            <p:ph type="pic" idx="5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avLst/>
              <a:gdLst/>
              <a:ahLst/>
              <a:cxnLst/>
              <a:rect l="l" t="t" r="r" b="b"/>
              <a:pathLst>
                <a:path w="632987" h="680883" extrusionOk="0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avLst/>
              <a:gdLst/>
              <a:ahLst/>
              <a:cxnLst/>
              <a:rect l="l" t="t" r="r" b="b"/>
              <a:pathLst>
                <a:path w="54345" h="54109" extrusionOk="0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avLst/>
              <a:gdLst/>
              <a:ahLst/>
              <a:cxnLst/>
              <a:rect l="l" t="t" r="r" b="b"/>
              <a:pathLst>
                <a:path w="54345" h="54109" extrusionOk="0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avLst/>
              <a:gdLst/>
              <a:ahLst/>
              <a:cxnLst/>
              <a:rect l="l" t="t" r="r" b="b"/>
              <a:pathLst>
                <a:path w="440106" h="435106" extrusionOk="0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form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freecodecamp.org/news/a-step-by-step-guide-to-getting-started-with-html-forms-7f77ae4522b5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rnt.sc/vlifjj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rnt.sc/vlio4j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ctrTitle"/>
          </p:nvPr>
        </p:nvSpPr>
        <p:spPr>
          <a:xfrm>
            <a:off x="3273287" y="2581289"/>
            <a:ext cx="70503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lt-LT" sz="5200"/>
              <a:t>HTML puslapio struktūra</a:t>
            </a:r>
            <a:endParaRPr sz="5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lt-LT" sz="5200"/>
              <a:t>HTML formos</a:t>
            </a:r>
            <a:endParaRPr sz="5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sz="5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sz="5200"/>
          </a:p>
        </p:txBody>
      </p:sp>
      <p:sp>
        <p:nvSpPr>
          <p:cNvPr id="101" name="Google Shape;101;p1"/>
          <p:cNvSpPr txBox="1">
            <a:spLocks noGrp="1"/>
          </p:cNvSpPr>
          <p:nvPr>
            <p:ph type="subTitle" idx="1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Front-end programavimas panaudojant HTML / CSS / Bootstrap</a:t>
            </a:r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dt" idx="10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2021</a:t>
            </a:r>
            <a:endParaRPr/>
          </a:p>
        </p:txBody>
      </p:sp>
      <p:sp>
        <p:nvSpPr>
          <p:cNvPr id="103" name="Google Shape;103;p1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b="1" i="0" u="none" strike="noStrike" cap="none">
                <a:solidFill>
                  <a:schemeClr val="lt1"/>
                </a:solidFill>
              </a:rPr>
              <a:t>2 LYGIS</a:t>
            </a:r>
            <a:endParaRPr sz="1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b="1" i="0" u="none" strike="noStrike" cap="none">
                <a:solidFill>
                  <a:schemeClr val="lt1"/>
                </a:solidFill>
              </a:rPr>
              <a:t>1 DALIS</a:t>
            </a:r>
            <a:endParaRPr sz="1400" i="0" u="none" strike="noStrike" cap="none">
              <a:solidFill>
                <a:srgbClr val="000000"/>
              </a:solidFill>
            </a:endParaRPr>
          </a:p>
        </p:txBody>
      </p:sp>
      <p:pic>
        <p:nvPicPr>
          <p:cNvPr id="106" name="Google Shape;106;p1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539487abc_0_80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formos elementai</a:t>
            </a: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</p:txBody>
      </p:sp>
      <p:sp>
        <p:nvSpPr>
          <p:cNvPr id="213" name="Google Shape;213;gd539487abc_0_80"/>
          <p:cNvSpPr txBox="1">
            <a:spLocks noGrp="1"/>
          </p:cNvSpPr>
          <p:nvPr>
            <p:ph type="body" idx="1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214" name="Google Shape;214;gd539487abc_0_80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HTML </a:t>
            </a:r>
            <a:r>
              <a:rPr lang="lt-LT" sz="1400">
                <a:highlight>
                  <a:srgbClr val="EFEFEF"/>
                </a:highlight>
              </a:rPr>
              <a:t>&lt;form&gt;</a:t>
            </a:r>
            <a:r>
              <a:rPr lang="lt-LT" sz="1400"/>
              <a:t> elemente gali būti vienas ar daugiau iš šių formos elementų: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&lt;input&gt;</a:t>
            </a:r>
            <a:endParaRPr sz="1400">
              <a:highlight>
                <a:srgbClr val="EFEFE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&lt;label&gt;</a:t>
            </a:r>
            <a:endParaRPr sz="1400">
              <a:highlight>
                <a:srgbClr val="EFEFE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&lt;select&gt;</a:t>
            </a:r>
            <a:endParaRPr sz="1400">
              <a:highlight>
                <a:srgbClr val="EFEFE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&lt;textarea&gt;</a:t>
            </a:r>
            <a:endParaRPr sz="1400">
              <a:highlight>
                <a:srgbClr val="EFEFE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&lt;button&gt;</a:t>
            </a:r>
            <a:endParaRPr sz="1400">
              <a:highlight>
                <a:srgbClr val="EFEFE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&lt;fieldset&gt;</a:t>
            </a:r>
            <a:endParaRPr sz="1400">
              <a:highlight>
                <a:srgbClr val="EFEFE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&lt;legend&gt;</a:t>
            </a:r>
            <a:endParaRPr sz="1400">
              <a:highlight>
                <a:srgbClr val="EFEFE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&lt;datalist&gt;</a:t>
            </a:r>
            <a:endParaRPr sz="1400">
              <a:highlight>
                <a:srgbClr val="EFEFE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&lt;output&gt;</a:t>
            </a:r>
            <a:endParaRPr sz="1400">
              <a:highlight>
                <a:srgbClr val="EFEFE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&lt;option&gt;</a:t>
            </a:r>
            <a:endParaRPr sz="1400">
              <a:highlight>
                <a:srgbClr val="EFEFE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&lt;optgroup&gt;</a:t>
            </a:r>
            <a:endParaRPr sz="1400" i="1">
              <a:highlight>
                <a:srgbClr val="EFEFE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539487abc_0_87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formos elementai</a:t>
            </a: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</p:txBody>
      </p:sp>
      <p:sp>
        <p:nvSpPr>
          <p:cNvPr id="220" name="Google Shape;220;gd539487abc_0_87"/>
          <p:cNvSpPr txBox="1">
            <a:spLocks noGrp="1"/>
          </p:cNvSpPr>
          <p:nvPr>
            <p:ph type="body" idx="1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221" name="Google Shape;221;gd539487abc_0_87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 b="1"/>
              <a:t>HTML formos </a:t>
            </a:r>
            <a:r>
              <a:rPr lang="lt-LT" sz="1400" b="1">
                <a:highlight>
                  <a:srgbClr val="EFEFEF"/>
                </a:highlight>
              </a:rPr>
              <a:t>&lt;input&gt;</a:t>
            </a:r>
            <a:r>
              <a:rPr lang="lt-LT" sz="1400" b="1"/>
              <a:t> elementas.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Tai yra vienas iš dažniausiai naudojamų formos elementų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Elementą &lt;input&gt; galima rodyti keliais būdais, priklausomai nuo </a:t>
            </a:r>
            <a:r>
              <a:rPr lang="lt-LT" sz="1400">
                <a:highlight>
                  <a:srgbClr val="EFEFEF"/>
                </a:highlight>
              </a:rPr>
              <a:t>type</a:t>
            </a:r>
            <a:r>
              <a:rPr lang="lt-LT" sz="1400"/>
              <a:t> atributo: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</p:txBody>
      </p:sp>
      <p:graphicFrame>
        <p:nvGraphicFramePr>
          <p:cNvPr id="222" name="Google Shape;222;gd539487abc_0_87"/>
          <p:cNvGraphicFramePr/>
          <p:nvPr/>
        </p:nvGraphicFramePr>
        <p:xfrm>
          <a:off x="623500" y="3752025"/>
          <a:ext cx="7239000" cy="2860963"/>
        </p:xfrm>
        <a:graphic>
          <a:graphicData uri="http://schemas.openxmlformats.org/drawingml/2006/table">
            <a:tbl>
              <a:tblPr>
                <a:noFill/>
                <a:tableStyleId>{62FBB4BF-CA10-4AF2-8E03-0CA9D9EF83EB}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4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t-LT">
                          <a:solidFill>
                            <a:srgbClr val="000000"/>
                          </a:solidFill>
                        </a:rPr>
                        <a:t>&lt;input type="button"&gt;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t-LT">
                          <a:solidFill>
                            <a:srgbClr val="000000"/>
                          </a:solidFill>
                        </a:rPr>
                        <a:t>&lt;input type="checkbox"&gt;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t-LT">
                          <a:solidFill>
                            <a:srgbClr val="000000"/>
                          </a:solidFill>
                        </a:rPr>
                        <a:t>&lt;input type="color"&gt;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t-LT">
                          <a:solidFill>
                            <a:srgbClr val="000000"/>
                          </a:solidFill>
                        </a:rPr>
                        <a:t>&lt;input type="date"&gt;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t-LT">
                          <a:solidFill>
                            <a:srgbClr val="000000"/>
                          </a:solidFill>
                        </a:rPr>
                        <a:t>&lt;input type="datetime-local"&gt;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t-LT">
                          <a:solidFill>
                            <a:srgbClr val="000000"/>
                          </a:solidFill>
                        </a:rPr>
                        <a:t>&lt;input type="email"&gt;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t-LT">
                          <a:solidFill>
                            <a:srgbClr val="000000"/>
                          </a:solidFill>
                        </a:rPr>
                        <a:t>&lt;input type="file"&gt;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t-LT">
                          <a:solidFill>
                            <a:srgbClr val="000000"/>
                          </a:solidFill>
                        </a:rPr>
                        <a:t>&lt;input type="hidden"&gt;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t-LT">
                          <a:solidFill>
                            <a:srgbClr val="000000"/>
                          </a:solidFill>
                        </a:rPr>
                        <a:t>&lt;input type="image"&gt;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t-LT">
                          <a:solidFill>
                            <a:srgbClr val="000000"/>
                          </a:solidFill>
                        </a:rPr>
                        <a:t>&lt;input type="month"&gt;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t-LT">
                          <a:solidFill>
                            <a:srgbClr val="000000"/>
                          </a:solidFill>
                        </a:rPr>
                        <a:t>&lt;input type="number"&gt;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lt-LT">
                          <a:solidFill>
                            <a:srgbClr val="000000"/>
                          </a:solidFill>
                        </a:rPr>
                        <a:t>&lt;input type="password"&gt;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lt-LT">
                          <a:solidFill>
                            <a:srgbClr val="000000"/>
                          </a:solidFill>
                        </a:rPr>
                        <a:t>&lt;input type="radio"&gt;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lt-LT">
                          <a:solidFill>
                            <a:srgbClr val="000000"/>
                          </a:solidFill>
                        </a:rPr>
                        <a:t>&lt;input type="range"&gt;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lt-LT">
                          <a:solidFill>
                            <a:srgbClr val="000000"/>
                          </a:solidFill>
                        </a:rPr>
                        <a:t>&lt;input type="reset"&gt;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lt-LT">
                          <a:solidFill>
                            <a:srgbClr val="000000"/>
                          </a:solidFill>
                        </a:rPr>
                        <a:t>&lt;input type="search"&gt;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lt-LT">
                          <a:solidFill>
                            <a:srgbClr val="000000"/>
                          </a:solidFill>
                        </a:rPr>
                        <a:t>&lt;input type="submit"&gt;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lt-LT">
                          <a:solidFill>
                            <a:srgbClr val="000000"/>
                          </a:solidFill>
                        </a:rPr>
                        <a:t>&lt;input type="tel"&gt;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lt-LT">
                          <a:solidFill>
                            <a:srgbClr val="000000"/>
                          </a:solidFill>
                        </a:rPr>
                        <a:t>&lt;input type="text"&gt;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lt-LT">
                          <a:solidFill>
                            <a:srgbClr val="000000"/>
                          </a:solidFill>
                        </a:rPr>
                        <a:t>&lt;input type="time"&gt;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lt-LT">
                          <a:solidFill>
                            <a:srgbClr val="000000"/>
                          </a:solidFill>
                        </a:rPr>
                        <a:t>&lt;input type="url"&gt;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lt-LT">
                          <a:solidFill>
                            <a:srgbClr val="000000"/>
                          </a:solidFill>
                        </a:rPr>
                        <a:t>&lt;input type="week"&gt;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539487abc_0_94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formos elementai</a:t>
            </a: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</p:txBody>
      </p:sp>
      <p:sp>
        <p:nvSpPr>
          <p:cNvPr id="228" name="Google Shape;228;gd539487abc_0_94"/>
          <p:cNvSpPr txBox="1">
            <a:spLocks noGrp="1"/>
          </p:cNvSpPr>
          <p:nvPr>
            <p:ph type="body" idx="1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229" name="Google Shape;229;gd539487abc_0_94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 b="1"/>
              <a:t>HTML formos </a:t>
            </a:r>
            <a:r>
              <a:rPr lang="lt-LT" sz="1400" b="1">
                <a:highlight>
                  <a:srgbClr val="EFEFEF"/>
                </a:highlight>
              </a:rPr>
              <a:t>&lt;input&gt;</a:t>
            </a:r>
            <a:r>
              <a:rPr lang="lt-LT" sz="1400" b="1"/>
              <a:t> elementas. 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&lt;input type = "text"&gt;</a:t>
            </a:r>
            <a:r>
              <a:rPr lang="lt-LT" sz="1400"/>
              <a:t> apibrėžia vienos eilutės teksto įvesties lauką: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>
              <a:highlight>
                <a:srgbClr val="EFEFE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&lt;input type = "password"&gt;</a:t>
            </a:r>
            <a:r>
              <a:rPr lang="lt-LT" sz="1400"/>
              <a:t> apibrėžia slaptažodžio lauką: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 b="1"/>
          </a:p>
        </p:txBody>
      </p:sp>
      <p:pic>
        <p:nvPicPr>
          <p:cNvPr id="230" name="Google Shape;230;gd539487abc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00" y="3267675"/>
            <a:ext cx="429728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d539487abc_0_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88" y="5006450"/>
            <a:ext cx="484822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539487abc_0_10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formos elementai</a:t>
            </a: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</p:txBody>
      </p:sp>
      <p:sp>
        <p:nvSpPr>
          <p:cNvPr id="237" name="Google Shape;237;gd539487abc_0_103"/>
          <p:cNvSpPr txBox="1">
            <a:spLocks noGrp="1"/>
          </p:cNvSpPr>
          <p:nvPr>
            <p:ph type="body" idx="1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238" name="Google Shape;238;gd539487abc_0_103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 b="1"/>
              <a:t>HTML formos </a:t>
            </a:r>
            <a:r>
              <a:rPr lang="lt-LT" sz="1400" b="1">
                <a:highlight>
                  <a:srgbClr val="EFEFEF"/>
                </a:highlight>
              </a:rPr>
              <a:t>&lt;input&gt;</a:t>
            </a:r>
            <a:r>
              <a:rPr lang="lt-LT" sz="1400" b="1"/>
              <a:t> elementas. 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&lt;input type = "submit"&gt;</a:t>
            </a:r>
            <a:r>
              <a:rPr lang="lt-LT" sz="1400"/>
              <a:t> apibrėžia mygtuką, kaip pateikti formos duomenis tvarkytojui.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>
              <a:highlight>
                <a:srgbClr val="EFEFE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&lt;input type = "reset"&gt; apibrėžia atstatymo mygtuką, kuris grąžins visas formos vertes į numatytąsias:</a:t>
            </a:r>
            <a:endParaRPr sz="1400">
              <a:highlight>
                <a:srgbClr val="EFEFE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>
              <a:highlight>
                <a:srgbClr val="EFEFE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 b="1"/>
          </a:p>
        </p:txBody>
      </p:sp>
      <p:pic>
        <p:nvPicPr>
          <p:cNvPr id="239" name="Google Shape;239;gd539487abc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00" y="3260188"/>
            <a:ext cx="495300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d539487abc_0_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675" y="5077225"/>
            <a:ext cx="492442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539487abc_0_11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formos elementai</a:t>
            </a: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</p:txBody>
      </p:sp>
      <p:sp>
        <p:nvSpPr>
          <p:cNvPr id="246" name="Google Shape;246;gd539487abc_0_113"/>
          <p:cNvSpPr txBox="1">
            <a:spLocks noGrp="1"/>
          </p:cNvSpPr>
          <p:nvPr>
            <p:ph type="body" idx="1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247" name="Google Shape;247;gd539487abc_0_113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 b="1"/>
              <a:t>HTML formos </a:t>
            </a:r>
            <a:r>
              <a:rPr lang="lt-LT" sz="1400" b="1">
                <a:highlight>
                  <a:srgbClr val="EFEFEF"/>
                </a:highlight>
              </a:rPr>
              <a:t>&lt;input&gt;</a:t>
            </a:r>
            <a:r>
              <a:rPr lang="lt-LT" sz="1400" b="1"/>
              <a:t> elementas. 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&lt;input type = "radio"&gt;</a:t>
            </a:r>
            <a:r>
              <a:rPr lang="lt-LT" sz="1400"/>
              <a:t> apibrėžia vienetinių pasirinkimų mygtuką.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radio</a:t>
            </a:r>
            <a:r>
              <a:rPr lang="lt-LT" sz="1400"/>
              <a:t> mygtukai leidžia vartotojui pasirinkti TIK VIENĄ iš riboto pasirinkimų skaičiaus: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>
              <a:highlight>
                <a:srgbClr val="EFEFE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>
              <a:highlight>
                <a:srgbClr val="EFEFE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&lt;input type = "checkbox"&gt;</a:t>
            </a:r>
            <a:r>
              <a:rPr lang="lt-LT" sz="1400"/>
              <a:t> apibrėžia žymimąjį laukelį.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Pažymėdami langelius, vartotojas gali pasirinkti NULĮ arba DAUGIAU pasirinkčių iš riboto pasirinkimo variantų.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>
              <a:highlight>
                <a:srgbClr val="EFEFE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>
              <a:highlight>
                <a:srgbClr val="EFEFE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 b="1"/>
          </a:p>
        </p:txBody>
      </p:sp>
      <p:pic>
        <p:nvPicPr>
          <p:cNvPr id="248" name="Google Shape;248;gd539487abc_0_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13" y="3485425"/>
            <a:ext cx="4125675" cy="11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d539487abc_0_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125" y="5463450"/>
            <a:ext cx="4171099" cy="1072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539487abc_0_12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formos elementai</a:t>
            </a: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</p:txBody>
      </p:sp>
      <p:sp>
        <p:nvSpPr>
          <p:cNvPr id="255" name="Google Shape;255;gd539487abc_0_123"/>
          <p:cNvSpPr txBox="1">
            <a:spLocks noGrp="1"/>
          </p:cNvSpPr>
          <p:nvPr>
            <p:ph type="body" idx="1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256" name="Google Shape;256;gd539487abc_0_123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 b="1"/>
              <a:t>HTML formos </a:t>
            </a:r>
            <a:r>
              <a:rPr lang="lt-LT" sz="1400" b="1">
                <a:highlight>
                  <a:srgbClr val="EFEFEF"/>
                </a:highlight>
              </a:rPr>
              <a:t>&lt;input&gt;</a:t>
            </a:r>
            <a:r>
              <a:rPr lang="lt-LT" sz="1400" b="1"/>
              <a:t> elementas. 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&lt;input type = "button"&gt;</a:t>
            </a:r>
            <a:r>
              <a:rPr lang="lt-LT" sz="1400"/>
              <a:t> apibrėžia mygtuką: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>
              <a:highlight>
                <a:srgbClr val="EFEFE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>
              <a:highlight>
                <a:srgbClr val="EFEFE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>
              <a:highlight>
                <a:srgbClr val="EFEFE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&lt;Input type = "color"&gt;</a:t>
            </a:r>
            <a:r>
              <a:rPr lang="lt-LT" sz="1400"/>
              <a:t> naudojama įvesties laukams, kuriuose turėtų būti spalva.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>
              <a:highlight>
                <a:srgbClr val="EFEFE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 b="1"/>
          </a:p>
        </p:txBody>
      </p:sp>
      <p:pic>
        <p:nvPicPr>
          <p:cNvPr id="257" name="Google Shape;257;gd539487abc_0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00" y="3285875"/>
            <a:ext cx="4405825" cy="4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d539487abc_0_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400" y="4806000"/>
            <a:ext cx="5312987" cy="7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539487abc_0_13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formos elementai</a:t>
            </a: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</p:txBody>
      </p:sp>
      <p:sp>
        <p:nvSpPr>
          <p:cNvPr id="264" name="Google Shape;264;gd539487abc_0_133"/>
          <p:cNvSpPr txBox="1">
            <a:spLocks noGrp="1"/>
          </p:cNvSpPr>
          <p:nvPr>
            <p:ph type="body" idx="1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265" name="Google Shape;265;gd539487abc_0_133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 b="1"/>
              <a:t>HTML formos </a:t>
            </a:r>
            <a:r>
              <a:rPr lang="lt-LT" sz="1400" b="1">
                <a:highlight>
                  <a:srgbClr val="EFEFEF"/>
                </a:highlight>
              </a:rPr>
              <a:t>&lt;input&gt;</a:t>
            </a:r>
            <a:r>
              <a:rPr lang="lt-LT" sz="1400" b="1"/>
              <a:t> elementas. 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&lt;Input type = "datetime-local"&gt;</a:t>
            </a:r>
            <a:r>
              <a:rPr lang="lt-LT" sz="1400"/>
              <a:t> nurodo datos ir laiko įvesties lauką be laiko juostos.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&lt;Input type = "date"&gt;</a:t>
            </a:r>
            <a:r>
              <a:rPr lang="lt-LT" sz="1400"/>
              <a:t> naudojama įvesties laukams, kuriuose turėtų būti data.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&lt;input type = "month"&gt;</a:t>
            </a:r>
            <a:r>
              <a:rPr lang="lt-LT" sz="1400"/>
              <a:t> leidžia vartotojui pasirinkti mėnesį ir metus.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 b="1"/>
          </a:p>
        </p:txBody>
      </p:sp>
      <p:pic>
        <p:nvPicPr>
          <p:cNvPr id="266" name="Google Shape;266;gd539487abc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00" y="3239125"/>
            <a:ext cx="5395515" cy="70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d539487abc_0_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400" y="4461925"/>
            <a:ext cx="4422726" cy="7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d539487abc_0_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408" y="5771800"/>
            <a:ext cx="4457399" cy="7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539487abc_0_144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formos elementai</a:t>
            </a: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</p:txBody>
      </p:sp>
      <p:sp>
        <p:nvSpPr>
          <p:cNvPr id="274" name="Google Shape;274;gd539487abc_0_144"/>
          <p:cNvSpPr txBox="1">
            <a:spLocks noGrp="1"/>
          </p:cNvSpPr>
          <p:nvPr>
            <p:ph type="body" idx="1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275" name="Google Shape;275;gd539487abc_0_144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 b="1"/>
              <a:t>HTML formos </a:t>
            </a:r>
            <a:r>
              <a:rPr lang="lt-LT" sz="1400" b="1">
                <a:highlight>
                  <a:srgbClr val="EFEFEF"/>
                </a:highlight>
              </a:rPr>
              <a:t>&lt;input&gt;</a:t>
            </a:r>
            <a:r>
              <a:rPr lang="lt-LT" sz="1400" b="1"/>
              <a:t> elementas. 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&lt;Input type = "email"&gt;</a:t>
            </a:r>
            <a:r>
              <a:rPr lang="lt-LT" sz="1400"/>
              <a:t> naudojamas įvesties laukams, kuriuose turėtų būti el. pašto adresas.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Priklausomai nuo naršyklės palaikymo, el. pašto adresą galima patvirtinti automatiškai, kai jis pateikiamas.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 i="1"/>
              <a:t>Kai kurie išmanieji telefonai atpažįsta el. pašto tipą ir prie klaviatūros prideda „.com“, kad atitiktų el. Pašto įvestį.</a:t>
            </a:r>
            <a:endParaRPr sz="1400" i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 b="1"/>
          </a:p>
        </p:txBody>
      </p:sp>
      <p:pic>
        <p:nvPicPr>
          <p:cNvPr id="276" name="Google Shape;276;gd539487abc_0_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00" y="3849963"/>
            <a:ext cx="464820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539487abc_0_154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formos elementai</a:t>
            </a: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</p:txBody>
      </p:sp>
      <p:sp>
        <p:nvSpPr>
          <p:cNvPr id="282" name="Google Shape;282;gd539487abc_0_154"/>
          <p:cNvSpPr txBox="1">
            <a:spLocks noGrp="1"/>
          </p:cNvSpPr>
          <p:nvPr>
            <p:ph type="body" idx="1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283" name="Google Shape;283;gd539487abc_0_154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 b="1"/>
              <a:t>HTML formos </a:t>
            </a:r>
            <a:r>
              <a:rPr lang="lt-LT" sz="1400" b="1">
                <a:highlight>
                  <a:srgbClr val="EFEFEF"/>
                </a:highlight>
              </a:rPr>
              <a:t>&lt;input&gt;</a:t>
            </a:r>
            <a:r>
              <a:rPr lang="lt-LT" sz="1400" b="1"/>
              <a:t> elementas. 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&lt;input type = "file"&gt;</a:t>
            </a:r>
            <a:r>
              <a:rPr lang="lt-LT" sz="1400"/>
              <a:t> apibrėžia failo pasirinkimo lauką ir mygtuką "Naršyti" failams įkelti.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&lt;input type = "number"&gt;</a:t>
            </a:r>
            <a:r>
              <a:rPr lang="lt-LT" sz="1400"/>
              <a:t> apibrėžia skaitinį įvesties lauką.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Taip pat, galite nustatyti apribojimus, kokie numeriai yra priimami.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Šiame pavyzdyje rodomas skaitinis įvesties laukas, kuriame galite įvesti vertę nuo 1 iki 5: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 b="1"/>
          </a:p>
        </p:txBody>
      </p:sp>
      <p:pic>
        <p:nvPicPr>
          <p:cNvPr id="284" name="Google Shape;284;gd539487abc_0_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98" y="3300000"/>
            <a:ext cx="4834700" cy="9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gd539487abc_0_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401" y="5247801"/>
            <a:ext cx="6688244" cy="9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539487abc_0_16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formos elementai</a:t>
            </a: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</p:txBody>
      </p:sp>
      <p:sp>
        <p:nvSpPr>
          <p:cNvPr id="291" name="Google Shape;291;gd539487abc_0_163"/>
          <p:cNvSpPr txBox="1">
            <a:spLocks noGrp="1"/>
          </p:cNvSpPr>
          <p:nvPr>
            <p:ph type="body" idx="1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292" name="Google Shape;292;gd539487abc_0_163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 b="1"/>
              <a:t>HTML formos </a:t>
            </a:r>
            <a:r>
              <a:rPr lang="lt-LT" sz="1400" b="1">
                <a:highlight>
                  <a:srgbClr val="EFEFEF"/>
                </a:highlight>
              </a:rPr>
              <a:t>&lt;input&gt;</a:t>
            </a:r>
            <a:r>
              <a:rPr lang="lt-LT" sz="1400" b="1"/>
              <a:t> elementas. 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&lt;input type = "range"&gt;</a:t>
            </a:r>
            <a:r>
              <a:rPr lang="lt-LT" sz="1400"/>
              <a:t> apibrėžia valdiklį, įvedantį skaičių, kurio tiksli reikšmė nėra svarbi (pvz., Slankiklio valdiklis). Numatytasis diapazonas yra nuo 0 iki 100. Tačiau galite nustatyti apribojimus, kokie skaičiai yra priimtini, naudojant atributus min, max ir step: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&lt;input type = "search"&gt;</a:t>
            </a:r>
            <a:r>
              <a:rPr lang="lt-LT" sz="1400"/>
              <a:t> naudojamas paieškos laukams (paieškos laukas veikia kaip įprastas teksto laukas).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 b="1"/>
          </a:p>
        </p:txBody>
      </p:sp>
      <p:pic>
        <p:nvPicPr>
          <p:cNvPr id="293" name="Google Shape;293;gd539487abc_0_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88" y="3518775"/>
            <a:ext cx="477202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gd539487abc_0_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88" y="4978788"/>
            <a:ext cx="4200525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>
            <a:spLocks noGrp="1"/>
          </p:cNvSpPr>
          <p:nvPr>
            <p:ph type="body" idx="1"/>
          </p:nvPr>
        </p:nvSpPr>
        <p:spPr>
          <a:xfrm>
            <a:off x="480402" y="460650"/>
            <a:ext cx="67830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/>
          </a:p>
        </p:txBody>
      </p:sp>
      <p:sp>
        <p:nvSpPr>
          <p:cNvPr id="112" name="Google Shape;112;gc8177118b2_0_0"/>
          <p:cNvSpPr txBox="1">
            <a:spLocks noGrp="1"/>
          </p:cNvSpPr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13" name="Google Shape;113;gc8177118b2_0_0"/>
          <p:cNvSpPr txBox="1">
            <a:spLocks noGrp="1"/>
          </p:cNvSpPr>
          <p:nvPr>
            <p:ph type="body" idx="2"/>
          </p:nvPr>
        </p:nvSpPr>
        <p:spPr>
          <a:xfrm>
            <a:off x="1355075" y="3354200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HTML puslapio struktūra</a:t>
            </a:r>
            <a:endParaRPr sz="1800"/>
          </a:p>
        </p:txBody>
      </p:sp>
      <p:sp>
        <p:nvSpPr>
          <p:cNvPr id="114" name="Google Shape;114;gc8177118b2_0_0"/>
          <p:cNvSpPr/>
          <p:nvPr/>
        </p:nvSpPr>
        <p:spPr>
          <a:xfrm>
            <a:off x="480391" y="319341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lt-LT" sz="2000" i="0" u="none" strike="noStrike" cap="none">
                <a:solidFill>
                  <a:schemeClr val="lt1"/>
                </a:solidFill>
              </a:rPr>
              <a:t>01</a:t>
            </a:r>
            <a:endParaRPr sz="1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15" name="Google Shape;115;gc8177118b2_0_0"/>
          <p:cNvSpPr txBox="1">
            <a:spLocks noGrp="1"/>
          </p:cNvSpPr>
          <p:nvPr>
            <p:ph type="body" idx="2"/>
          </p:nvPr>
        </p:nvSpPr>
        <p:spPr>
          <a:xfrm>
            <a:off x="1355075" y="4411825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HTML formos</a:t>
            </a:r>
            <a:endParaRPr sz="1800"/>
          </a:p>
        </p:txBody>
      </p:sp>
      <p:sp>
        <p:nvSpPr>
          <p:cNvPr id="116" name="Google Shape;116;gc8177118b2_0_0"/>
          <p:cNvSpPr/>
          <p:nvPr/>
        </p:nvSpPr>
        <p:spPr>
          <a:xfrm>
            <a:off x="480391" y="4251035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lt-LT" sz="2000" i="0" u="none" strike="noStrike" cap="none">
                <a:solidFill>
                  <a:schemeClr val="lt1"/>
                </a:solidFill>
              </a:rPr>
              <a:t>02</a:t>
            </a:r>
            <a:endParaRPr sz="1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17" name="Google Shape;117;gc8177118b2_0_0"/>
          <p:cNvSpPr txBox="1">
            <a:spLocks noGrp="1"/>
          </p:cNvSpPr>
          <p:nvPr>
            <p:ph type="body" idx="2"/>
          </p:nvPr>
        </p:nvSpPr>
        <p:spPr>
          <a:xfrm>
            <a:off x="1355088" y="5469450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HTML formos atributai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00"/>
          </a:p>
        </p:txBody>
      </p:sp>
      <p:sp>
        <p:nvSpPr>
          <p:cNvPr id="118" name="Google Shape;118;gc8177118b2_0_0"/>
          <p:cNvSpPr/>
          <p:nvPr/>
        </p:nvSpPr>
        <p:spPr>
          <a:xfrm>
            <a:off x="480404" y="530866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lt-LT" sz="2000" i="0" u="none" strike="noStrike" cap="none">
                <a:solidFill>
                  <a:schemeClr val="lt1"/>
                </a:solidFill>
              </a:rPr>
              <a:t>03</a:t>
            </a:r>
            <a:endParaRPr sz="1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19" name="Google Shape;119;gc8177118b2_0_0"/>
          <p:cNvSpPr txBox="1">
            <a:spLocks noGrp="1"/>
          </p:cNvSpPr>
          <p:nvPr>
            <p:ph type="body" idx="2"/>
          </p:nvPr>
        </p:nvSpPr>
        <p:spPr>
          <a:xfrm>
            <a:off x="7263475" y="3354200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HTML formos elementai</a:t>
            </a:r>
            <a:endParaRPr sz="1800"/>
          </a:p>
        </p:txBody>
      </p:sp>
      <p:sp>
        <p:nvSpPr>
          <p:cNvPr id="120" name="Google Shape;120;gc8177118b2_0_0"/>
          <p:cNvSpPr/>
          <p:nvPr/>
        </p:nvSpPr>
        <p:spPr>
          <a:xfrm>
            <a:off x="6388791" y="319341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lt-LT" sz="2000" i="0" u="none" strike="noStrike" cap="none">
                <a:solidFill>
                  <a:schemeClr val="lt1"/>
                </a:solidFill>
              </a:rPr>
              <a:t>04</a:t>
            </a:r>
            <a:endParaRPr sz="140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539487abc_0_17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formos elementai</a:t>
            </a: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</p:txBody>
      </p:sp>
      <p:sp>
        <p:nvSpPr>
          <p:cNvPr id="300" name="Google Shape;300;gd539487abc_0_173"/>
          <p:cNvSpPr txBox="1">
            <a:spLocks noGrp="1"/>
          </p:cNvSpPr>
          <p:nvPr>
            <p:ph type="body" idx="1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301" name="Google Shape;301;gd539487abc_0_173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 b="1"/>
              <a:t>HTML formos </a:t>
            </a:r>
            <a:r>
              <a:rPr lang="lt-LT" sz="1400" b="1">
                <a:highlight>
                  <a:srgbClr val="EFEFEF"/>
                </a:highlight>
              </a:rPr>
              <a:t>&lt;input&gt;</a:t>
            </a:r>
            <a:r>
              <a:rPr lang="lt-LT" sz="1400" b="1"/>
              <a:t> elementas. 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&lt;Input type = "tel"&gt;</a:t>
            </a:r>
            <a:r>
              <a:rPr lang="lt-LT" sz="1400"/>
              <a:t> naudojamas įvesties laukams, kuriuose turėtų būti telefono numeris.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&lt;input type = "url"&gt;</a:t>
            </a:r>
            <a:r>
              <a:rPr lang="lt-LT" sz="1400"/>
              <a:t> naudojamas įvesties laukams, kuriuose turėtų būti URL adresas.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Priklausomai nuo naršyklės palaikymo, URL lauką galima patvirtinti automatiškai, kai jis pateikiamas.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 b="1"/>
          </a:p>
        </p:txBody>
      </p:sp>
      <p:pic>
        <p:nvPicPr>
          <p:cNvPr id="302" name="Google Shape;302;gd539487abc_0_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00" y="3288638"/>
            <a:ext cx="79438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gd539487abc_0_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88" y="5007950"/>
            <a:ext cx="513397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539487abc_0_18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formos elementai</a:t>
            </a: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</p:txBody>
      </p:sp>
      <p:sp>
        <p:nvSpPr>
          <p:cNvPr id="309" name="Google Shape;309;gd539487abc_0_183"/>
          <p:cNvSpPr txBox="1">
            <a:spLocks noGrp="1"/>
          </p:cNvSpPr>
          <p:nvPr>
            <p:ph type="body" idx="1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310" name="Google Shape;310;gd539487abc_0_183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 b="1"/>
              <a:t>HTML formos </a:t>
            </a:r>
            <a:r>
              <a:rPr lang="lt-LT" sz="1400" b="1">
                <a:highlight>
                  <a:srgbClr val="EFEFEF"/>
                </a:highlight>
              </a:rPr>
              <a:t>&lt;input&gt;</a:t>
            </a:r>
            <a:r>
              <a:rPr lang="lt-LT" sz="1400" b="1"/>
              <a:t> elementas. 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&lt;input&gt;</a:t>
            </a:r>
            <a:r>
              <a:rPr lang="lt-LT" sz="1400"/>
              <a:t> apribojimų sąrašas: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 b="1"/>
          </a:p>
        </p:txBody>
      </p:sp>
      <p:pic>
        <p:nvPicPr>
          <p:cNvPr id="311" name="Google Shape;311;gd539487abc_0_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00" y="3312974"/>
            <a:ext cx="7602175" cy="305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539487abc_0_192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formos elementai</a:t>
            </a: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</p:txBody>
      </p:sp>
      <p:sp>
        <p:nvSpPr>
          <p:cNvPr id="317" name="Google Shape;317;gd539487abc_0_192"/>
          <p:cNvSpPr txBox="1">
            <a:spLocks noGrp="1"/>
          </p:cNvSpPr>
          <p:nvPr>
            <p:ph type="body" idx="1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318" name="Google Shape;318;gd539487abc_0_192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 b="1"/>
              <a:t>HTML formos </a:t>
            </a:r>
            <a:r>
              <a:rPr lang="lt-LT" sz="1400" b="1">
                <a:highlight>
                  <a:srgbClr val="EFEFEF"/>
                </a:highlight>
              </a:rPr>
              <a:t>&lt;label&gt;</a:t>
            </a:r>
            <a:r>
              <a:rPr lang="lt-LT" sz="1400" b="1"/>
              <a:t> elementas. 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Elementas </a:t>
            </a:r>
            <a:r>
              <a:rPr lang="lt-LT" sz="1400">
                <a:highlight>
                  <a:srgbClr val="EFEFEF"/>
                </a:highlight>
              </a:rPr>
              <a:t>&lt;label&gt;</a:t>
            </a:r>
            <a:r>
              <a:rPr lang="lt-LT" sz="1400"/>
              <a:t> apibrėžia kelių formos elementų etiketes.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Elementas </a:t>
            </a:r>
            <a:r>
              <a:rPr lang="lt-LT" sz="1400">
                <a:highlight>
                  <a:srgbClr val="EFEFEF"/>
                </a:highlight>
              </a:rPr>
              <a:t>&lt;label&gt;</a:t>
            </a:r>
            <a:r>
              <a:rPr lang="lt-LT" sz="1400"/>
              <a:t> yra naudingas ekrano skaitytojo (angl. Screen reader) vartotojams, nes ekrano skaitytuvas garsiai skaitys etiketę, kai vartotojas sutelks dėmesį į įvesties elementą.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Elementas </a:t>
            </a:r>
            <a:r>
              <a:rPr lang="lt-LT" sz="1400">
                <a:highlight>
                  <a:srgbClr val="EFEFEF"/>
                </a:highlight>
              </a:rPr>
              <a:t>&lt;label&gt;</a:t>
            </a:r>
            <a:r>
              <a:rPr lang="lt-LT" sz="1400"/>
              <a:t> taip pat padeda vartotojams, kuriems sunku spustelėti labai mažus regionus (pvz., </a:t>
            </a:r>
            <a:r>
              <a:rPr lang="lt-LT" sz="1400">
                <a:highlight>
                  <a:srgbClr val="EFEFEF"/>
                </a:highlight>
              </a:rPr>
              <a:t>&lt;radio&gt;</a:t>
            </a:r>
            <a:r>
              <a:rPr lang="lt-LT" sz="1400"/>
              <a:t> mygtukus ar žymimuosius langelius), nes vartotojui spustelėjus tekstą elemente </a:t>
            </a:r>
            <a:r>
              <a:rPr lang="lt-LT" sz="1400">
                <a:highlight>
                  <a:srgbClr val="EFEFEF"/>
                </a:highlight>
              </a:rPr>
              <a:t>&lt;label&gt;</a:t>
            </a:r>
            <a:r>
              <a:rPr lang="lt-LT" sz="1400"/>
              <a:t>, jis perjungia radijo mygtuką / žymimąjį laukelį.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Žymos </a:t>
            </a:r>
            <a:r>
              <a:rPr lang="lt-LT" sz="1400">
                <a:highlight>
                  <a:srgbClr val="EFEFEF"/>
                </a:highlight>
              </a:rPr>
              <a:t>&lt;label&gt;</a:t>
            </a:r>
            <a:r>
              <a:rPr lang="lt-LT" sz="1400"/>
              <a:t> atributas „for“ turėtų būti lygus elemento </a:t>
            </a:r>
            <a:r>
              <a:rPr lang="lt-LT" sz="1400">
                <a:highlight>
                  <a:srgbClr val="EFEFEF"/>
                </a:highlight>
              </a:rPr>
              <a:t>&lt;input&gt;</a:t>
            </a:r>
            <a:r>
              <a:rPr lang="lt-LT" sz="1400"/>
              <a:t> ID atributui, kad jie būtų susieti.</a:t>
            </a:r>
            <a:endParaRPr sz="1400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539487abc_0_199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formos elementai</a:t>
            </a: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</p:txBody>
      </p:sp>
      <p:sp>
        <p:nvSpPr>
          <p:cNvPr id="324" name="Google Shape;324;gd539487abc_0_199"/>
          <p:cNvSpPr txBox="1">
            <a:spLocks noGrp="1"/>
          </p:cNvSpPr>
          <p:nvPr>
            <p:ph type="body" idx="1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325" name="Google Shape;325;gd539487abc_0_199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 b="1"/>
              <a:t>HTML formos </a:t>
            </a:r>
            <a:r>
              <a:rPr lang="lt-LT" sz="1400" b="1">
                <a:highlight>
                  <a:srgbClr val="EFEFEF"/>
                </a:highlight>
              </a:rPr>
              <a:t>&lt;select&gt;</a:t>
            </a:r>
            <a:r>
              <a:rPr lang="lt-LT" sz="1400" b="1"/>
              <a:t> elementas. 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Elementas &lt;select&gt; apibrėžia išskleidžiamąjį sąrašą: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Elementai &lt;option&gt; apibrėžia parinktį, kurią galima pasirinkti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Atributai: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size - rodomų pasirinkimų skaičius;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multiple - galime pasirinkti ne vieną.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 b="1"/>
          </a:p>
        </p:txBody>
      </p:sp>
      <p:pic>
        <p:nvPicPr>
          <p:cNvPr id="326" name="Google Shape;326;gd539487abc_0_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88" y="3230388"/>
            <a:ext cx="404812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d539487abc_0_206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formos elementai</a:t>
            </a: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</p:txBody>
      </p:sp>
      <p:sp>
        <p:nvSpPr>
          <p:cNvPr id="332" name="Google Shape;332;gd539487abc_0_206"/>
          <p:cNvSpPr txBox="1">
            <a:spLocks noGrp="1"/>
          </p:cNvSpPr>
          <p:nvPr>
            <p:ph type="body" idx="1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333" name="Google Shape;333;gd539487abc_0_206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 b="1"/>
              <a:t>HTML formos </a:t>
            </a:r>
            <a:r>
              <a:rPr lang="lt-LT" sz="1400" b="1">
                <a:highlight>
                  <a:srgbClr val="EFEFEF"/>
                </a:highlight>
              </a:rPr>
              <a:t>&lt;textarea&gt;</a:t>
            </a:r>
            <a:r>
              <a:rPr lang="lt-LT" sz="1400" b="1"/>
              <a:t> elementas. 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Elementas </a:t>
            </a:r>
            <a:r>
              <a:rPr lang="lt-LT" sz="1400">
                <a:highlight>
                  <a:srgbClr val="EFEFEF"/>
                </a:highlight>
              </a:rPr>
              <a:t>&lt;textarea&gt;</a:t>
            </a:r>
            <a:r>
              <a:rPr lang="lt-LT" sz="1400"/>
              <a:t> apibrėžia kelių eilučių įvesties lauką (teksto sritį):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rows</a:t>
            </a:r>
            <a:r>
              <a:rPr lang="lt-LT" sz="1400"/>
              <a:t> atributas nurodo matomą eilučių skaičių teksto srityje.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cols</a:t>
            </a:r>
            <a:r>
              <a:rPr lang="lt-LT" sz="1400"/>
              <a:t> atributas nurodo matomą teksto srities plotį.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 b="1"/>
          </a:p>
        </p:txBody>
      </p:sp>
      <p:pic>
        <p:nvPicPr>
          <p:cNvPr id="334" name="Google Shape;334;gd539487abc_0_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00" y="3287600"/>
            <a:ext cx="512445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d539487abc_0_214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formos elementai</a:t>
            </a: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</p:txBody>
      </p:sp>
      <p:sp>
        <p:nvSpPr>
          <p:cNvPr id="340" name="Google Shape;340;gd539487abc_0_214"/>
          <p:cNvSpPr txBox="1">
            <a:spLocks noGrp="1"/>
          </p:cNvSpPr>
          <p:nvPr>
            <p:ph type="body" idx="1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341" name="Google Shape;341;gd539487abc_0_214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 b="1"/>
              <a:t>HTML formos </a:t>
            </a:r>
            <a:r>
              <a:rPr lang="lt-LT" sz="1400" b="1">
                <a:highlight>
                  <a:srgbClr val="EFEFEF"/>
                </a:highlight>
              </a:rPr>
              <a:t>&lt;button&gt;</a:t>
            </a:r>
            <a:r>
              <a:rPr lang="lt-LT" sz="1400" b="1"/>
              <a:t> elementas. 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Elementas </a:t>
            </a:r>
            <a:r>
              <a:rPr lang="lt-LT" sz="1400">
                <a:highlight>
                  <a:srgbClr val="EFEFEF"/>
                </a:highlight>
              </a:rPr>
              <a:t>&lt;button&gt;</a:t>
            </a:r>
            <a:r>
              <a:rPr lang="lt-LT" sz="1400"/>
              <a:t> apibrėžia paspaudžiamą mygtuką: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Elementas </a:t>
            </a:r>
            <a:r>
              <a:rPr lang="lt-LT" sz="1400">
                <a:highlight>
                  <a:srgbClr val="EFEFEF"/>
                </a:highlight>
              </a:rPr>
              <a:t>&lt;fieldset&gt;</a:t>
            </a:r>
            <a:r>
              <a:rPr lang="lt-LT" sz="1400"/>
              <a:t> naudojamas grupuoti susijusius duomenis formoje.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Elementas </a:t>
            </a:r>
            <a:r>
              <a:rPr lang="lt-LT" sz="1400">
                <a:highlight>
                  <a:srgbClr val="EFEFEF"/>
                </a:highlight>
              </a:rPr>
              <a:t>&lt;legend&gt;</a:t>
            </a:r>
            <a:r>
              <a:rPr lang="lt-LT" sz="1400"/>
              <a:t> apibrėžia elemento </a:t>
            </a:r>
            <a:r>
              <a:rPr lang="lt-LT" sz="1400">
                <a:highlight>
                  <a:srgbClr val="EFEFEF"/>
                </a:highlight>
              </a:rPr>
              <a:t>&lt;fieldset&gt;</a:t>
            </a:r>
            <a:r>
              <a:rPr lang="lt-LT" sz="1400"/>
              <a:t> antraštę.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 b="1"/>
          </a:p>
        </p:txBody>
      </p:sp>
      <p:pic>
        <p:nvPicPr>
          <p:cNvPr id="342" name="Google Shape;342;gd539487abc_0_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00" y="3248900"/>
            <a:ext cx="3634702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gd539487abc_0_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400" y="4483963"/>
            <a:ext cx="592455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539487abc_0_22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formos elementai</a:t>
            </a: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</p:txBody>
      </p:sp>
      <p:sp>
        <p:nvSpPr>
          <p:cNvPr id="349" name="Google Shape;349;gd539487abc_0_223"/>
          <p:cNvSpPr txBox="1">
            <a:spLocks noGrp="1"/>
          </p:cNvSpPr>
          <p:nvPr>
            <p:ph type="body" idx="1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350" name="Google Shape;350;gd539487abc_0_223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 b="1"/>
              <a:t>HTML formos </a:t>
            </a:r>
            <a:r>
              <a:rPr lang="lt-LT" sz="1400" b="1">
                <a:highlight>
                  <a:srgbClr val="EFEFEF"/>
                </a:highlight>
              </a:rPr>
              <a:t>&lt;datalist&gt;</a:t>
            </a:r>
            <a:r>
              <a:rPr lang="lt-LT" sz="1400" b="1"/>
              <a:t> elementas. 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Elementas </a:t>
            </a:r>
            <a:r>
              <a:rPr lang="lt-LT" sz="1400">
                <a:highlight>
                  <a:srgbClr val="EFEFEF"/>
                </a:highlight>
              </a:rPr>
              <a:t>&lt;datalist&gt;</a:t>
            </a:r>
            <a:r>
              <a:rPr lang="lt-LT" sz="1400"/>
              <a:t> nurodo iš anksto nustatytų elemento </a:t>
            </a:r>
            <a:r>
              <a:rPr lang="lt-LT" sz="1400">
                <a:highlight>
                  <a:srgbClr val="EFEFEF"/>
                </a:highlight>
              </a:rPr>
              <a:t>&lt;input&gt;</a:t>
            </a:r>
            <a:r>
              <a:rPr lang="lt-LT" sz="1400"/>
              <a:t> parinkčių sąrašą.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Vartotojai matys išskleidžiamąjį iš anksto nustatytų parinkčių sąrašą, kai įves duomenis.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Elemento </a:t>
            </a:r>
            <a:r>
              <a:rPr lang="lt-LT" sz="1400">
                <a:highlight>
                  <a:srgbClr val="EFEFEF"/>
                </a:highlight>
              </a:rPr>
              <a:t>&lt;input&gt;</a:t>
            </a:r>
            <a:r>
              <a:rPr lang="lt-LT" sz="1400"/>
              <a:t> </a:t>
            </a:r>
            <a:r>
              <a:rPr lang="lt-LT" sz="1400">
                <a:highlight>
                  <a:srgbClr val="EFEFEF"/>
                </a:highlight>
              </a:rPr>
              <a:t>list</a:t>
            </a:r>
            <a:r>
              <a:rPr lang="lt-LT" sz="1400"/>
              <a:t> atributas turi būti susijęs su elemento </a:t>
            </a:r>
            <a:r>
              <a:rPr lang="lt-LT" sz="1400">
                <a:highlight>
                  <a:srgbClr val="EFEFEF"/>
                </a:highlight>
              </a:rPr>
              <a:t>&lt;datalist&gt;</a:t>
            </a:r>
            <a:r>
              <a:rPr lang="lt-LT" sz="1400"/>
              <a:t> </a:t>
            </a:r>
            <a:r>
              <a:rPr lang="lt-LT" sz="1400">
                <a:highlight>
                  <a:srgbClr val="EFEFEF"/>
                </a:highlight>
              </a:rPr>
              <a:t>id</a:t>
            </a:r>
            <a:r>
              <a:rPr lang="lt-LT" sz="1400"/>
              <a:t> atributu.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 b="1"/>
          </a:p>
        </p:txBody>
      </p:sp>
      <p:pic>
        <p:nvPicPr>
          <p:cNvPr id="351" name="Google Shape;351;gd539487abc_0_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00" y="4205574"/>
            <a:ext cx="4091425" cy="22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d669c4184_0_2"/>
          <p:cNvSpPr txBox="1">
            <a:spLocks noGrp="1"/>
          </p:cNvSpPr>
          <p:nvPr>
            <p:ph type="body" idx="1"/>
          </p:nvPr>
        </p:nvSpPr>
        <p:spPr>
          <a:xfrm>
            <a:off x="480402" y="460650"/>
            <a:ext cx="69189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800"/>
              <a:t>Front-end programavimas panaudojant HTML / CSS / Bootstrap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endParaRPr sz="1800"/>
          </a:p>
        </p:txBody>
      </p:sp>
      <p:sp>
        <p:nvSpPr>
          <p:cNvPr id="357" name="Google Shape;357;g10d669c4184_0_2"/>
          <p:cNvSpPr/>
          <p:nvPr/>
        </p:nvSpPr>
        <p:spPr>
          <a:xfrm>
            <a:off x="480402" y="2023467"/>
            <a:ext cx="10152600" cy="46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600">
                <a:solidFill>
                  <a:schemeClr val="lt1"/>
                </a:solidFill>
              </a:rPr>
              <a:t>Atkurkite šią HTML formą:</a:t>
            </a:r>
            <a:endParaRPr sz="16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>
              <a:solidFill>
                <a:schemeClr val="lt1"/>
              </a:solidFill>
            </a:endParaRPr>
          </a:p>
        </p:txBody>
      </p:sp>
      <p:sp>
        <p:nvSpPr>
          <p:cNvPr id="358" name="Google Shape;358;g10d669c4184_0_2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b="1" i="0" u="none" strike="noStrike" cap="none">
                <a:solidFill>
                  <a:schemeClr val="lt1"/>
                </a:solidFill>
              </a:rPr>
              <a:t>Užduotis nr. </a:t>
            </a:r>
            <a:r>
              <a:rPr lang="lt-LT" sz="1600" b="1">
                <a:solidFill>
                  <a:schemeClr val="lt1"/>
                </a:solidFill>
              </a:rPr>
              <a:t>3</a:t>
            </a:r>
            <a:endParaRPr sz="1400" i="0" u="none" strike="noStrike" cap="none">
              <a:solidFill>
                <a:srgbClr val="000000"/>
              </a:solidFill>
            </a:endParaRPr>
          </a:p>
        </p:txBody>
      </p:sp>
      <p:pic>
        <p:nvPicPr>
          <p:cNvPr id="359" name="Google Shape;359;g10d669c4184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199" y="2191750"/>
            <a:ext cx="4071325" cy="28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/>
          </a:p>
        </p:txBody>
      </p:sp>
      <p:sp>
        <p:nvSpPr>
          <p:cNvPr id="365" name="Google Shape;365;p7"/>
          <p:cNvSpPr txBox="1">
            <a:spLocks noGrp="1"/>
          </p:cNvSpPr>
          <p:nvPr>
            <p:ph type="body" idx="2"/>
          </p:nvPr>
        </p:nvSpPr>
        <p:spPr>
          <a:xfrm>
            <a:off x="3281700" y="1821692"/>
            <a:ext cx="3750900" cy="4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HTML formos</a:t>
            </a:r>
            <a:endParaRPr sz="1400"/>
          </a:p>
        </p:txBody>
      </p:sp>
      <p:sp>
        <p:nvSpPr>
          <p:cNvPr id="366" name="Google Shape;366;p7"/>
          <p:cNvSpPr txBox="1">
            <a:spLocks noGrp="1"/>
          </p:cNvSpPr>
          <p:nvPr>
            <p:ph type="title"/>
          </p:nvPr>
        </p:nvSpPr>
        <p:spPr>
          <a:xfrm>
            <a:off x="480391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367" name="Google Shape;367;p7"/>
          <p:cNvSpPr txBox="1">
            <a:spLocks noGrp="1"/>
          </p:cNvSpPr>
          <p:nvPr>
            <p:ph type="body" idx="4"/>
          </p:nvPr>
        </p:nvSpPr>
        <p:spPr>
          <a:xfrm>
            <a:off x="7503550" y="1821760"/>
            <a:ext cx="4208100" cy="4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 u="sng">
                <a:solidFill>
                  <a:schemeClr val="hlink"/>
                </a:solidFill>
                <a:hlinkClick r:id="rId3"/>
              </a:rPr>
              <a:t>https://developer.mozilla.org/en-US/docs/Web/HTML/Element/form</a:t>
            </a:r>
            <a:endParaRPr/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 u="sng">
                <a:solidFill>
                  <a:schemeClr val="hlink"/>
                </a:solidFill>
                <a:hlinkClick r:id="rId4"/>
              </a:rPr>
              <a:t>https://www.freecodecamp.org/news/a-step-by-step-guide-to-getting-started-with-html-forms-7f77ae4522b5/</a:t>
            </a:r>
            <a:r>
              <a:rPr lang="lt-LT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539487abc_0_11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formos</a:t>
            </a: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</p:txBody>
      </p:sp>
      <p:sp>
        <p:nvSpPr>
          <p:cNvPr id="157" name="Google Shape;157;gd539487abc_0_11"/>
          <p:cNvSpPr txBox="1">
            <a:spLocks noGrp="1"/>
          </p:cNvSpPr>
          <p:nvPr>
            <p:ph type="body" idx="1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158" name="Google Shape;158;gd539487abc_0_11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400"/>
              <a:t>HTML </a:t>
            </a:r>
            <a:r>
              <a:rPr lang="lt-LT" sz="1400">
                <a:highlight>
                  <a:srgbClr val="EFEFEF"/>
                </a:highlight>
              </a:rPr>
              <a:t>&lt;form&gt;</a:t>
            </a:r>
            <a:r>
              <a:rPr lang="lt-LT" sz="1400"/>
              <a:t> elementas naudojamas rinkti vartotojo įvestį. Vartotojo įvestis dažniausiai siunčiama į serverį apdoroti.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400"/>
              <a:t>Pvz.: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400" b="1"/>
          </a:p>
        </p:txBody>
      </p:sp>
      <p:pic>
        <p:nvPicPr>
          <p:cNvPr id="159" name="Google Shape;159;gd539487ab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808" y="3294008"/>
            <a:ext cx="6932850" cy="24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d539487abc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7475" y="3294001"/>
            <a:ext cx="2484625" cy="25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539487abc_0_32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formos</a:t>
            </a: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</p:txBody>
      </p:sp>
      <p:sp>
        <p:nvSpPr>
          <p:cNvPr id="166" name="Google Shape;166;gd539487abc_0_32"/>
          <p:cNvSpPr txBox="1">
            <a:spLocks noGrp="1"/>
          </p:cNvSpPr>
          <p:nvPr>
            <p:ph type="body" idx="1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167" name="Google Shape;167;gd539487abc_0_32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400" b="1"/>
              <a:t>Svarbu: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HTML </a:t>
            </a:r>
            <a:r>
              <a:rPr lang="lt-LT" sz="1400">
                <a:highlight>
                  <a:srgbClr val="EFEFEF"/>
                </a:highlight>
              </a:rPr>
              <a:t>&lt;form&gt;</a:t>
            </a:r>
            <a:r>
              <a:rPr lang="lt-LT" sz="1400"/>
              <a:t> elementas naudojamas sukurti HTML formą vartotojo įvedimui.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Elementas </a:t>
            </a:r>
            <a:r>
              <a:rPr lang="lt-LT" sz="1400">
                <a:highlight>
                  <a:srgbClr val="EFEFEF"/>
                </a:highlight>
              </a:rPr>
              <a:t>&lt;form&gt;</a:t>
            </a:r>
            <a:r>
              <a:rPr lang="lt-LT" sz="1400"/>
              <a:t> yra įvairių tipų įvesties elementų talpykla, pvz .: teksto laukai, žymės langeliai, radijo mygtukai, pateikimo mygtukai ir kt.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400" b="1"/>
              <a:t>Sukūrimas: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400">
                <a:highlight>
                  <a:srgbClr val="EFEFEF"/>
                </a:highlight>
              </a:rPr>
              <a:t>&lt;form&gt;</a:t>
            </a:r>
            <a:endParaRPr sz="1400">
              <a:highlight>
                <a:srgbClr val="EFEFE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400" i="1"/>
              <a:t>Formos elementai (pvz.: </a:t>
            </a:r>
            <a:r>
              <a:rPr lang="lt-LT" sz="1400" i="1">
                <a:highlight>
                  <a:srgbClr val="EFEFEF"/>
                </a:highlight>
              </a:rPr>
              <a:t>&lt;input&gt;, &lt;label&gt;, &lt;select&gt;, &lt;textarea&gt;, &lt;button&gt;, &lt;fieldset&gt;, &lt;legend&gt;, &lt;datalist&gt;, &lt;output&gt;, &lt;option&gt;, &lt;optgroup&gt;</a:t>
            </a:r>
            <a:r>
              <a:rPr lang="lt-LT" sz="1400" i="1"/>
              <a:t>)</a:t>
            </a:r>
            <a:endParaRPr sz="1400" i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400">
                <a:highlight>
                  <a:srgbClr val="EFEFEF"/>
                </a:highlight>
              </a:rPr>
              <a:t>&lt;/form&gt;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539487abc_0_40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formos atributai</a:t>
            </a: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</p:txBody>
      </p:sp>
      <p:sp>
        <p:nvSpPr>
          <p:cNvPr id="173" name="Google Shape;173;gd539487abc_0_40"/>
          <p:cNvSpPr txBox="1">
            <a:spLocks noGrp="1"/>
          </p:cNvSpPr>
          <p:nvPr>
            <p:ph type="body" idx="1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174" name="Google Shape;174;gd539487abc_0_40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 b="1"/>
              <a:t>HTML formos </a:t>
            </a:r>
            <a:r>
              <a:rPr lang="lt-LT" sz="1400" b="1">
                <a:highlight>
                  <a:srgbClr val="EFEFEF"/>
                </a:highlight>
              </a:rPr>
              <a:t>action</a:t>
            </a:r>
            <a:r>
              <a:rPr lang="lt-LT" sz="1400" b="1"/>
              <a:t> atributas.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Atributas „action“ apibrėžia veiksmą, kurį reikia atlikti pateikiant formą.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Paprastai formos duomenys siunčiami į failą serveryje, kai vartotojas paspaudžia mygtuką „Pateikti“.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Toliau pateiktame pavyzdyje formos duomenys siunčiami į failą, pavadintą „action_page.php“. Šiame faile yra serverio scenarijus, tvarkantis formos duomenis: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200"/>
              <a:t>Beje, Jei </a:t>
            </a:r>
            <a:r>
              <a:rPr lang="lt-LT" sz="1200">
                <a:highlight>
                  <a:srgbClr val="EFEFEF"/>
                </a:highlight>
              </a:rPr>
              <a:t>action</a:t>
            </a:r>
            <a:r>
              <a:rPr lang="lt-LT" sz="1200"/>
              <a:t> atributas praleistas, formos pateikimo veiksmas nustatomas į dabartinį puslapį.</a:t>
            </a:r>
            <a:endParaRPr sz="1400" b="1"/>
          </a:p>
        </p:txBody>
      </p:sp>
      <p:pic>
        <p:nvPicPr>
          <p:cNvPr id="175" name="Google Shape;175;gd539487abc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713" y="4565513"/>
            <a:ext cx="427672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539487abc_0_48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formos atributai</a:t>
            </a: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</p:txBody>
      </p:sp>
      <p:sp>
        <p:nvSpPr>
          <p:cNvPr id="181" name="Google Shape;181;gd539487abc_0_48"/>
          <p:cNvSpPr txBox="1">
            <a:spLocks noGrp="1"/>
          </p:cNvSpPr>
          <p:nvPr>
            <p:ph type="body" idx="1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182" name="Google Shape;182;gd539487abc_0_48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 b="1"/>
              <a:t>HTML formos </a:t>
            </a:r>
            <a:r>
              <a:rPr lang="lt-LT" sz="1400" b="1">
                <a:highlight>
                  <a:srgbClr val="EFEFEF"/>
                </a:highlight>
              </a:rPr>
              <a:t>target</a:t>
            </a:r>
            <a:r>
              <a:rPr lang="lt-LT" sz="1400" b="1"/>
              <a:t> atributas.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target</a:t>
            </a:r>
            <a:r>
              <a:rPr lang="lt-LT" sz="1400"/>
              <a:t> atributas nurodo, kur rodyti atsakymą, gautą pateikus formą.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target</a:t>
            </a:r>
            <a:r>
              <a:rPr lang="lt-LT" sz="1400"/>
              <a:t> atributas gali turėti vieną iš šių verčių: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_blank - atsakymas rodomas naujame lange arba skirtuke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_self - atsakymas rodomas dabartiniame lange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_parent - atsakymas rodomas pagrindiniame rėmelyje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_top - atsakymas rodomas visame lango tekste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Framename - atsakymas rodomas pavadintu „iframe“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Pvz.: 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 b="1"/>
          </a:p>
        </p:txBody>
      </p:sp>
      <p:pic>
        <p:nvPicPr>
          <p:cNvPr id="183" name="Google Shape;183;gd539487abc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000" y="5332725"/>
            <a:ext cx="5164125" cy="4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539487abc_0_56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formos atributai</a:t>
            </a: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</p:txBody>
      </p:sp>
      <p:sp>
        <p:nvSpPr>
          <p:cNvPr id="189" name="Google Shape;189;gd539487abc_0_56"/>
          <p:cNvSpPr txBox="1">
            <a:spLocks noGrp="1"/>
          </p:cNvSpPr>
          <p:nvPr>
            <p:ph type="body" idx="1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190" name="Google Shape;190;gd539487abc_0_56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 b="1"/>
              <a:t>HTML formos </a:t>
            </a:r>
            <a:r>
              <a:rPr lang="lt-LT" sz="1400" b="1">
                <a:highlight>
                  <a:srgbClr val="EFEFEF"/>
                </a:highlight>
              </a:rPr>
              <a:t>method</a:t>
            </a:r>
            <a:r>
              <a:rPr lang="lt-LT" sz="1400" b="1"/>
              <a:t> atributas.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method</a:t>
            </a:r>
            <a:r>
              <a:rPr lang="lt-LT" sz="1400"/>
              <a:t> atributas nurodo HTTP metodą, kuris bus naudojamas pateikiant formos duomenis.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Formos duomenys gali būti siunčiami kaip URL kintamieji (su method = "get") arba kaip HTTP post operacija (with method = "post").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Numatytasis HTTP metodas pateikiant formos duomenis yra GET.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Pvz.: 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Plačiau apie abu metodus: </a:t>
            </a:r>
            <a:r>
              <a:rPr lang="lt-LT" sz="14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čia</a:t>
            </a:r>
            <a:r>
              <a:rPr lang="lt-LT" sz="1400"/>
              <a:t>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 b="1"/>
          </a:p>
        </p:txBody>
      </p:sp>
      <p:pic>
        <p:nvPicPr>
          <p:cNvPr id="191" name="Google Shape;191;gd539487abc_0_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3650" y="4346225"/>
            <a:ext cx="8386325" cy="7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539487abc_0_64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formos atributai</a:t>
            </a: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</p:txBody>
      </p:sp>
      <p:sp>
        <p:nvSpPr>
          <p:cNvPr id="197" name="Google Shape;197;gd539487abc_0_64"/>
          <p:cNvSpPr txBox="1">
            <a:spLocks noGrp="1"/>
          </p:cNvSpPr>
          <p:nvPr>
            <p:ph type="body" idx="1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198" name="Google Shape;198;gd539487abc_0_64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 b="1"/>
              <a:t>HTML formos </a:t>
            </a:r>
            <a:r>
              <a:rPr lang="lt-LT" sz="1400" b="1">
                <a:highlight>
                  <a:srgbClr val="EFEFEF"/>
                </a:highlight>
              </a:rPr>
              <a:t>autocomplete</a:t>
            </a:r>
            <a:r>
              <a:rPr lang="lt-LT" sz="1400" b="1"/>
              <a:t> atributas.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autocomplete</a:t>
            </a:r>
            <a:r>
              <a:rPr lang="lt-LT" sz="1400"/>
              <a:t> atributas nurodo, ar formoje turėtų būti įjungtas ar išjungtas automatinis pildymas.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Kai įjungtas automatinis užbaigimas, naršyklė automatiškai užbaigia vertes pagal vertes, kurias vartotojas įvedė anksčiau.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Pvz.: 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 b="1"/>
          </a:p>
        </p:txBody>
      </p:sp>
      <p:pic>
        <p:nvPicPr>
          <p:cNvPr id="199" name="Google Shape;199;gd539487abc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450" y="4107050"/>
            <a:ext cx="5220050" cy="4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539487abc_0_72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HTML formos atributai</a:t>
            </a: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/>
          </a:p>
        </p:txBody>
      </p:sp>
      <p:sp>
        <p:nvSpPr>
          <p:cNvPr id="205" name="Google Shape;205;gd539487abc_0_72"/>
          <p:cNvSpPr txBox="1">
            <a:spLocks noGrp="1"/>
          </p:cNvSpPr>
          <p:nvPr>
            <p:ph type="body" idx="1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 sz="1400"/>
          </a:p>
        </p:txBody>
      </p:sp>
      <p:sp>
        <p:nvSpPr>
          <p:cNvPr id="206" name="Google Shape;206;gd539487abc_0_72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 b="1"/>
              <a:t>HTML formos </a:t>
            </a:r>
            <a:r>
              <a:rPr lang="lt-LT" sz="1400" b="1">
                <a:highlight>
                  <a:srgbClr val="EFEFEF"/>
                </a:highlight>
              </a:rPr>
              <a:t>novalidate</a:t>
            </a:r>
            <a:r>
              <a:rPr lang="lt-LT" sz="1400" b="1"/>
              <a:t> atributas.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>
                <a:highlight>
                  <a:srgbClr val="EFEFEF"/>
                </a:highlight>
              </a:rPr>
              <a:t>novalidate</a:t>
            </a:r>
            <a:r>
              <a:rPr lang="lt-LT" sz="1400"/>
              <a:t> atributas yra loginis (boolean) atributas.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Kai yra, nurodoma, kad formos duomenys (įvestis) neturėtų būti patvirtinti, kai jie pateikiami.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Pvz.: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 i="1"/>
              <a:t>Visi HTML formų atributai: </a:t>
            </a:r>
            <a:r>
              <a:rPr lang="lt-LT" sz="1400" i="1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čia</a:t>
            </a:r>
            <a:endParaRPr sz="1400" i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 b="1"/>
          </a:p>
        </p:txBody>
      </p:sp>
      <p:pic>
        <p:nvPicPr>
          <p:cNvPr id="207" name="Google Shape;207;gd539487abc_0_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5325" y="4123250"/>
            <a:ext cx="6203575" cy="137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1739</Words>
  <Application>Microsoft Office PowerPoint</Application>
  <PresentationFormat>Widescreen</PresentationFormat>
  <Paragraphs>392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HTML puslapio struktūra HTML formos  </vt:lpstr>
      <vt:lpstr>Šiandien išmoksite</vt:lpstr>
      <vt:lpstr>HTML formos    </vt:lpstr>
      <vt:lpstr>HTML formos    </vt:lpstr>
      <vt:lpstr>HTML formos atributai    </vt:lpstr>
      <vt:lpstr>HTML formos atributai    </vt:lpstr>
      <vt:lpstr>HTML formos atributai    </vt:lpstr>
      <vt:lpstr>HTML formos atributai    </vt:lpstr>
      <vt:lpstr>HTML formos atributai    </vt:lpstr>
      <vt:lpstr>HTML formos elementai    </vt:lpstr>
      <vt:lpstr>HTML formos elementai    </vt:lpstr>
      <vt:lpstr>HTML formos elementai    </vt:lpstr>
      <vt:lpstr>HTML formos elementai    </vt:lpstr>
      <vt:lpstr>HTML formos elementai    </vt:lpstr>
      <vt:lpstr>HTML formos elementai    </vt:lpstr>
      <vt:lpstr>HTML formos elementai    </vt:lpstr>
      <vt:lpstr>HTML formos elementai    </vt:lpstr>
      <vt:lpstr>HTML formos elementai    </vt:lpstr>
      <vt:lpstr>HTML formos elementai    </vt:lpstr>
      <vt:lpstr>HTML formos elementai    </vt:lpstr>
      <vt:lpstr>HTML formos elementai    </vt:lpstr>
      <vt:lpstr>HTML formos elementai    </vt:lpstr>
      <vt:lpstr>HTML formos elementai    </vt:lpstr>
      <vt:lpstr>HTML formos elementai    </vt:lpstr>
      <vt:lpstr>HTML formos elementai    </vt:lpstr>
      <vt:lpstr>HTML formos elementai    </vt:lpstr>
      <vt:lpstr>PowerPoint Presentation</vt:lpstr>
      <vt:lpstr>Naudinga informacija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puslapio struktūra HTML formos  </dc:title>
  <dc:creator>Microsoft Office User</dc:creator>
  <cp:lastModifiedBy>Vidmantas Varnelis</cp:lastModifiedBy>
  <cp:revision>1</cp:revision>
  <dcterms:created xsi:type="dcterms:W3CDTF">2020-08-12T19:08:34Z</dcterms:created>
  <dcterms:modified xsi:type="dcterms:W3CDTF">2022-10-05T20:26:50Z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