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ghWD8aXI6pXN+0gM07POQahv3U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lt-LT"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07f41bdc5_1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gd07f41bdc5_1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07f41bdc5_1_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gd07f41bdc5_1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07f41bdc5_1_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gd07f41bdc5_1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07f41bdc5_1_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gd07f41bdc5_1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07f41bdc5_1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gd07f41bdc5_1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07f41bdc5_1_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gd07f41bdc5_1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07f41bdc5_1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gd07f41bdc5_1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07f41bdc5_1_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gd07f41bdc5_1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d07f41bdc5_1_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gd07f41bdc5_1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07f41bdc5_1_1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gd07f41bdc5_1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8177118b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gc8177118b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07f41bdc5_1_1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gd07f41bdc5_1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d07f41bdc5_1_1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8" name="Google Shape;258;gd07f41bdc5_1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d07f41bdc5_1_1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gd07f41bdc5_1_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d07f41bdc5_1_1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gd07f41bdc5_1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d07f41bdc5_1_1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gd07f41bdc5_1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d07f41bdc5_1_1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gd07f41bdc5_1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d07f41bdc5_1_1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gd07f41bdc5_1_1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2" name="Google Shape;30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07f41bdc5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gd07f41bdc5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07f41bdc5_1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gd07f41bdc5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07f41bdc5_1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gd07f41bdc5_1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07f41bdc5_1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gd07f41bdc5_1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07f41bdc5_1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gd07f41bdc5_1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07f41bdc5_1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gd07f41bdc5_1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11"/>
          <p:cNvSpPr txBox="1"/>
          <p:nvPr>
            <p:ph type="ctrTitle"/>
          </p:nvPr>
        </p:nvSpPr>
        <p:spPr>
          <a:xfrm>
            <a:off x="3273287" y="2618264"/>
            <a:ext cx="7050156" cy="2387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1"/>
          <p:cNvSpPr txBox="1"/>
          <p:nvPr>
            <p:ph idx="1" type="subTitle"/>
          </p:nvPr>
        </p:nvSpPr>
        <p:spPr>
          <a:xfrm>
            <a:off x="3273287" y="5930348"/>
            <a:ext cx="7050155" cy="92765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1600"/>
              <a:buNone/>
              <a:defRPr b="1" sz="1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1"/>
          <p:cNvSpPr txBox="1"/>
          <p:nvPr>
            <p:ph idx="10" type="dt"/>
          </p:nvPr>
        </p:nvSpPr>
        <p:spPr>
          <a:xfrm>
            <a:off x="449893" y="5930347"/>
            <a:ext cx="2358936" cy="927651"/>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9" name="Google Shape;19;p11"/>
          <p:cNvPicPr preferRelativeResize="0"/>
          <p:nvPr/>
        </p:nvPicPr>
        <p:blipFill rotWithShape="1">
          <a:blip r:embed="rId2">
            <a:alphaModFix/>
          </a:blip>
          <a:srcRect b="0" l="0" r="0" t="0"/>
          <a:stretch/>
        </p:blipFill>
        <p:spPr>
          <a:xfrm>
            <a:off x="475294" y="458788"/>
            <a:ext cx="2334168" cy="683026"/>
          </a:xfrm>
          <a:prstGeom prst="rect">
            <a:avLst/>
          </a:prstGeom>
          <a:noFill/>
          <a:ln>
            <a:noFill/>
          </a:ln>
        </p:spPr>
      </p:pic>
      <p:sp>
        <p:nvSpPr>
          <p:cNvPr id="20" name="Google Shape;20;p11"/>
          <p:cNvSpPr txBox="1"/>
          <p:nvPr>
            <p:ph idx="2" type="body"/>
          </p:nvPr>
        </p:nvSpPr>
        <p:spPr>
          <a:xfrm>
            <a:off x="474662" y="2619023"/>
            <a:ext cx="2334167" cy="2387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1"/>
          <p:cNvSpPr/>
          <p:nvPr>
            <p:ph idx="3" type="pic"/>
          </p:nvPr>
        </p:nvSpPr>
        <p:spPr>
          <a:xfrm>
            <a:off x="10323513" y="458788"/>
            <a:ext cx="1377950" cy="1377950"/>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22" name="Shape 22"/>
        <p:cNvGrpSpPr/>
        <p:nvPr/>
      </p:nvGrpSpPr>
      <p:grpSpPr>
        <a:xfrm>
          <a:off x="0" y="0"/>
          <a:ext cx="0" cy="0"/>
          <a:chOff x="0" y="0"/>
          <a:chExt cx="0" cy="0"/>
        </a:xfrm>
      </p:grpSpPr>
      <p:sp>
        <p:nvSpPr>
          <p:cNvPr id="23" name="Google Shape;23;p12"/>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24" name="Google Shape;24;p12"/>
          <p:cNvGrpSpPr/>
          <p:nvPr/>
        </p:nvGrpSpPr>
        <p:grpSpPr>
          <a:xfrm>
            <a:off x="11078622" y="458788"/>
            <a:ext cx="632987" cy="680883"/>
            <a:chOff x="7684476" y="458788"/>
            <a:chExt cx="632987" cy="680883"/>
          </a:xfrm>
        </p:grpSpPr>
        <p:sp>
          <p:nvSpPr>
            <p:cNvPr id="25" name="Google Shape;25;p12"/>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 name="Google Shape;26;p12"/>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 name="Google Shape;27;p12"/>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 name="Google Shape;28;p12"/>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9" name="Google Shape;29;p12"/>
          <p:cNvSpPr txBox="1"/>
          <p:nvPr>
            <p:ph type="title"/>
          </p:nvPr>
        </p:nvSpPr>
        <p:spPr>
          <a:xfrm>
            <a:off x="480391" y="1371706"/>
            <a:ext cx="5153927" cy="136525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2"/>
          <p:cNvSpPr txBox="1"/>
          <p:nvPr>
            <p:ph idx="2" type="body"/>
          </p:nvPr>
        </p:nvSpPr>
        <p:spPr>
          <a:xfrm>
            <a:off x="1398588" y="3193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2"/>
          <p:cNvSpPr txBox="1"/>
          <p:nvPr>
            <p:ph idx="3" type="body"/>
          </p:nvPr>
        </p:nvSpPr>
        <p:spPr>
          <a:xfrm>
            <a:off x="1398588" y="4336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4" type="body"/>
          </p:nvPr>
        </p:nvSpPr>
        <p:spPr>
          <a:xfrm>
            <a:off x="1398588" y="5479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5" type="body"/>
          </p:nvPr>
        </p:nvSpPr>
        <p:spPr>
          <a:xfrm>
            <a:off x="7476658" y="3193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2"/>
          <p:cNvSpPr txBox="1"/>
          <p:nvPr>
            <p:ph idx="6" type="body"/>
          </p:nvPr>
        </p:nvSpPr>
        <p:spPr>
          <a:xfrm>
            <a:off x="7476658" y="4336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2"/>
          <p:cNvSpPr txBox="1"/>
          <p:nvPr>
            <p:ph idx="7" type="body"/>
          </p:nvPr>
        </p:nvSpPr>
        <p:spPr>
          <a:xfrm>
            <a:off x="7476658" y="5479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3"/>
          <p:cNvSpPr txBox="1"/>
          <p:nvPr>
            <p:ph type="title"/>
          </p:nvPr>
        </p:nvSpPr>
        <p:spPr>
          <a:xfrm>
            <a:off x="480391" y="1371706"/>
            <a:ext cx="5615609" cy="410124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39" name="Google Shape;39;p13"/>
          <p:cNvGrpSpPr/>
          <p:nvPr/>
        </p:nvGrpSpPr>
        <p:grpSpPr>
          <a:xfrm>
            <a:off x="11078622" y="458788"/>
            <a:ext cx="632987" cy="680883"/>
            <a:chOff x="7684476" y="458788"/>
            <a:chExt cx="632987" cy="680883"/>
          </a:xfrm>
        </p:grpSpPr>
        <p:sp>
          <p:nvSpPr>
            <p:cNvPr id="40" name="Google Shape;40;p13"/>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 name="Google Shape;41;p13"/>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 name="Google Shape;42;p13"/>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 name="Google Shape;43;p13"/>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44" name="Google Shape;44;p13"/>
          <p:cNvSpPr txBox="1"/>
          <p:nvPr>
            <p:ph idx="2" type="body"/>
          </p:nvPr>
        </p:nvSpPr>
        <p:spPr>
          <a:xfrm>
            <a:off x="6561502" y="1371706"/>
            <a:ext cx="5149485" cy="506729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6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3"/>
          <p:cNvSpPr txBox="1"/>
          <p:nvPr>
            <p:ph idx="3" type="body"/>
          </p:nvPr>
        </p:nvSpPr>
        <p:spPr>
          <a:xfrm>
            <a:off x="481013" y="5916613"/>
            <a:ext cx="5614987" cy="4826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solidFill>
          <a:schemeClr val="lt2"/>
        </a:solidFill>
      </p:bgPr>
    </p:bg>
    <p:spTree>
      <p:nvGrpSpPr>
        <p:cNvPr id="46" name="Shape 46"/>
        <p:cNvGrpSpPr/>
        <p:nvPr/>
      </p:nvGrpSpPr>
      <p:grpSpPr>
        <a:xfrm>
          <a:off x="0" y="0"/>
          <a:ext cx="0" cy="0"/>
          <a:chOff x="0" y="0"/>
          <a:chExt cx="0" cy="0"/>
        </a:xfrm>
      </p:grpSpPr>
      <p:sp>
        <p:nvSpPr>
          <p:cNvPr id="47" name="Google Shape;47;p15"/>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300"/>
              <a:buNone/>
              <a:defRPr sz="1300">
                <a:solidFill>
                  <a:schemeClr val="lt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48" name="Google Shape;48;p15"/>
          <p:cNvGrpSpPr/>
          <p:nvPr/>
        </p:nvGrpSpPr>
        <p:grpSpPr>
          <a:xfrm>
            <a:off x="11078621" y="458788"/>
            <a:ext cx="632987" cy="680884"/>
            <a:chOff x="3600450" y="-1698438"/>
            <a:chExt cx="1353502" cy="1455919"/>
          </a:xfrm>
        </p:grpSpPr>
        <p:sp>
          <p:nvSpPr>
            <p:cNvPr id="49" name="Google Shape;49;p15"/>
            <p:cNvSpPr/>
            <p:nvPr/>
          </p:nvSpPr>
          <p:spPr>
            <a:xfrm>
              <a:off x="3903344" y="-868608"/>
              <a:ext cx="283844" cy="228558"/>
            </a:xfrm>
            <a:custGeom>
              <a:rect b="b" l="l" r="r" t="t"/>
              <a:pathLst>
                <a:path extrusionOk="0" h="228558" w="283844">
                  <a:moveTo>
                    <a:pt x="222885" y="0"/>
                  </a:moveTo>
                  <a:lnTo>
                    <a:pt x="60960" y="0"/>
                  </a:lnTo>
                  <a:cubicBezTo>
                    <a:pt x="27623" y="0"/>
                    <a:pt x="0" y="27503"/>
                    <a:pt x="0" y="60696"/>
                  </a:cubicBezTo>
                  <a:lnTo>
                    <a:pt x="0" y="172605"/>
                  </a:lnTo>
                  <a:cubicBezTo>
                    <a:pt x="0" y="203901"/>
                    <a:pt x="24765" y="228559"/>
                    <a:pt x="56198" y="228559"/>
                  </a:cubicBezTo>
                  <a:lnTo>
                    <a:pt x="222885" y="228559"/>
                  </a:lnTo>
                  <a:cubicBezTo>
                    <a:pt x="256223" y="228559"/>
                    <a:pt x="283845" y="201056"/>
                    <a:pt x="283845" y="167863"/>
                  </a:cubicBezTo>
                  <a:lnTo>
                    <a:pt x="283845" y="59748"/>
                  </a:lnTo>
                  <a:cubicBezTo>
                    <a:pt x="282893" y="26555"/>
                    <a:pt x="256223" y="0"/>
                    <a:pt x="222885" y="0"/>
                  </a:cubicBezTo>
                  <a:close/>
                  <a:moveTo>
                    <a:pt x="200978" y="171656"/>
                  </a:moveTo>
                  <a:lnTo>
                    <a:pt x="83820" y="171656"/>
                  </a:lnTo>
                  <a:lnTo>
                    <a:pt x="83820" y="55954"/>
                  </a:lnTo>
                  <a:lnTo>
                    <a:pt x="141923" y="55954"/>
                  </a:lnTo>
                  <a:cubicBezTo>
                    <a:pt x="142875" y="87251"/>
                    <a:pt x="168593" y="111908"/>
                    <a:pt x="200025" y="111908"/>
                  </a:cubicBezTo>
                  <a:lnTo>
                    <a:pt x="200025" y="17165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 name="Google Shape;50;p15"/>
            <p:cNvSpPr/>
            <p:nvPr/>
          </p:nvSpPr>
          <p:spPr>
            <a:xfrm>
              <a:off x="3895725" y="-1161015"/>
              <a:ext cx="763904" cy="263956"/>
            </a:xfrm>
            <a:custGeom>
              <a:rect b="b" l="l" r="r" t="t"/>
              <a:pathLst>
                <a:path extrusionOk="0" h="263956" w="763904">
                  <a:moveTo>
                    <a:pt x="734378" y="174809"/>
                  </a:moveTo>
                  <a:lnTo>
                    <a:pt x="734378" y="173860"/>
                  </a:lnTo>
                  <a:lnTo>
                    <a:pt x="734378" y="116009"/>
                  </a:lnTo>
                  <a:lnTo>
                    <a:pt x="734378" y="116009"/>
                  </a:lnTo>
                  <a:cubicBezTo>
                    <a:pt x="734378" y="70487"/>
                    <a:pt x="705803" y="27810"/>
                    <a:pt x="663893" y="9791"/>
                  </a:cubicBezTo>
                  <a:cubicBezTo>
                    <a:pt x="616268" y="-11073"/>
                    <a:pt x="560070" y="2204"/>
                    <a:pt x="526733" y="42036"/>
                  </a:cubicBezTo>
                  <a:cubicBezTo>
                    <a:pt x="493395" y="87558"/>
                    <a:pt x="438150" y="116009"/>
                    <a:pt x="381953" y="116009"/>
                  </a:cubicBezTo>
                  <a:cubicBezTo>
                    <a:pt x="324803" y="116009"/>
                    <a:pt x="270510" y="88506"/>
                    <a:pt x="237173" y="42984"/>
                  </a:cubicBezTo>
                  <a:cubicBezTo>
                    <a:pt x="203835" y="4101"/>
                    <a:pt x="147638" y="-10125"/>
                    <a:pt x="100965" y="9791"/>
                  </a:cubicBezTo>
                  <a:cubicBezTo>
                    <a:pt x="58102" y="27810"/>
                    <a:pt x="29527" y="70487"/>
                    <a:pt x="29527" y="116958"/>
                  </a:cubicBezTo>
                  <a:lnTo>
                    <a:pt x="29527" y="173860"/>
                  </a:lnTo>
                  <a:cubicBezTo>
                    <a:pt x="29527" y="203260"/>
                    <a:pt x="18098" y="230763"/>
                    <a:pt x="0" y="251627"/>
                  </a:cubicBezTo>
                  <a:lnTo>
                    <a:pt x="953" y="252576"/>
                  </a:lnTo>
                  <a:cubicBezTo>
                    <a:pt x="20002" y="239298"/>
                    <a:pt x="43815" y="231711"/>
                    <a:pt x="68580" y="231711"/>
                  </a:cubicBezTo>
                  <a:lnTo>
                    <a:pt x="230505" y="231711"/>
                  </a:lnTo>
                  <a:cubicBezTo>
                    <a:pt x="261938" y="231711"/>
                    <a:pt x="291465" y="244040"/>
                    <a:pt x="312420" y="263956"/>
                  </a:cubicBezTo>
                  <a:cubicBezTo>
                    <a:pt x="312420" y="263956"/>
                    <a:pt x="312420" y="263956"/>
                    <a:pt x="312420" y="263956"/>
                  </a:cubicBezTo>
                  <a:lnTo>
                    <a:pt x="312420" y="263956"/>
                  </a:lnTo>
                  <a:cubicBezTo>
                    <a:pt x="329565" y="244040"/>
                    <a:pt x="355283" y="231711"/>
                    <a:pt x="381953" y="231711"/>
                  </a:cubicBezTo>
                  <a:lnTo>
                    <a:pt x="381953" y="231711"/>
                  </a:lnTo>
                  <a:cubicBezTo>
                    <a:pt x="409575" y="231711"/>
                    <a:pt x="434340" y="244040"/>
                    <a:pt x="451485" y="263956"/>
                  </a:cubicBezTo>
                  <a:lnTo>
                    <a:pt x="451485" y="263956"/>
                  </a:lnTo>
                  <a:lnTo>
                    <a:pt x="451485" y="263956"/>
                  </a:lnTo>
                  <a:cubicBezTo>
                    <a:pt x="473392" y="244040"/>
                    <a:pt x="501967" y="231711"/>
                    <a:pt x="533400" y="231711"/>
                  </a:cubicBezTo>
                  <a:lnTo>
                    <a:pt x="695325" y="231711"/>
                  </a:lnTo>
                  <a:cubicBezTo>
                    <a:pt x="720090" y="231711"/>
                    <a:pt x="743903" y="239298"/>
                    <a:pt x="762953" y="252576"/>
                  </a:cubicBezTo>
                  <a:lnTo>
                    <a:pt x="763905" y="251627"/>
                  </a:lnTo>
                  <a:cubicBezTo>
                    <a:pt x="746760" y="230763"/>
                    <a:pt x="735330" y="204208"/>
                    <a:pt x="734378" y="174809"/>
                  </a:cubicBezTo>
                  <a:lnTo>
                    <a:pt x="734378" y="17480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 name="Google Shape;51;p15"/>
            <p:cNvSpPr/>
            <p:nvPr/>
          </p:nvSpPr>
          <p:spPr>
            <a:xfrm>
              <a:off x="4368164" y="-868608"/>
              <a:ext cx="283845" cy="228558"/>
            </a:xfrm>
            <a:custGeom>
              <a:rect b="b" l="l" r="r" t="t"/>
              <a:pathLst>
                <a:path extrusionOk="0" h="228558" w="283845">
                  <a:moveTo>
                    <a:pt x="223838" y="0"/>
                  </a:moveTo>
                  <a:lnTo>
                    <a:pt x="60960" y="0"/>
                  </a:lnTo>
                  <a:cubicBezTo>
                    <a:pt x="27623" y="0"/>
                    <a:pt x="0" y="27503"/>
                    <a:pt x="0" y="60696"/>
                  </a:cubicBezTo>
                  <a:lnTo>
                    <a:pt x="0" y="167863"/>
                  </a:lnTo>
                  <a:cubicBezTo>
                    <a:pt x="0" y="201056"/>
                    <a:pt x="27623" y="228559"/>
                    <a:pt x="60960" y="228559"/>
                  </a:cubicBezTo>
                  <a:lnTo>
                    <a:pt x="227648" y="228559"/>
                  </a:lnTo>
                  <a:cubicBezTo>
                    <a:pt x="259080" y="228559"/>
                    <a:pt x="283845" y="203901"/>
                    <a:pt x="283845" y="172605"/>
                  </a:cubicBezTo>
                  <a:lnTo>
                    <a:pt x="283845" y="59748"/>
                  </a:lnTo>
                  <a:cubicBezTo>
                    <a:pt x="283845" y="26555"/>
                    <a:pt x="257175" y="0"/>
                    <a:pt x="223838" y="0"/>
                  </a:cubicBezTo>
                  <a:close/>
                  <a:moveTo>
                    <a:pt x="200977" y="171656"/>
                  </a:moveTo>
                  <a:lnTo>
                    <a:pt x="83820" y="171656"/>
                  </a:lnTo>
                  <a:lnTo>
                    <a:pt x="83820" y="55954"/>
                  </a:lnTo>
                  <a:lnTo>
                    <a:pt x="141923" y="55954"/>
                  </a:lnTo>
                  <a:cubicBezTo>
                    <a:pt x="142875" y="87251"/>
                    <a:pt x="168593" y="111908"/>
                    <a:pt x="200025" y="111908"/>
                  </a:cubicBezTo>
                  <a:lnTo>
                    <a:pt x="200025" y="17165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 name="Google Shape;52;p15"/>
            <p:cNvSpPr/>
            <p:nvPr/>
          </p:nvSpPr>
          <p:spPr>
            <a:xfrm>
              <a:off x="3600450" y="-1698438"/>
              <a:ext cx="1353502" cy="1455919"/>
            </a:xfrm>
            <a:custGeom>
              <a:rect b="b" l="l" r="r" t="t"/>
              <a:pathLst>
                <a:path extrusionOk="0" h="1455919" w="1353502">
                  <a:moveTo>
                    <a:pt x="0" y="0"/>
                  </a:moveTo>
                  <a:lnTo>
                    <a:pt x="0" y="782411"/>
                  </a:lnTo>
                  <a:cubicBezTo>
                    <a:pt x="0" y="921822"/>
                    <a:pt x="44768" y="1060285"/>
                    <a:pt x="125730" y="1173142"/>
                  </a:cubicBezTo>
                  <a:cubicBezTo>
                    <a:pt x="204788" y="1283154"/>
                    <a:pt x="317183" y="1368508"/>
                    <a:pt x="444818" y="1414978"/>
                  </a:cubicBezTo>
                  <a:cubicBezTo>
                    <a:pt x="577215" y="1463345"/>
                    <a:pt x="724853" y="1469035"/>
                    <a:pt x="861060" y="1431100"/>
                  </a:cubicBezTo>
                  <a:cubicBezTo>
                    <a:pt x="993458" y="1394114"/>
                    <a:pt x="1112520" y="1316347"/>
                    <a:pt x="1199198" y="1211077"/>
                  </a:cubicBezTo>
                  <a:cubicBezTo>
                    <a:pt x="1286828" y="1104859"/>
                    <a:pt x="1341120" y="973034"/>
                    <a:pt x="1351598" y="835520"/>
                  </a:cubicBezTo>
                  <a:cubicBezTo>
                    <a:pt x="1352550" y="817501"/>
                    <a:pt x="1353503" y="800430"/>
                    <a:pt x="1353503" y="782411"/>
                  </a:cubicBezTo>
                  <a:lnTo>
                    <a:pt x="1353503" y="0"/>
                  </a:lnTo>
                  <a:lnTo>
                    <a:pt x="0" y="0"/>
                  </a:lnTo>
                  <a:close/>
                  <a:moveTo>
                    <a:pt x="1147763" y="711282"/>
                  </a:moveTo>
                  <a:lnTo>
                    <a:pt x="1147763" y="713179"/>
                  </a:lnTo>
                  <a:lnTo>
                    <a:pt x="1147763" y="827933"/>
                  </a:lnTo>
                  <a:lnTo>
                    <a:pt x="1146810" y="827933"/>
                  </a:lnTo>
                  <a:cubicBezTo>
                    <a:pt x="1122998" y="827933"/>
                    <a:pt x="1101090" y="820346"/>
                    <a:pt x="1082040" y="808017"/>
                  </a:cubicBezTo>
                  <a:lnTo>
                    <a:pt x="1081088" y="808965"/>
                  </a:lnTo>
                  <a:cubicBezTo>
                    <a:pt x="1100138" y="830778"/>
                    <a:pt x="1112520" y="858281"/>
                    <a:pt x="1112520" y="889577"/>
                  </a:cubicBezTo>
                  <a:lnTo>
                    <a:pt x="1112520" y="1001486"/>
                  </a:lnTo>
                  <a:cubicBezTo>
                    <a:pt x="1112520" y="1065975"/>
                    <a:pt x="1060133" y="1118136"/>
                    <a:pt x="995363" y="1118136"/>
                  </a:cubicBezTo>
                  <a:lnTo>
                    <a:pt x="828675" y="1118136"/>
                  </a:lnTo>
                  <a:cubicBezTo>
                    <a:pt x="762000" y="1118136"/>
                    <a:pt x="707708" y="1064079"/>
                    <a:pt x="707708" y="997692"/>
                  </a:cubicBezTo>
                  <a:lnTo>
                    <a:pt x="707708" y="924667"/>
                  </a:lnTo>
                  <a:lnTo>
                    <a:pt x="707708" y="924667"/>
                  </a:lnTo>
                  <a:lnTo>
                    <a:pt x="707708" y="889577"/>
                  </a:lnTo>
                  <a:lnTo>
                    <a:pt x="707708" y="889577"/>
                  </a:lnTo>
                  <a:lnTo>
                    <a:pt x="707708" y="889577"/>
                  </a:lnTo>
                  <a:lnTo>
                    <a:pt x="707708" y="860178"/>
                  </a:lnTo>
                  <a:cubicBezTo>
                    <a:pt x="707708" y="819397"/>
                    <a:pt x="646748" y="819397"/>
                    <a:pt x="646748" y="860178"/>
                  </a:cubicBezTo>
                  <a:lnTo>
                    <a:pt x="646748" y="889577"/>
                  </a:lnTo>
                  <a:lnTo>
                    <a:pt x="646748" y="889577"/>
                  </a:lnTo>
                  <a:lnTo>
                    <a:pt x="646748" y="889577"/>
                  </a:lnTo>
                  <a:lnTo>
                    <a:pt x="646748" y="924667"/>
                  </a:lnTo>
                  <a:lnTo>
                    <a:pt x="646748" y="924667"/>
                  </a:lnTo>
                  <a:lnTo>
                    <a:pt x="646748" y="997692"/>
                  </a:lnTo>
                  <a:cubicBezTo>
                    <a:pt x="646748" y="1064079"/>
                    <a:pt x="592455" y="1118136"/>
                    <a:pt x="525780" y="1118136"/>
                  </a:cubicBezTo>
                  <a:lnTo>
                    <a:pt x="359093" y="1118136"/>
                  </a:lnTo>
                  <a:cubicBezTo>
                    <a:pt x="294323" y="1118136"/>
                    <a:pt x="241935" y="1065975"/>
                    <a:pt x="241935" y="1001486"/>
                  </a:cubicBezTo>
                  <a:lnTo>
                    <a:pt x="241935" y="889577"/>
                  </a:lnTo>
                  <a:cubicBezTo>
                    <a:pt x="241935" y="858281"/>
                    <a:pt x="254318" y="829830"/>
                    <a:pt x="273368" y="808965"/>
                  </a:cubicBezTo>
                  <a:lnTo>
                    <a:pt x="272415" y="808017"/>
                  </a:lnTo>
                  <a:cubicBezTo>
                    <a:pt x="254318" y="820346"/>
                    <a:pt x="231458" y="827933"/>
                    <a:pt x="207645" y="827933"/>
                  </a:cubicBezTo>
                  <a:lnTo>
                    <a:pt x="206693" y="827933"/>
                  </a:lnTo>
                  <a:lnTo>
                    <a:pt x="206693" y="711282"/>
                  </a:lnTo>
                  <a:lnTo>
                    <a:pt x="206693" y="653432"/>
                  </a:lnTo>
                  <a:cubicBezTo>
                    <a:pt x="206693" y="556697"/>
                    <a:pt x="237173" y="461859"/>
                    <a:pt x="293370" y="384093"/>
                  </a:cubicBezTo>
                  <a:cubicBezTo>
                    <a:pt x="348615" y="307274"/>
                    <a:pt x="426720" y="248475"/>
                    <a:pt x="516255" y="216230"/>
                  </a:cubicBezTo>
                  <a:cubicBezTo>
                    <a:pt x="567690" y="197262"/>
                    <a:pt x="622935" y="187779"/>
                    <a:pt x="678180" y="187779"/>
                  </a:cubicBezTo>
                  <a:lnTo>
                    <a:pt x="678180" y="187779"/>
                  </a:lnTo>
                  <a:lnTo>
                    <a:pt x="911543" y="187779"/>
                  </a:lnTo>
                  <a:lnTo>
                    <a:pt x="911543" y="249423"/>
                  </a:lnTo>
                  <a:cubicBezTo>
                    <a:pt x="911543" y="249423"/>
                    <a:pt x="911543" y="249423"/>
                    <a:pt x="911543" y="249423"/>
                  </a:cubicBezTo>
                  <a:lnTo>
                    <a:pt x="911543" y="304429"/>
                  </a:lnTo>
                  <a:lnTo>
                    <a:pt x="1027748" y="304429"/>
                  </a:lnTo>
                  <a:lnTo>
                    <a:pt x="1027748" y="420131"/>
                  </a:lnTo>
                  <a:lnTo>
                    <a:pt x="1144905" y="420131"/>
                  </a:lnTo>
                  <a:lnTo>
                    <a:pt x="1145858" y="420131"/>
                  </a:lnTo>
                  <a:lnTo>
                    <a:pt x="1145858" y="620238"/>
                  </a:lnTo>
                  <a:cubicBezTo>
                    <a:pt x="1146810" y="630670"/>
                    <a:pt x="1146810" y="642051"/>
                    <a:pt x="1146810" y="653432"/>
                  </a:cubicBezTo>
                  <a:lnTo>
                    <a:pt x="1146810" y="71128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53" name="Google Shape;53;p15"/>
          <p:cNvSpPr/>
          <p:nvPr>
            <p:ph idx="2" type="pic"/>
          </p:nvPr>
        </p:nvSpPr>
        <p:spPr>
          <a:xfrm>
            <a:off x="479612" y="1854200"/>
            <a:ext cx="11231996" cy="50038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54" name="Shape 54"/>
        <p:cNvGrpSpPr/>
        <p:nvPr/>
      </p:nvGrpSpPr>
      <p:grpSpPr>
        <a:xfrm>
          <a:off x="0" y="0"/>
          <a:ext cx="0" cy="0"/>
          <a:chOff x="0" y="0"/>
          <a:chExt cx="0" cy="0"/>
        </a:xfrm>
      </p:grpSpPr>
      <p:sp>
        <p:nvSpPr>
          <p:cNvPr id="55" name="Google Shape;55;p16"/>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56" name="Google Shape;56;p16"/>
          <p:cNvGrpSpPr/>
          <p:nvPr/>
        </p:nvGrpSpPr>
        <p:grpSpPr>
          <a:xfrm>
            <a:off x="11078622" y="458788"/>
            <a:ext cx="632987" cy="680883"/>
            <a:chOff x="7684476" y="458788"/>
            <a:chExt cx="632987" cy="680883"/>
          </a:xfrm>
        </p:grpSpPr>
        <p:sp>
          <p:nvSpPr>
            <p:cNvPr id="57" name="Google Shape;57;p16"/>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 name="Google Shape;58;p16"/>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 name="Google Shape;59;p16"/>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 name="Google Shape;60;p16"/>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61" name="Google Shape;61;p16"/>
          <p:cNvSpPr txBox="1"/>
          <p:nvPr>
            <p:ph idx="2" type="body"/>
          </p:nvPr>
        </p:nvSpPr>
        <p:spPr>
          <a:xfrm>
            <a:off x="3281688" y="182180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6"/>
          <p:cNvSpPr txBox="1"/>
          <p:nvPr>
            <p:ph idx="3" type="body"/>
          </p:nvPr>
        </p:nvSpPr>
        <p:spPr>
          <a:xfrm>
            <a:off x="3281688" y="217143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6"/>
          <p:cNvSpPr txBox="1"/>
          <p:nvPr>
            <p:ph type="title"/>
          </p:nvPr>
        </p:nvSpPr>
        <p:spPr>
          <a:xfrm>
            <a:off x="480391" y="5032099"/>
            <a:ext cx="2343491" cy="13652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6"/>
          <p:cNvSpPr txBox="1"/>
          <p:nvPr>
            <p:ph idx="4" type="body"/>
          </p:nvPr>
        </p:nvSpPr>
        <p:spPr>
          <a:xfrm>
            <a:off x="7503551" y="1821809"/>
            <a:ext cx="4208058" cy="7911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6"/>
          <p:cNvSpPr txBox="1"/>
          <p:nvPr>
            <p:ph idx="5" type="body"/>
          </p:nvPr>
        </p:nvSpPr>
        <p:spPr>
          <a:xfrm>
            <a:off x="3281688" y="2727012"/>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6"/>
          <p:cNvSpPr txBox="1"/>
          <p:nvPr>
            <p:ph idx="6" type="body"/>
          </p:nvPr>
        </p:nvSpPr>
        <p:spPr>
          <a:xfrm>
            <a:off x="3281688" y="3076635"/>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6"/>
          <p:cNvSpPr txBox="1"/>
          <p:nvPr>
            <p:ph idx="7" type="body"/>
          </p:nvPr>
        </p:nvSpPr>
        <p:spPr>
          <a:xfrm>
            <a:off x="7503551" y="2724846"/>
            <a:ext cx="4208058" cy="89874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6"/>
          <p:cNvSpPr txBox="1"/>
          <p:nvPr>
            <p:ph idx="8" type="body"/>
          </p:nvPr>
        </p:nvSpPr>
        <p:spPr>
          <a:xfrm>
            <a:off x="3281688" y="365060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6"/>
          <p:cNvSpPr txBox="1"/>
          <p:nvPr>
            <p:ph idx="9" type="body"/>
          </p:nvPr>
        </p:nvSpPr>
        <p:spPr>
          <a:xfrm>
            <a:off x="3281688" y="400023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6"/>
          <p:cNvSpPr txBox="1"/>
          <p:nvPr>
            <p:ph idx="13" type="body"/>
          </p:nvPr>
        </p:nvSpPr>
        <p:spPr>
          <a:xfrm>
            <a:off x="7503551" y="3666017"/>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6"/>
          <p:cNvSpPr txBox="1"/>
          <p:nvPr>
            <p:ph idx="14" type="body"/>
          </p:nvPr>
        </p:nvSpPr>
        <p:spPr>
          <a:xfrm>
            <a:off x="3281688" y="457198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16"/>
          <p:cNvSpPr txBox="1"/>
          <p:nvPr>
            <p:ph idx="15" type="body"/>
          </p:nvPr>
        </p:nvSpPr>
        <p:spPr>
          <a:xfrm>
            <a:off x="3281688" y="492161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6"/>
          <p:cNvSpPr txBox="1"/>
          <p:nvPr>
            <p:ph idx="16" type="body"/>
          </p:nvPr>
        </p:nvSpPr>
        <p:spPr>
          <a:xfrm>
            <a:off x="3281688" y="5493370"/>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6"/>
          <p:cNvSpPr txBox="1"/>
          <p:nvPr>
            <p:ph idx="17" type="body"/>
          </p:nvPr>
        </p:nvSpPr>
        <p:spPr>
          <a:xfrm>
            <a:off x="3281688" y="5842993"/>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6"/>
          <p:cNvSpPr txBox="1"/>
          <p:nvPr>
            <p:ph idx="18" type="body"/>
          </p:nvPr>
        </p:nvSpPr>
        <p:spPr>
          <a:xfrm>
            <a:off x="7503551" y="4605022"/>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6"/>
          <p:cNvSpPr txBox="1"/>
          <p:nvPr>
            <p:ph idx="19" type="body"/>
          </p:nvPr>
        </p:nvSpPr>
        <p:spPr>
          <a:xfrm>
            <a:off x="7503551" y="5493370"/>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bg>
      <p:bgPr>
        <a:blipFill>
          <a:blip r:embed="rId2">
            <a:alphaModFix/>
          </a:blip>
          <a:stretch>
            <a:fillRect/>
          </a:stretch>
        </a:blipFill>
      </p:bgPr>
    </p:bg>
    <p:spTree>
      <p:nvGrpSpPr>
        <p:cNvPr id="77" name="Shape 77"/>
        <p:cNvGrpSpPr/>
        <p:nvPr/>
      </p:nvGrpSpPr>
      <p:grpSpPr>
        <a:xfrm>
          <a:off x="0" y="0"/>
          <a:ext cx="0" cy="0"/>
          <a:chOff x="0" y="0"/>
          <a:chExt cx="0" cy="0"/>
        </a:xfrm>
      </p:grpSpPr>
      <p:sp>
        <p:nvSpPr>
          <p:cNvPr id="78" name="Google Shape;78;p14"/>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300"/>
              <a:buNone/>
              <a:defRPr sz="1300">
                <a:solidFill>
                  <a:schemeClr val="lt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79" name="Google Shape;79;p14"/>
          <p:cNvGrpSpPr/>
          <p:nvPr/>
        </p:nvGrpSpPr>
        <p:grpSpPr>
          <a:xfrm>
            <a:off x="11078622" y="458788"/>
            <a:ext cx="632987" cy="680883"/>
            <a:chOff x="7684476" y="458788"/>
            <a:chExt cx="632987" cy="680883"/>
          </a:xfrm>
        </p:grpSpPr>
        <p:sp>
          <p:nvSpPr>
            <p:cNvPr id="80" name="Google Shape;80;p14"/>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 name="Google Shape;81;p14"/>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 name="Google Shape;82;p14"/>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 name="Google Shape;83;p14"/>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84" name="Google Shape;84;p14"/>
          <p:cNvSpPr txBox="1"/>
          <p:nvPr>
            <p:ph idx="2" type="body"/>
          </p:nvPr>
        </p:nvSpPr>
        <p:spPr>
          <a:xfrm>
            <a:off x="6557682" y="3193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4"/>
          <p:cNvSpPr txBox="1"/>
          <p:nvPr>
            <p:ph idx="3" type="body"/>
          </p:nvPr>
        </p:nvSpPr>
        <p:spPr>
          <a:xfrm>
            <a:off x="6557682" y="4336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4"/>
          <p:cNvSpPr txBox="1"/>
          <p:nvPr>
            <p:ph idx="4" type="body"/>
          </p:nvPr>
        </p:nvSpPr>
        <p:spPr>
          <a:xfrm>
            <a:off x="6557682" y="5479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4"/>
          <p:cNvSpPr/>
          <p:nvPr>
            <p:ph idx="5" type="pic"/>
          </p:nvPr>
        </p:nvSpPr>
        <p:spPr>
          <a:xfrm>
            <a:off x="1045319" y="1674055"/>
            <a:ext cx="3924971" cy="3988236"/>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8" name="Google Shape;88;p14"/>
          <p:cNvSpPr txBox="1"/>
          <p:nvPr>
            <p:ph type="title"/>
          </p:nvPr>
        </p:nvSpPr>
        <p:spPr>
          <a:xfrm>
            <a:off x="6557682" y="1371706"/>
            <a:ext cx="5153927" cy="136525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89" name="Shape 89"/>
        <p:cNvGrpSpPr/>
        <p:nvPr/>
      </p:nvGrpSpPr>
      <p:grpSpPr>
        <a:xfrm>
          <a:off x="0" y="0"/>
          <a:ext cx="0" cy="0"/>
          <a:chOff x="0" y="0"/>
          <a:chExt cx="0" cy="0"/>
        </a:xfrm>
      </p:grpSpPr>
      <p:sp>
        <p:nvSpPr>
          <p:cNvPr id="90" name="Google Shape;90;p17"/>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91" name="Google Shape;91;p17"/>
          <p:cNvGrpSpPr/>
          <p:nvPr/>
        </p:nvGrpSpPr>
        <p:grpSpPr>
          <a:xfrm>
            <a:off x="11078622" y="458788"/>
            <a:ext cx="632987" cy="680883"/>
            <a:chOff x="7684476" y="458788"/>
            <a:chExt cx="632987" cy="680883"/>
          </a:xfrm>
        </p:grpSpPr>
        <p:sp>
          <p:nvSpPr>
            <p:cNvPr id="92" name="Google Shape;92;p17"/>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 name="Google Shape;93;p17"/>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 name="Google Shape;94;p17"/>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 name="Google Shape;95;p17"/>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lt-L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eveloper.mozilla.org/en-US/docs/Web/HTML/Block-level_elements" TargetMode="External"/><Relationship Id="rId4" Type="http://schemas.openxmlformats.org/officeDocument/2006/relationships/hyperlink" Target="https://developer.mozilla.org/en-US/docs/Web/HTML/Inline_elements" TargetMode="External"/><Relationship Id="rId5" Type="http://schemas.openxmlformats.org/officeDocument/2006/relationships/hyperlink" Target="https://developer.mozilla.org/en-US/docs/Web/Guide/HTML/Content_categorie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eveloper.mozilla.org/en-US/docs/Learn/Common_questions/What_are_browser_developer_tools" TargetMode="External"/><Relationship Id="rId4" Type="http://schemas.openxmlformats.org/officeDocument/2006/relationships/hyperlink" Target="https://validator.w3.or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github.com/mdn/learning-area/blob/master/html/introduction-to-html/document_and_website_structure/index.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ctrTitle"/>
          </p:nvPr>
        </p:nvSpPr>
        <p:spPr>
          <a:xfrm>
            <a:off x="3273287" y="2618264"/>
            <a:ext cx="7050156" cy="23876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ts val="990"/>
              <a:buFont typeface="Arial"/>
              <a:buNone/>
            </a:pPr>
            <a:r>
              <a:rPr lang="lt-LT" sz="5200"/>
              <a:t>HTML pagrindai</a:t>
            </a:r>
            <a:endParaRPr sz="5200"/>
          </a:p>
          <a:p>
            <a:pPr indent="0" lvl="0" marL="0" rtl="0" algn="l">
              <a:lnSpc>
                <a:spcPct val="100000"/>
              </a:lnSpc>
              <a:spcBef>
                <a:spcPts val="0"/>
              </a:spcBef>
              <a:spcAft>
                <a:spcPts val="0"/>
              </a:spcAft>
              <a:buClr>
                <a:schemeClr val="dk1"/>
              </a:buClr>
              <a:buSzPts val="990"/>
              <a:buFont typeface="Arial"/>
              <a:buNone/>
            </a:pPr>
            <a:r>
              <a:rPr lang="lt-LT" sz="5200"/>
              <a:t>HTML puslapio struktūra</a:t>
            </a:r>
            <a:endParaRPr sz="5200"/>
          </a:p>
        </p:txBody>
      </p:sp>
      <p:sp>
        <p:nvSpPr>
          <p:cNvPr id="101" name="Google Shape;101;p1"/>
          <p:cNvSpPr txBox="1"/>
          <p:nvPr>
            <p:ph idx="1" type="subTitle"/>
          </p:nvPr>
        </p:nvSpPr>
        <p:spPr>
          <a:xfrm>
            <a:off x="3273287" y="5930348"/>
            <a:ext cx="7050155" cy="92765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lt-LT"/>
              <a:t>Front-end programavimas panaudojant HTML / CSS / Bootstrap</a:t>
            </a:r>
            <a:endParaRPr/>
          </a:p>
        </p:txBody>
      </p:sp>
      <p:sp>
        <p:nvSpPr>
          <p:cNvPr id="102" name="Google Shape;102;p1"/>
          <p:cNvSpPr txBox="1"/>
          <p:nvPr>
            <p:ph idx="10" type="dt"/>
          </p:nvPr>
        </p:nvSpPr>
        <p:spPr>
          <a:xfrm>
            <a:off x="449893" y="5930347"/>
            <a:ext cx="2358936" cy="92765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lt-LT"/>
              <a:t>2021</a:t>
            </a:r>
            <a:endParaRPr/>
          </a:p>
        </p:txBody>
      </p:sp>
      <p:sp>
        <p:nvSpPr>
          <p:cNvPr id="103" name="Google Shape;103;p1"/>
          <p:cNvSpPr txBox="1"/>
          <p:nvPr>
            <p:ph idx="2" type="body"/>
          </p:nvPr>
        </p:nvSpPr>
        <p:spPr>
          <a:xfrm>
            <a:off x="474662" y="2619023"/>
            <a:ext cx="2334167" cy="2387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lt-LT"/>
              <a:t>Dėstytojas</a:t>
            </a:r>
            <a:endParaRPr/>
          </a:p>
          <a:p>
            <a:pPr indent="0" lvl="0" marL="0" rtl="0" algn="l">
              <a:lnSpc>
                <a:spcPct val="90000"/>
              </a:lnSpc>
              <a:spcBef>
                <a:spcPts val="1000"/>
              </a:spcBef>
              <a:spcAft>
                <a:spcPts val="0"/>
              </a:spcAft>
              <a:buClr>
                <a:schemeClr val="dk1"/>
              </a:buClr>
              <a:buSzPts val="1600"/>
              <a:buNone/>
            </a:pPr>
            <a:r>
              <a:t/>
            </a:r>
            <a:endParaRPr/>
          </a:p>
        </p:txBody>
      </p:sp>
      <p:sp>
        <p:nvSpPr>
          <p:cNvPr id="104" name="Google Shape;104;p1"/>
          <p:cNvSpPr/>
          <p:nvPr/>
        </p:nvSpPr>
        <p:spPr>
          <a:xfrm>
            <a:off x="9866240" y="2618264"/>
            <a:ext cx="1835221" cy="464233"/>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rPr>
              <a:t>2 LYGIS</a:t>
            </a:r>
            <a:endParaRPr i="0" sz="1400" u="none" cap="none" strike="noStrike">
              <a:solidFill>
                <a:srgbClr val="000000"/>
              </a:solidFill>
            </a:endParaRPr>
          </a:p>
        </p:txBody>
      </p:sp>
      <p:sp>
        <p:nvSpPr>
          <p:cNvPr id="105" name="Google Shape;105;p1"/>
          <p:cNvSpPr/>
          <p:nvPr/>
        </p:nvSpPr>
        <p:spPr>
          <a:xfrm>
            <a:off x="9882117" y="3311271"/>
            <a:ext cx="1835221" cy="464233"/>
          </a:xfrm>
          <a:prstGeom prst="roundRect">
            <a:avLst>
              <a:gd fmla="val 50000"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rPr>
              <a:t>1 DALIS</a:t>
            </a:r>
            <a:endParaRPr i="0" sz="1400" u="none" cap="none" strike="noStrike">
              <a:solidFill>
                <a:srgbClr val="000000"/>
              </a:solidFill>
            </a:endParaRPr>
          </a:p>
        </p:txBody>
      </p:sp>
      <p:pic>
        <p:nvPicPr>
          <p:cNvPr id="106" name="Google Shape;106;p1"/>
          <p:cNvPicPr preferRelativeResize="0"/>
          <p:nvPr>
            <p:ph idx="3" type="pic"/>
          </p:nvPr>
        </p:nvPicPr>
        <p:blipFill rotWithShape="1">
          <a:blip r:embed="rId3">
            <a:alphaModFix/>
          </a:blip>
          <a:srcRect b="0" l="0" r="0" t="0"/>
          <a:stretch/>
        </p:blipFill>
        <p:spPr>
          <a:xfrm>
            <a:off x="10323513" y="458788"/>
            <a:ext cx="1377950" cy="1377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d07f41bdc5_1_39"/>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34375"/>
              <a:buFont typeface="Arial"/>
              <a:buNone/>
            </a:pPr>
            <a:r>
              <a:rPr lang="lt-LT" sz="3200"/>
              <a:t>HTML žymos, angl. “tags”</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100000"/>
              <a:buFont typeface="Montserrat"/>
              <a:buNone/>
            </a:pPr>
            <a:r>
              <a:t/>
            </a:r>
            <a:endParaRPr sz="3200"/>
          </a:p>
        </p:txBody>
      </p:sp>
      <p:sp>
        <p:nvSpPr>
          <p:cNvPr id="181" name="Google Shape;181;gd07f41bdc5_1_39"/>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82" name="Google Shape;182;gd07f41bdc5_1_39"/>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Teksto žymėjimas - Tekstas</a:t>
            </a:r>
            <a:endParaRPr b="1" sz="1400"/>
          </a:p>
          <a:p>
            <a:pPr indent="0" lvl="0" marL="0" rtl="0" algn="l">
              <a:lnSpc>
                <a:spcPct val="115000"/>
              </a:lnSpc>
              <a:spcBef>
                <a:spcPts val="0"/>
              </a:spcBef>
              <a:spcAft>
                <a:spcPts val="0"/>
              </a:spcAft>
              <a:buClr>
                <a:schemeClr val="dk1"/>
              </a:buClr>
              <a:buSzPts val="1100"/>
              <a:buNone/>
            </a:pPr>
            <a:r>
              <a:rPr lang="lt-LT" sz="1400"/>
              <a:t>Kaip paaiškinta aukščiau, elementai &lt;p&gt; skirti teksto pastraipoms laikyti</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lang="lt-LT" sz="1400">
                <a:highlight>
                  <a:srgbClr val="FFFFFF"/>
                </a:highlight>
              </a:rPr>
              <a:t>Pvz.:</a:t>
            </a:r>
            <a:endParaRPr sz="1400">
              <a:highlight>
                <a:srgbClr val="FFFFFF"/>
              </a:highlight>
            </a:endParaRPr>
          </a:p>
          <a:p>
            <a:pPr indent="0" lvl="0" marL="0" rtl="0" algn="l">
              <a:lnSpc>
                <a:spcPct val="115000"/>
              </a:lnSpc>
              <a:spcBef>
                <a:spcPts val="0"/>
              </a:spcBef>
              <a:spcAft>
                <a:spcPts val="0"/>
              </a:spcAft>
              <a:buClr>
                <a:schemeClr val="dk1"/>
              </a:buClr>
              <a:buSzPts val="1100"/>
              <a:buNone/>
            </a:pPr>
            <a:r>
              <a:rPr lang="lt-LT" sz="1400">
                <a:highlight>
                  <a:srgbClr val="EFEFEF"/>
                </a:highlight>
              </a:rPr>
              <a:t>&lt;p&gt;Lorem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Ipsum.&lt;/p&gt;</a:t>
            </a:r>
            <a:endParaRPr sz="1400">
              <a:highlight>
                <a:srgbClr val="EFEFEF"/>
              </a:highlight>
            </a:endParaRPr>
          </a:p>
          <a:p>
            <a:pPr indent="0" lvl="0" marL="0" rtl="0" algn="l">
              <a:lnSpc>
                <a:spcPct val="115000"/>
              </a:lnSpc>
              <a:spcBef>
                <a:spcPts val="0"/>
              </a:spcBef>
              <a:spcAft>
                <a:spcPts val="0"/>
              </a:spcAft>
              <a:buClr>
                <a:schemeClr val="dk1"/>
              </a:buClr>
              <a:buSzPts val="1100"/>
              <a:buNone/>
            </a:pPr>
            <a:r>
              <a:t/>
            </a:r>
            <a:endParaRPr b="1" sz="1400"/>
          </a:p>
          <a:p>
            <a:pPr indent="0" lvl="0" marL="0" rtl="0" algn="l">
              <a:lnSpc>
                <a:spcPct val="115000"/>
              </a:lnSpc>
              <a:spcBef>
                <a:spcPts val="0"/>
              </a:spcBef>
              <a:spcAft>
                <a:spcPts val="0"/>
              </a:spcAft>
              <a:buClr>
                <a:schemeClr val="dk1"/>
              </a:buClr>
              <a:buSzPts val="1100"/>
              <a:buNone/>
            </a:pPr>
            <a:r>
              <a:t/>
            </a:r>
            <a:endParaRPr b="1" sz="1400"/>
          </a:p>
          <a:p>
            <a:pPr indent="0" lvl="0" marL="0" rtl="0" algn="l">
              <a:lnSpc>
                <a:spcPct val="115000"/>
              </a:lnSpc>
              <a:spcBef>
                <a:spcPts val="0"/>
              </a:spcBef>
              <a:spcAft>
                <a:spcPts val="0"/>
              </a:spcAft>
              <a:buClr>
                <a:schemeClr val="dk1"/>
              </a:buClr>
              <a:buSzPts val="1100"/>
              <a:buNone/>
            </a:pPr>
            <a:r>
              <a:t/>
            </a:r>
            <a:endParaRPr sz="1400">
              <a:highlight>
                <a:srgbClr val="EFEFEF"/>
              </a:highlight>
            </a:endParaRPr>
          </a:p>
          <a:p>
            <a:pPr indent="0" lvl="0" marL="0" rtl="0" algn="l">
              <a:lnSpc>
                <a:spcPct val="115000"/>
              </a:lnSpc>
              <a:spcBef>
                <a:spcPts val="0"/>
              </a:spcBef>
              <a:spcAft>
                <a:spcPts val="0"/>
              </a:spcAft>
              <a:buClr>
                <a:schemeClr val="dk1"/>
              </a:buClr>
              <a:buSzPts val="1100"/>
              <a:buNone/>
            </a:pPr>
            <a:r>
              <a:t/>
            </a:r>
            <a:endParaRPr b="1" sz="1400"/>
          </a:p>
          <a:p>
            <a:pPr indent="0" lvl="0" marL="0" rtl="0" algn="l">
              <a:lnSpc>
                <a:spcPct val="115000"/>
              </a:lnSpc>
              <a:spcBef>
                <a:spcPts val="0"/>
              </a:spcBef>
              <a:spcAft>
                <a:spcPts val="0"/>
              </a:spcAft>
              <a:buClr>
                <a:schemeClr val="dk1"/>
              </a:buClr>
              <a:buSzPts val="1100"/>
              <a:buNone/>
            </a:pPr>
            <a:r>
              <a:t/>
            </a:r>
            <a:endParaRPr b="1"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d07f41bdc5_1_54"/>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34375"/>
              <a:buFont typeface="Arial"/>
              <a:buNone/>
            </a:pPr>
            <a:r>
              <a:rPr lang="lt-LT" sz="3200"/>
              <a:t>HTML žymos, angl. “tags”</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100000"/>
              <a:buFont typeface="Montserrat"/>
              <a:buNone/>
            </a:pPr>
            <a:r>
              <a:t/>
            </a:r>
            <a:endParaRPr sz="3200"/>
          </a:p>
        </p:txBody>
      </p:sp>
      <p:sp>
        <p:nvSpPr>
          <p:cNvPr id="188" name="Google Shape;188;gd07f41bdc5_1_54"/>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89" name="Google Shape;189;gd07f41bdc5_1_54"/>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Teksto žymėjimas - Sąrašai</a:t>
            </a:r>
            <a:endParaRPr b="1" sz="1400"/>
          </a:p>
          <a:p>
            <a:pPr indent="0" lvl="0" marL="0" rtl="0" algn="l">
              <a:lnSpc>
                <a:spcPct val="115000"/>
              </a:lnSpc>
              <a:spcBef>
                <a:spcPts val="0"/>
              </a:spcBef>
              <a:spcAft>
                <a:spcPts val="0"/>
              </a:spcAft>
              <a:buClr>
                <a:schemeClr val="dk1"/>
              </a:buClr>
              <a:buSzPts val="1100"/>
              <a:buNone/>
            </a:pPr>
            <a:r>
              <a:rPr lang="lt-LT" sz="1400"/>
              <a:t>Daugybė žiniatinklio turinio yra sąrašai, o HTML turi specialių elementų. Sąrašų žymėjimas visada susideda iš mažiausiai 2 elementų. Dažniausi sąrašų tipai yra suskirstyti ir ne suskirstyti sąrašai:</a:t>
            </a:r>
            <a:endParaRPr sz="1400"/>
          </a:p>
          <a:p>
            <a:pPr indent="-317500" lvl="0" marL="457200" rtl="0" algn="l">
              <a:lnSpc>
                <a:spcPct val="115000"/>
              </a:lnSpc>
              <a:spcBef>
                <a:spcPts val="0"/>
              </a:spcBef>
              <a:spcAft>
                <a:spcPts val="0"/>
              </a:spcAft>
              <a:buClr>
                <a:schemeClr val="dk1"/>
              </a:buClr>
              <a:buSzPts val="1400"/>
              <a:buFont typeface="Montserrat"/>
              <a:buChar char="●"/>
            </a:pPr>
            <a:r>
              <a:rPr b="1" lang="lt-LT" sz="1400"/>
              <a:t>Nesuskirstyti (angl. “unordered”)</a:t>
            </a:r>
            <a:r>
              <a:rPr lang="lt-LT" sz="1400"/>
              <a:t> sąrašai yra sąrašai, kuriuose prekių eilės tvarka nesvarbi, pvz., Pirkinių sąrašas. Jie suvynioti į </a:t>
            </a:r>
            <a:r>
              <a:rPr lang="lt-LT" sz="1400">
                <a:highlight>
                  <a:srgbClr val="EFEFEF"/>
                </a:highlight>
              </a:rPr>
              <a:t>&lt;ul&gt;</a:t>
            </a:r>
            <a:r>
              <a:rPr lang="lt-LT" sz="1400"/>
              <a:t> elementą.</a:t>
            </a:r>
            <a:endParaRPr sz="1400"/>
          </a:p>
          <a:p>
            <a:pPr indent="-317500" lvl="0" marL="457200" rtl="0" algn="l">
              <a:lnSpc>
                <a:spcPct val="115000"/>
              </a:lnSpc>
              <a:spcBef>
                <a:spcPts val="0"/>
              </a:spcBef>
              <a:spcAft>
                <a:spcPts val="0"/>
              </a:spcAft>
              <a:buClr>
                <a:schemeClr val="dk1"/>
              </a:buClr>
              <a:buSzPts val="1400"/>
              <a:buFont typeface="Montserrat"/>
              <a:buChar char="●"/>
            </a:pPr>
            <a:r>
              <a:rPr b="1" lang="lt-LT" sz="1400"/>
              <a:t>Suskirstyti (angl. ordered)</a:t>
            </a:r>
            <a:r>
              <a:rPr lang="lt-LT" sz="1400"/>
              <a:t> yra sąrašai, kur svarbi elementų tvarka, pavyzdžiui, receptas. Jie suvynioti į elementą </a:t>
            </a:r>
            <a:r>
              <a:rPr lang="lt-LT" sz="1400">
                <a:highlight>
                  <a:srgbClr val="EFEFEF"/>
                </a:highlight>
              </a:rPr>
              <a:t>&lt;ol&gt;</a:t>
            </a:r>
            <a:r>
              <a:rPr lang="lt-LT" sz="1400"/>
              <a:t>.</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i="1" lang="lt-LT" sz="1400"/>
              <a:t>Kiekvienas elementas sąrašuose dedamas į elementą </a:t>
            </a:r>
            <a:r>
              <a:rPr i="1" lang="lt-LT" sz="1400">
                <a:highlight>
                  <a:srgbClr val="EFEFEF"/>
                </a:highlight>
              </a:rPr>
              <a:t>&lt;li&gt;</a:t>
            </a:r>
            <a:r>
              <a:rPr i="1" lang="lt-LT" sz="1400"/>
              <a:t> (sąrašo elementas).</a:t>
            </a:r>
            <a:endParaRPr i="1"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lang="lt-LT" sz="1400"/>
              <a:t>Pvz., nesuskirstytas sąrašas</a:t>
            </a:r>
            <a:endParaRPr sz="1400"/>
          </a:p>
          <a:p>
            <a:pPr indent="0" lvl="0" marL="0" rtl="0" algn="l">
              <a:lnSpc>
                <a:spcPct val="115000"/>
              </a:lnSpc>
              <a:spcBef>
                <a:spcPts val="0"/>
              </a:spcBef>
              <a:spcAft>
                <a:spcPts val="0"/>
              </a:spcAft>
              <a:buClr>
                <a:schemeClr val="dk1"/>
              </a:buClr>
              <a:buSzPts val="1100"/>
              <a:buNone/>
            </a:pPr>
            <a:r>
              <a:t/>
            </a:r>
            <a:endParaRPr b="1" sz="1400"/>
          </a:p>
        </p:txBody>
      </p:sp>
      <p:pic>
        <p:nvPicPr>
          <p:cNvPr id="190" name="Google Shape;190;gd07f41bdc5_1_54"/>
          <p:cNvPicPr preferRelativeResize="0"/>
          <p:nvPr/>
        </p:nvPicPr>
        <p:blipFill>
          <a:blip r:embed="rId3">
            <a:alphaModFix/>
          </a:blip>
          <a:stretch>
            <a:fillRect/>
          </a:stretch>
        </p:blipFill>
        <p:spPr>
          <a:xfrm>
            <a:off x="3122725" y="5160450"/>
            <a:ext cx="2031650" cy="831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d07f41bdc5_1_61"/>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34375"/>
              <a:buFont typeface="Arial"/>
              <a:buNone/>
            </a:pPr>
            <a:r>
              <a:rPr lang="lt-LT" sz="3200"/>
              <a:t>HTML žymos, angl. “tags”</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100000"/>
              <a:buFont typeface="Montserrat"/>
              <a:buNone/>
            </a:pPr>
            <a:r>
              <a:t/>
            </a:r>
            <a:endParaRPr sz="3200"/>
          </a:p>
        </p:txBody>
      </p:sp>
      <p:sp>
        <p:nvSpPr>
          <p:cNvPr id="196" name="Google Shape;196;gd07f41bdc5_1_61"/>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97" name="Google Shape;197;gd07f41bdc5_1_61"/>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Teksto žymėjimas - Nuorodos</a:t>
            </a:r>
            <a:endParaRPr b="1" sz="1400"/>
          </a:p>
          <a:p>
            <a:pPr indent="0" lvl="0" marL="0" rtl="0" algn="l">
              <a:lnSpc>
                <a:spcPct val="115000"/>
              </a:lnSpc>
              <a:spcBef>
                <a:spcPts val="0"/>
              </a:spcBef>
              <a:spcAft>
                <a:spcPts val="0"/>
              </a:spcAft>
              <a:buClr>
                <a:schemeClr val="dk1"/>
              </a:buClr>
              <a:buSzPts val="1100"/>
              <a:buNone/>
            </a:pPr>
            <a:r>
              <a:rPr lang="lt-LT" sz="1400"/>
              <a:t>Nuorodos yra labai svarbios - jos daro internetą tinklu! Norėdami pridėti nuorodą, turime naudoti paprastą elementą - </a:t>
            </a:r>
            <a:r>
              <a:rPr lang="lt-LT" sz="1400">
                <a:highlight>
                  <a:srgbClr val="EFEFEF"/>
                </a:highlight>
              </a:rPr>
              <a:t>&lt;a&gt;</a:t>
            </a:r>
            <a:r>
              <a:rPr lang="lt-LT" sz="1400"/>
              <a:t>, kuris yra trumpa „anchor“ forma. Norėdami, kad pastraipos tekstas taptų nuoroda, atlikite šiuos veiksmus:</a:t>
            </a:r>
            <a:endParaRPr sz="1400"/>
          </a:p>
          <a:p>
            <a:pPr indent="0" lvl="0" marL="0" rtl="0" algn="l">
              <a:lnSpc>
                <a:spcPct val="115000"/>
              </a:lnSpc>
              <a:spcBef>
                <a:spcPts val="0"/>
              </a:spcBef>
              <a:spcAft>
                <a:spcPts val="0"/>
              </a:spcAft>
              <a:buClr>
                <a:schemeClr val="dk1"/>
              </a:buClr>
              <a:buSzPts val="1100"/>
              <a:buNone/>
            </a:pPr>
            <a:r>
              <a:t/>
            </a:r>
            <a:endParaRPr sz="1400"/>
          </a:p>
          <a:p>
            <a:pPr indent="-317500" lvl="0" marL="457200" rtl="0" algn="l">
              <a:lnSpc>
                <a:spcPct val="115000"/>
              </a:lnSpc>
              <a:spcBef>
                <a:spcPts val="0"/>
              </a:spcBef>
              <a:spcAft>
                <a:spcPts val="0"/>
              </a:spcAft>
              <a:buClr>
                <a:schemeClr val="dk1"/>
              </a:buClr>
              <a:buSzPts val="1400"/>
              <a:buAutoNum type="arabicPeriod"/>
            </a:pPr>
            <a:r>
              <a:rPr lang="lt-LT" sz="1400"/>
              <a:t>Pasirinkite tekstą. Pasirinkome tekstą „Google“.</a:t>
            </a:r>
            <a:endParaRPr sz="1400"/>
          </a:p>
          <a:p>
            <a:pPr indent="-317500" lvl="0" marL="457200" rtl="0" algn="l">
              <a:lnSpc>
                <a:spcPct val="115000"/>
              </a:lnSpc>
              <a:spcBef>
                <a:spcPts val="0"/>
              </a:spcBef>
              <a:spcAft>
                <a:spcPts val="0"/>
              </a:spcAft>
              <a:buClr>
                <a:schemeClr val="dk1"/>
              </a:buClr>
              <a:buSzPts val="1400"/>
              <a:buAutoNum type="arabicPeriod"/>
            </a:pPr>
            <a:r>
              <a:rPr lang="lt-LT" sz="1400"/>
              <a:t>Apvyniokite tekstą &lt;a&gt; elemente, kaip parodyta žemiau:</a:t>
            </a:r>
            <a:endParaRPr sz="1400"/>
          </a:p>
          <a:p>
            <a:pPr indent="-317500" lvl="1" marL="914400" rtl="0" algn="l">
              <a:lnSpc>
                <a:spcPct val="115000"/>
              </a:lnSpc>
              <a:spcBef>
                <a:spcPts val="0"/>
              </a:spcBef>
              <a:spcAft>
                <a:spcPts val="0"/>
              </a:spcAft>
              <a:buClr>
                <a:schemeClr val="dk1"/>
              </a:buClr>
              <a:buSzPts val="1400"/>
              <a:buAutoNum type="alphaLcPeriod"/>
            </a:pPr>
            <a:r>
              <a:rPr lang="lt-LT" sz="1400"/>
              <a:t>&lt;a&gt; „Mozilla“ manifestas &lt;/a&gt;</a:t>
            </a:r>
            <a:endParaRPr sz="1400"/>
          </a:p>
          <a:p>
            <a:pPr indent="-317500" lvl="0" marL="457200" rtl="0" algn="l">
              <a:lnSpc>
                <a:spcPct val="115000"/>
              </a:lnSpc>
              <a:spcBef>
                <a:spcPts val="0"/>
              </a:spcBef>
              <a:spcAft>
                <a:spcPts val="0"/>
              </a:spcAft>
              <a:buClr>
                <a:schemeClr val="dk1"/>
              </a:buClr>
              <a:buSzPts val="1400"/>
              <a:buAutoNum type="arabicPeriod"/>
            </a:pPr>
            <a:r>
              <a:rPr lang="lt-LT" sz="1400"/>
              <a:t>Suteikite elementui &lt;a&gt; „href“ atributą, kaip parodyta žemiau:</a:t>
            </a:r>
            <a:endParaRPr sz="1400"/>
          </a:p>
          <a:p>
            <a:pPr indent="-317500" lvl="1" marL="914400" rtl="0" algn="l">
              <a:lnSpc>
                <a:spcPct val="115000"/>
              </a:lnSpc>
              <a:spcBef>
                <a:spcPts val="0"/>
              </a:spcBef>
              <a:spcAft>
                <a:spcPts val="0"/>
              </a:spcAft>
              <a:buClr>
                <a:schemeClr val="dk1"/>
              </a:buClr>
              <a:buSzPts val="1400"/>
              <a:buAutoNum type="alphaLcPeriod"/>
            </a:pPr>
            <a:r>
              <a:rPr lang="lt-LT" sz="1400"/>
              <a:t>&lt;a href=""&gt;Google&lt;/a&gt;</a:t>
            </a:r>
            <a:endParaRPr sz="1400"/>
          </a:p>
          <a:p>
            <a:pPr indent="-317500" lvl="0" marL="457200" rtl="0" algn="l">
              <a:lnSpc>
                <a:spcPct val="115000"/>
              </a:lnSpc>
              <a:spcBef>
                <a:spcPts val="0"/>
              </a:spcBef>
              <a:spcAft>
                <a:spcPts val="0"/>
              </a:spcAft>
              <a:buClr>
                <a:schemeClr val="dk1"/>
              </a:buClr>
              <a:buSzPts val="1400"/>
              <a:buAutoNum type="arabicPeriod"/>
            </a:pPr>
            <a:r>
              <a:rPr lang="lt-LT" sz="1400"/>
              <a:t>Užpildykite šio atributo vertę žiniatinklio adresu, į kurį norite susieti nuorodą:</a:t>
            </a:r>
            <a:endParaRPr sz="1400"/>
          </a:p>
          <a:p>
            <a:pPr indent="-317500" lvl="0" marL="457200" rtl="0" algn="l">
              <a:lnSpc>
                <a:spcPct val="115000"/>
              </a:lnSpc>
              <a:spcBef>
                <a:spcPts val="0"/>
              </a:spcBef>
              <a:spcAft>
                <a:spcPts val="0"/>
              </a:spcAft>
              <a:buClr>
                <a:schemeClr val="dk1"/>
              </a:buClr>
              <a:buSzPts val="1400"/>
              <a:buAutoNum type="arabicPeriod"/>
            </a:pPr>
            <a:r>
              <a:rPr lang="lt-LT" sz="1400"/>
              <a:t>&lt;a href="https://google.com"&gt;Google&lt;/a&gt;</a:t>
            </a:r>
            <a:endParaRPr b="1"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d07f41bdc5_1_68"/>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34375"/>
              <a:buFont typeface="Arial"/>
              <a:buNone/>
            </a:pPr>
            <a:r>
              <a:rPr lang="lt-LT" sz="3200"/>
              <a:t>HTML žymos, angl. “tags”</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100000"/>
              <a:buFont typeface="Montserrat"/>
              <a:buNone/>
            </a:pPr>
            <a:r>
              <a:t/>
            </a:r>
            <a:endParaRPr sz="3200"/>
          </a:p>
        </p:txBody>
      </p:sp>
      <p:sp>
        <p:nvSpPr>
          <p:cNvPr id="203" name="Google Shape;203;gd07f41bdc5_1_68"/>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204" name="Google Shape;204;gd07f41bdc5_1_68"/>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b="1" lang="lt-LT" sz="1400"/>
              <a:t>Teksto žymėjimas - Paveikslėliai</a:t>
            </a:r>
            <a:endParaRPr b="1" sz="1400"/>
          </a:p>
          <a:p>
            <a:pPr indent="0" lvl="0" marL="0" rtl="0" algn="l">
              <a:lnSpc>
                <a:spcPct val="115000"/>
              </a:lnSpc>
              <a:spcBef>
                <a:spcPts val="0"/>
              </a:spcBef>
              <a:spcAft>
                <a:spcPts val="0"/>
              </a:spcAft>
              <a:buNone/>
            </a:pPr>
            <a:r>
              <a:rPr lang="lt-LT" sz="1400"/>
              <a:t>Paveikslėliai kuriami naudojant </a:t>
            </a:r>
            <a:r>
              <a:rPr lang="lt-LT" sz="1400">
                <a:highlight>
                  <a:srgbClr val="EFEFEF"/>
                </a:highlight>
              </a:rPr>
              <a:t>&lt;img&gt;</a:t>
            </a:r>
            <a:r>
              <a:rPr lang="lt-LT" sz="1400"/>
              <a:t> arba </a:t>
            </a:r>
            <a:r>
              <a:rPr lang="lt-LT" sz="1400">
                <a:highlight>
                  <a:srgbClr val="EFEFEF"/>
                </a:highlight>
              </a:rPr>
              <a:t>&lt;picture&gt;</a:t>
            </a:r>
            <a:r>
              <a:rPr lang="lt-LT" sz="1400"/>
              <a:t> elementus. Į mūsų puslapį jie įterpia vaizdą toje vietoje, kurioje jie nurodomi. </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lt-LT" sz="1400"/>
              <a:t>Naudojant:</a:t>
            </a:r>
            <a:endParaRPr sz="1400"/>
          </a:p>
          <a:p>
            <a:pPr indent="-317500" lvl="0" marL="457200" rtl="0" algn="l">
              <a:lnSpc>
                <a:spcPct val="115000"/>
              </a:lnSpc>
              <a:spcBef>
                <a:spcPts val="0"/>
              </a:spcBef>
              <a:spcAft>
                <a:spcPts val="0"/>
              </a:spcAft>
              <a:buClr>
                <a:schemeClr val="dk1"/>
              </a:buClr>
              <a:buSzPts val="1400"/>
              <a:buChar char="-"/>
            </a:pPr>
            <a:r>
              <a:rPr lang="lt-LT" sz="1400">
                <a:highlight>
                  <a:srgbClr val="EFEFEF"/>
                </a:highlight>
              </a:rPr>
              <a:t>&lt;img&gt;</a:t>
            </a:r>
            <a:r>
              <a:rPr lang="lt-LT" sz="1400"/>
              <a:t> - tai darome per atributą src (source), kuriame yra kelias į mūsų vaizdo failą.</a:t>
            </a:r>
            <a:endParaRPr sz="1400"/>
          </a:p>
          <a:p>
            <a:pPr indent="-317500" lvl="1" marL="1371600" rtl="0" algn="l">
              <a:lnSpc>
                <a:spcPct val="115000"/>
              </a:lnSpc>
              <a:spcBef>
                <a:spcPts val="0"/>
              </a:spcBef>
              <a:spcAft>
                <a:spcPts val="0"/>
              </a:spcAft>
              <a:buClr>
                <a:schemeClr val="dk1"/>
              </a:buClr>
              <a:buSzPts val="1400"/>
              <a:buChar char="-"/>
            </a:pPr>
            <a:r>
              <a:rPr lang="lt-LT" sz="1400"/>
              <a:t>pvz.:  </a:t>
            </a:r>
            <a:r>
              <a:rPr lang="lt-LT" sz="1400">
                <a:highlight>
                  <a:srgbClr val="EFEFEF"/>
                </a:highlight>
              </a:rPr>
              <a:t>&lt;img src="images/firefox-icon.png" alt="My test image"&gt;</a:t>
            </a:r>
            <a:endParaRPr sz="1400"/>
          </a:p>
          <a:p>
            <a:pPr indent="-317500" lvl="0" marL="457200" rtl="0" algn="l">
              <a:lnSpc>
                <a:spcPct val="115000"/>
              </a:lnSpc>
              <a:spcBef>
                <a:spcPts val="0"/>
              </a:spcBef>
              <a:spcAft>
                <a:spcPts val="0"/>
              </a:spcAft>
              <a:buClr>
                <a:schemeClr val="dk1"/>
              </a:buClr>
              <a:buSzPts val="1400"/>
              <a:buChar char="-"/>
            </a:pPr>
            <a:r>
              <a:rPr lang="lt-LT" sz="1400">
                <a:highlight>
                  <a:srgbClr val="EFEFEF"/>
                </a:highlight>
              </a:rPr>
              <a:t>&lt;picture&gt;</a:t>
            </a:r>
            <a:r>
              <a:rPr lang="lt-LT" sz="1400"/>
              <a:t> - ta darome per </a:t>
            </a:r>
            <a:r>
              <a:rPr lang="lt-LT" sz="1400">
                <a:highlight>
                  <a:srgbClr val="EFEFEF"/>
                </a:highlight>
              </a:rPr>
              <a:t>&lt;source&gt;</a:t>
            </a:r>
            <a:r>
              <a:rPr lang="lt-LT" sz="1400"/>
              <a:t> ir </a:t>
            </a:r>
            <a:r>
              <a:rPr lang="lt-LT" sz="1400">
                <a:highlight>
                  <a:srgbClr val="EFEFEF"/>
                </a:highlight>
              </a:rPr>
              <a:t>&lt;img&gt;</a:t>
            </a:r>
            <a:r>
              <a:rPr lang="lt-LT" sz="1400"/>
              <a:t> elementus. Naršyklė įvertins kiekvieną &lt;source&gt; elementą ir parinks geriausiai atitinkantį situaciją tarp jų. Jei atitiktys nerandamos arba naršyklė nepalaiko elemento </a:t>
            </a:r>
            <a:r>
              <a:rPr lang="lt-LT" sz="1400">
                <a:highlight>
                  <a:srgbClr val="EFEFEF"/>
                </a:highlight>
              </a:rPr>
              <a:t>&lt;picture&gt;</a:t>
            </a:r>
            <a:r>
              <a:rPr lang="lt-LT" sz="1400"/>
              <a:t>, pasirenkamas </a:t>
            </a:r>
            <a:r>
              <a:rPr lang="lt-LT" sz="1400">
                <a:highlight>
                  <a:srgbClr val="EFEFEF"/>
                </a:highlight>
              </a:rPr>
              <a:t>&lt;img&gt;</a:t>
            </a:r>
            <a:r>
              <a:rPr lang="lt-LT" sz="1400"/>
              <a:t> elemento src atributo URL. </a:t>
            </a:r>
            <a:endParaRPr sz="1400"/>
          </a:p>
          <a:p>
            <a:pPr indent="-317500" lvl="1" marL="1371600" rtl="0" algn="l">
              <a:lnSpc>
                <a:spcPct val="115000"/>
              </a:lnSpc>
              <a:spcBef>
                <a:spcPts val="0"/>
              </a:spcBef>
              <a:spcAft>
                <a:spcPts val="0"/>
              </a:spcAft>
              <a:buClr>
                <a:schemeClr val="dk1"/>
              </a:buClr>
              <a:buSzPts val="1400"/>
              <a:buChar char="-"/>
            </a:pPr>
            <a:r>
              <a:rPr lang="lt-LT" sz="1400"/>
              <a:t>pvz.: </a:t>
            </a:r>
            <a:r>
              <a:rPr lang="lt-LT" sz="1400">
                <a:highlight>
                  <a:srgbClr val="EFEFEF"/>
                </a:highlight>
              </a:rPr>
              <a:t>&lt;picture&gt;</a:t>
            </a:r>
            <a:endParaRPr sz="1400">
              <a:highlight>
                <a:srgbClr val="EFEFEF"/>
              </a:highlight>
            </a:endParaRPr>
          </a:p>
          <a:p>
            <a:pPr indent="0" lvl="0" marL="1371600" rtl="0" algn="l">
              <a:lnSpc>
                <a:spcPct val="115000"/>
              </a:lnSpc>
              <a:spcBef>
                <a:spcPts val="0"/>
              </a:spcBef>
              <a:spcAft>
                <a:spcPts val="0"/>
              </a:spcAft>
              <a:buNone/>
            </a:pPr>
            <a:r>
              <a:rPr lang="lt-LT" sz="1400">
                <a:highlight>
                  <a:srgbClr val="EFEFEF"/>
                </a:highlight>
              </a:rPr>
              <a:t>   		&lt;source srcset="URL/file directory"  media="(min-width: 800px)"&gt;</a:t>
            </a:r>
            <a:endParaRPr sz="1400">
              <a:highlight>
                <a:srgbClr val="EFEFEF"/>
              </a:highlight>
            </a:endParaRPr>
          </a:p>
          <a:p>
            <a:pPr indent="0" lvl="0" marL="1371600" rtl="0" algn="l">
              <a:lnSpc>
                <a:spcPct val="115000"/>
              </a:lnSpc>
              <a:spcBef>
                <a:spcPts val="0"/>
              </a:spcBef>
              <a:spcAft>
                <a:spcPts val="0"/>
              </a:spcAft>
              <a:buNone/>
            </a:pPr>
            <a:r>
              <a:rPr lang="lt-LT" sz="1400">
                <a:highlight>
                  <a:srgbClr val="EFEFEF"/>
                </a:highlight>
              </a:rPr>
              <a:t>    		&lt;img src="URL/file directory" alt="" /&gt;</a:t>
            </a:r>
            <a:endParaRPr sz="1400">
              <a:highlight>
                <a:srgbClr val="EFEFEF"/>
              </a:highlight>
            </a:endParaRPr>
          </a:p>
          <a:p>
            <a:pPr indent="457200" lvl="0" marL="1371600" rtl="0" algn="l">
              <a:lnSpc>
                <a:spcPct val="115000"/>
              </a:lnSpc>
              <a:spcBef>
                <a:spcPts val="0"/>
              </a:spcBef>
              <a:spcAft>
                <a:spcPts val="0"/>
              </a:spcAft>
              <a:buNone/>
            </a:pPr>
            <a:r>
              <a:rPr lang="lt-LT" sz="1400">
                <a:highlight>
                  <a:srgbClr val="EFEFEF"/>
                </a:highlight>
              </a:rPr>
              <a:t>&lt;/picture&gt;</a:t>
            </a:r>
            <a:endParaRPr sz="1400"/>
          </a:p>
          <a:p>
            <a:pPr indent="0" lvl="0" marL="0" rtl="0" algn="l">
              <a:lnSpc>
                <a:spcPct val="115000"/>
              </a:lnSpc>
              <a:spcBef>
                <a:spcPts val="0"/>
              </a:spcBef>
              <a:spcAft>
                <a:spcPts val="0"/>
              </a:spcAft>
              <a:buNone/>
            </a:pPr>
            <a:r>
              <a:t/>
            </a:r>
            <a:endParaRPr b="1"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d07f41bdc5_1_74"/>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34375"/>
              <a:buFont typeface="Arial"/>
              <a:buNone/>
            </a:pPr>
            <a:r>
              <a:rPr lang="lt-LT" sz="3200"/>
              <a:t>HTML žymos, angl. “tags”</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100000"/>
              <a:buFont typeface="Montserrat"/>
              <a:buNone/>
            </a:pPr>
            <a:r>
              <a:t/>
            </a:r>
            <a:endParaRPr sz="3200"/>
          </a:p>
        </p:txBody>
      </p:sp>
      <p:sp>
        <p:nvSpPr>
          <p:cNvPr id="210" name="Google Shape;210;gd07f41bdc5_1_74"/>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211" name="Google Shape;211;gd07f41bdc5_1_74"/>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lt-LT" sz="1400"/>
              <a:t>Teksto žymėjimas - Video</a:t>
            </a:r>
            <a:endParaRPr b="1" sz="1400"/>
          </a:p>
          <a:p>
            <a:pPr indent="0" lvl="0" marL="0" rtl="0" algn="l">
              <a:lnSpc>
                <a:spcPct val="115000"/>
              </a:lnSpc>
              <a:spcBef>
                <a:spcPts val="0"/>
              </a:spcBef>
              <a:spcAft>
                <a:spcPts val="0"/>
              </a:spcAft>
              <a:buClr>
                <a:schemeClr val="dk1"/>
              </a:buClr>
              <a:buSzPts val="1100"/>
              <a:buFont typeface="Arial"/>
              <a:buNone/>
            </a:pPr>
            <a:r>
              <a:rPr lang="lt-LT" sz="1400"/>
              <a:t>Video kuriami naudojant </a:t>
            </a:r>
            <a:r>
              <a:rPr lang="lt-LT" sz="1400">
                <a:highlight>
                  <a:srgbClr val="EFEFEF"/>
                </a:highlight>
              </a:rPr>
              <a:t>&lt;video&gt;</a:t>
            </a:r>
            <a:r>
              <a:rPr lang="lt-LT" sz="1400"/>
              <a:t> elementą. Į mūsų puslapį jis įterpia video grotuvą (ir turinį) toje vietoje, kurioje jis nurodomas. Tai daro per atributą src (source), kuriame yra kelias į mūsų vaizdo failą.</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lt-LT" sz="1400"/>
              <a:t>Pvz.: </a:t>
            </a:r>
            <a:endParaRPr sz="1400"/>
          </a:p>
          <a:p>
            <a:pPr indent="0" lvl="0" marL="0" rtl="0" algn="l">
              <a:lnSpc>
                <a:spcPct val="115000"/>
              </a:lnSpc>
              <a:spcBef>
                <a:spcPts val="0"/>
              </a:spcBef>
              <a:spcAft>
                <a:spcPts val="0"/>
              </a:spcAft>
              <a:buClr>
                <a:schemeClr val="dk1"/>
              </a:buClr>
              <a:buSzPts val="1100"/>
              <a:buFont typeface="Arial"/>
              <a:buNone/>
            </a:pPr>
            <a:r>
              <a:rPr lang="lt-LT" sz="1400">
                <a:highlight>
                  <a:srgbClr val="EFEFEF"/>
                </a:highlight>
              </a:rPr>
              <a:t>&lt;video controls width="250"&gt;</a:t>
            </a:r>
            <a:endParaRPr sz="1400">
              <a:highlight>
                <a:srgbClr val="EFEFEF"/>
              </a:highlight>
            </a:endParaRPr>
          </a:p>
          <a:p>
            <a:pPr indent="0" lvl="0" marL="0" rtl="0" algn="l">
              <a:lnSpc>
                <a:spcPct val="115000"/>
              </a:lnSpc>
              <a:spcBef>
                <a:spcPts val="0"/>
              </a:spcBef>
              <a:spcAft>
                <a:spcPts val="0"/>
              </a:spcAft>
              <a:buClr>
                <a:schemeClr val="dk1"/>
              </a:buClr>
              <a:buSzPts val="1100"/>
              <a:buFont typeface="Arial"/>
              <a:buNone/>
            </a:pPr>
            <a:r>
              <a:rPr lang="lt-LT" sz="1400">
                <a:highlight>
                  <a:srgbClr val="EFEFEF"/>
                </a:highlight>
              </a:rPr>
              <a:t>    &lt;source src="/media/cc0-videos/flower.webm"</a:t>
            </a:r>
            <a:endParaRPr sz="1400">
              <a:highlight>
                <a:srgbClr val="EFEFEF"/>
              </a:highlight>
            </a:endParaRPr>
          </a:p>
          <a:p>
            <a:pPr indent="0" lvl="0" marL="0" rtl="0" algn="l">
              <a:lnSpc>
                <a:spcPct val="115000"/>
              </a:lnSpc>
              <a:spcBef>
                <a:spcPts val="0"/>
              </a:spcBef>
              <a:spcAft>
                <a:spcPts val="0"/>
              </a:spcAft>
              <a:buClr>
                <a:schemeClr val="dk1"/>
              </a:buClr>
              <a:buSzPts val="1100"/>
              <a:buFont typeface="Arial"/>
              <a:buNone/>
            </a:pPr>
            <a:r>
              <a:rPr lang="lt-LT" sz="1400">
                <a:highlight>
                  <a:srgbClr val="EFEFEF"/>
                </a:highlight>
              </a:rPr>
              <a:t>            type="video/webm"&gt;</a:t>
            </a:r>
            <a:endParaRPr sz="1400">
              <a:highlight>
                <a:srgbClr val="EFEFEF"/>
              </a:highlight>
            </a:endParaRPr>
          </a:p>
          <a:p>
            <a:pPr indent="0" lvl="0" marL="0" rtl="0" algn="l">
              <a:lnSpc>
                <a:spcPct val="115000"/>
              </a:lnSpc>
              <a:spcBef>
                <a:spcPts val="0"/>
              </a:spcBef>
              <a:spcAft>
                <a:spcPts val="0"/>
              </a:spcAft>
              <a:buClr>
                <a:schemeClr val="dk1"/>
              </a:buClr>
              <a:buSzPts val="1100"/>
              <a:buFont typeface="Arial"/>
              <a:buNone/>
            </a:pPr>
            <a:r>
              <a:rPr lang="lt-LT" sz="1400">
                <a:highlight>
                  <a:srgbClr val="EFEFEF"/>
                </a:highlight>
              </a:rPr>
              <a:t>    &lt;source src="/media/cc0-videos/flower.mp4"</a:t>
            </a:r>
            <a:endParaRPr sz="1400">
              <a:highlight>
                <a:srgbClr val="EFEFEF"/>
              </a:highlight>
            </a:endParaRPr>
          </a:p>
          <a:p>
            <a:pPr indent="0" lvl="0" marL="0" rtl="0" algn="l">
              <a:lnSpc>
                <a:spcPct val="115000"/>
              </a:lnSpc>
              <a:spcBef>
                <a:spcPts val="0"/>
              </a:spcBef>
              <a:spcAft>
                <a:spcPts val="0"/>
              </a:spcAft>
              <a:buClr>
                <a:schemeClr val="dk1"/>
              </a:buClr>
              <a:buSzPts val="1100"/>
              <a:buFont typeface="Arial"/>
              <a:buNone/>
            </a:pPr>
            <a:r>
              <a:rPr lang="lt-LT" sz="1400">
                <a:highlight>
                  <a:srgbClr val="EFEFEF"/>
                </a:highlight>
              </a:rPr>
              <a:t>            type="video/mp4"&gt;</a:t>
            </a:r>
            <a:endParaRPr sz="1400">
              <a:highlight>
                <a:srgbClr val="EFEFEF"/>
              </a:highlight>
            </a:endParaRPr>
          </a:p>
          <a:p>
            <a:pPr indent="0" lvl="0" marL="0" rtl="0" algn="l">
              <a:lnSpc>
                <a:spcPct val="115000"/>
              </a:lnSpc>
              <a:spcBef>
                <a:spcPts val="0"/>
              </a:spcBef>
              <a:spcAft>
                <a:spcPts val="0"/>
              </a:spcAft>
              <a:buClr>
                <a:schemeClr val="dk1"/>
              </a:buClr>
              <a:buSzPts val="1100"/>
              <a:buFont typeface="Arial"/>
              <a:buNone/>
            </a:pPr>
            <a:r>
              <a:rPr lang="lt-LT" sz="1400">
                <a:highlight>
                  <a:srgbClr val="EFEFEF"/>
                </a:highlight>
              </a:rPr>
              <a:t>    Sorry, your browser doesn't support embedded videos.</a:t>
            </a:r>
            <a:endParaRPr sz="1400">
              <a:highlight>
                <a:srgbClr val="EFEFEF"/>
              </a:highlight>
            </a:endParaRPr>
          </a:p>
          <a:p>
            <a:pPr indent="0" lvl="0" marL="0" rtl="0" algn="l">
              <a:lnSpc>
                <a:spcPct val="115000"/>
              </a:lnSpc>
              <a:spcBef>
                <a:spcPts val="0"/>
              </a:spcBef>
              <a:spcAft>
                <a:spcPts val="0"/>
              </a:spcAft>
              <a:buClr>
                <a:schemeClr val="dk1"/>
              </a:buClr>
              <a:buSzPts val="1100"/>
              <a:buFont typeface="Arial"/>
              <a:buNone/>
            </a:pPr>
            <a:r>
              <a:rPr lang="lt-LT" sz="1400">
                <a:highlight>
                  <a:srgbClr val="EFEFEF"/>
                </a:highlight>
              </a:rPr>
              <a:t>&lt;/video&gt;</a:t>
            </a:r>
            <a:endParaRPr sz="1400"/>
          </a:p>
          <a:p>
            <a:pPr indent="0" lvl="0" marL="0" rtl="0" algn="l">
              <a:lnSpc>
                <a:spcPct val="115000"/>
              </a:lnSpc>
              <a:spcBef>
                <a:spcPts val="0"/>
              </a:spcBef>
              <a:spcAft>
                <a:spcPts val="0"/>
              </a:spcAft>
              <a:buNone/>
            </a:pPr>
            <a:r>
              <a:t/>
            </a:r>
            <a:endParaRPr b="1"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d07f41bdc5_1_80"/>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34375"/>
              <a:buFont typeface="Arial"/>
              <a:buNone/>
            </a:pPr>
            <a:r>
              <a:rPr lang="lt-LT" sz="3200"/>
              <a:t>HTML žymos, angl. “tags”</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100000"/>
              <a:buFont typeface="Montserrat"/>
              <a:buNone/>
            </a:pPr>
            <a:r>
              <a:t/>
            </a:r>
            <a:endParaRPr sz="3200"/>
          </a:p>
        </p:txBody>
      </p:sp>
      <p:sp>
        <p:nvSpPr>
          <p:cNvPr id="217" name="Google Shape;217;gd07f41bdc5_1_80"/>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218" name="Google Shape;218;gd07f41bdc5_1_80"/>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lt-LT" sz="1400"/>
              <a:t>Kiti HTML elementai.</a:t>
            </a:r>
            <a:endParaRPr b="1" sz="1400"/>
          </a:p>
          <a:p>
            <a:pPr indent="0" lvl="0" marL="0" rtl="0" algn="l">
              <a:lnSpc>
                <a:spcPct val="115000"/>
              </a:lnSpc>
              <a:spcBef>
                <a:spcPts val="0"/>
              </a:spcBef>
              <a:spcAft>
                <a:spcPts val="0"/>
              </a:spcAft>
              <a:buClr>
                <a:schemeClr val="dk1"/>
              </a:buClr>
              <a:buSzPts val="1100"/>
              <a:buFont typeface="Arial"/>
              <a:buNone/>
            </a:pPr>
            <a:r>
              <a:rPr lang="lt-LT" sz="1400"/>
              <a:t>HTML elementai istoriškai buvo skirstomi į:</a:t>
            </a:r>
            <a:endParaRPr sz="1400"/>
          </a:p>
          <a:p>
            <a:pPr indent="-317500" lvl="0" marL="457200" rtl="0" algn="l">
              <a:lnSpc>
                <a:spcPct val="115000"/>
              </a:lnSpc>
              <a:spcBef>
                <a:spcPts val="0"/>
              </a:spcBef>
              <a:spcAft>
                <a:spcPts val="0"/>
              </a:spcAft>
              <a:buClr>
                <a:schemeClr val="dk1"/>
              </a:buClr>
              <a:buSzPts val="1400"/>
              <a:buChar char="-"/>
            </a:pPr>
            <a:r>
              <a:rPr lang="lt-LT" sz="1400"/>
              <a:t>„blokinio lygio“ (angl. “block level”) arba </a:t>
            </a:r>
            <a:endParaRPr sz="1400"/>
          </a:p>
          <a:p>
            <a:pPr indent="-317500" lvl="0" marL="457200" rtl="0" algn="l">
              <a:lnSpc>
                <a:spcPct val="115000"/>
              </a:lnSpc>
              <a:spcBef>
                <a:spcPts val="0"/>
              </a:spcBef>
              <a:spcAft>
                <a:spcPts val="0"/>
              </a:spcAft>
              <a:buClr>
                <a:schemeClr val="dk1"/>
              </a:buClr>
              <a:buSzPts val="1400"/>
              <a:buChar char="-"/>
            </a:pPr>
            <a:r>
              <a:rPr lang="lt-LT" sz="1400"/>
              <a:t>„įterptinio lygio“ (angl. Inline level) elementus.</a:t>
            </a:r>
            <a:endParaRPr sz="1400"/>
          </a:p>
          <a:p>
            <a:pPr indent="0" lvl="0" marL="0" rtl="0" algn="l">
              <a:lnSpc>
                <a:spcPct val="115000"/>
              </a:lnSpc>
              <a:spcBef>
                <a:spcPts val="0"/>
              </a:spcBef>
              <a:spcAft>
                <a:spcPts val="0"/>
              </a:spcAft>
              <a:buClr>
                <a:schemeClr val="dk1"/>
              </a:buClr>
              <a:buSzPts val="1100"/>
              <a:buFont typeface="Arial"/>
              <a:buNone/>
            </a:pPr>
            <a:r>
              <a:t/>
            </a:r>
            <a:endParaRPr b="1" sz="1400"/>
          </a:p>
          <a:p>
            <a:pPr indent="0" lvl="0" marL="0" rtl="0" algn="l">
              <a:lnSpc>
                <a:spcPct val="115000"/>
              </a:lnSpc>
              <a:spcBef>
                <a:spcPts val="0"/>
              </a:spcBef>
              <a:spcAft>
                <a:spcPts val="0"/>
              </a:spcAft>
              <a:buClr>
                <a:schemeClr val="dk1"/>
              </a:buClr>
              <a:buSzPts val="1100"/>
              <a:buFont typeface="Arial"/>
              <a:buNone/>
            </a:pPr>
            <a:r>
              <a:rPr b="1" lang="lt-LT" sz="1400"/>
              <a:t>Plačiau: </a:t>
            </a:r>
            <a:endParaRPr b="1" sz="1400"/>
          </a:p>
          <a:p>
            <a:pPr indent="0" lvl="0" marL="0" rtl="0" algn="l">
              <a:lnSpc>
                <a:spcPct val="115000"/>
              </a:lnSpc>
              <a:spcBef>
                <a:spcPts val="0"/>
              </a:spcBef>
              <a:spcAft>
                <a:spcPts val="0"/>
              </a:spcAft>
              <a:buClr>
                <a:schemeClr val="dk1"/>
              </a:buClr>
              <a:buSzPts val="1100"/>
              <a:buFont typeface="Arial"/>
              <a:buNone/>
            </a:pPr>
            <a:r>
              <a:rPr i="1" lang="lt-LT" sz="1400"/>
              <a:t>Block : </a:t>
            </a:r>
            <a:r>
              <a:rPr i="1" lang="lt-LT" sz="1400" u="sng">
                <a:solidFill>
                  <a:srgbClr val="0097A7"/>
                </a:solidFill>
                <a:hlinkClick r:id="rId3">
                  <a:extLst>
                    <a:ext uri="{A12FA001-AC4F-418D-AE19-62706E023703}">
                      <ahyp:hlinkClr val="tx"/>
                    </a:ext>
                  </a:extLst>
                </a:hlinkClick>
              </a:rPr>
              <a:t>https://developer.mozilla.org/en-US/docs/Web/HTML/Block-level_elements</a:t>
            </a:r>
            <a:r>
              <a:rPr i="1" lang="lt-LT" sz="1400"/>
              <a:t> </a:t>
            </a:r>
            <a:endParaRPr i="1" sz="1400"/>
          </a:p>
          <a:p>
            <a:pPr indent="0" lvl="0" marL="0" rtl="0" algn="l">
              <a:lnSpc>
                <a:spcPct val="115000"/>
              </a:lnSpc>
              <a:spcBef>
                <a:spcPts val="0"/>
              </a:spcBef>
              <a:spcAft>
                <a:spcPts val="0"/>
              </a:spcAft>
              <a:buClr>
                <a:schemeClr val="dk1"/>
              </a:buClr>
              <a:buSzPts val="1100"/>
              <a:buFont typeface="Arial"/>
              <a:buNone/>
            </a:pPr>
            <a:r>
              <a:rPr i="1" lang="lt-LT" sz="1400"/>
              <a:t>Inline: </a:t>
            </a:r>
            <a:r>
              <a:rPr i="1" lang="lt-LT" sz="1400" u="sng">
                <a:solidFill>
                  <a:srgbClr val="0097A7"/>
                </a:solidFill>
                <a:hlinkClick r:id="rId4">
                  <a:extLst>
                    <a:ext uri="{A12FA001-AC4F-418D-AE19-62706E023703}">
                      <ahyp:hlinkClr val="tx"/>
                    </a:ext>
                  </a:extLst>
                </a:hlinkClick>
              </a:rPr>
              <a:t>https://developer.mozilla.org/en-US/docs/Web/HTML/Inline_elements</a:t>
            </a:r>
            <a:r>
              <a:rPr i="1" lang="lt-LT" sz="1400"/>
              <a:t> </a:t>
            </a:r>
            <a:endParaRPr i="1" sz="1400"/>
          </a:p>
          <a:p>
            <a:pPr indent="0" lvl="0" marL="0" rtl="0" algn="l">
              <a:lnSpc>
                <a:spcPct val="115000"/>
              </a:lnSpc>
              <a:spcBef>
                <a:spcPts val="0"/>
              </a:spcBef>
              <a:spcAft>
                <a:spcPts val="0"/>
              </a:spcAft>
              <a:buClr>
                <a:schemeClr val="dk1"/>
              </a:buClr>
              <a:buSzPts val="1100"/>
              <a:buFont typeface="Arial"/>
              <a:buNone/>
            </a:pPr>
            <a:r>
              <a:t/>
            </a:r>
            <a:endParaRPr i="1" sz="1400"/>
          </a:p>
          <a:p>
            <a:pPr indent="0" lvl="0" marL="0" rtl="0" algn="l">
              <a:lnSpc>
                <a:spcPct val="115000"/>
              </a:lnSpc>
              <a:spcBef>
                <a:spcPts val="0"/>
              </a:spcBef>
              <a:spcAft>
                <a:spcPts val="0"/>
              </a:spcAft>
              <a:buClr>
                <a:schemeClr val="dk1"/>
              </a:buClr>
              <a:buSzPts val="1100"/>
              <a:buFont typeface="Arial"/>
              <a:buNone/>
            </a:pPr>
            <a:r>
              <a:rPr b="1" lang="lt-LT" sz="1400"/>
              <a:t>Papildomai:</a:t>
            </a:r>
            <a:endParaRPr b="1" sz="1400"/>
          </a:p>
          <a:p>
            <a:pPr indent="0" lvl="0" marL="0" rtl="0" algn="l">
              <a:lnSpc>
                <a:spcPct val="115000"/>
              </a:lnSpc>
              <a:spcBef>
                <a:spcPts val="0"/>
              </a:spcBef>
              <a:spcAft>
                <a:spcPts val="0"/>
              </a:spcAft>
              <a:buClr>
                <a:schemeClr val="dk1"/>
              </a:buClr>
              <a:buSzPts val="1100"/>
              <a:buFont typeface="Arial"/>
              <a:buNone/>
            </a:pPr>
            <a:r>
              <a:rPr i="1" lang="lt-LT" sz="1400"/>
              <a:t>HTML turinio kategorijos: </a:t>
            </a:r>
            <a:r>
              <a:rPr i="1" lang="lt-LT" sz="1400" u="sng">
                <a:solidFill>
                  <a:srgbClr val="0097A7"/>
                </a:solidFill>
                <a:hlinkClick r:id="rId5">
                  <a:extLst>
                    <a:ext uri="{A12FA001-AC4F-418D-AE19-62706E023703}">
                      <ahyp:hlinkClr val="tx"/>
                    </a:ext>
                  </a:extLst>
                </a:hlinkClick>
              </a:rPr>
              <a:t>https://developer.mozilla.org/en-US/docs/Web/Guide/HTML/Content_categories</a:t>
            </a:r>
            <a:r>
              <a:rPr i="1" lang="lt-LT" sz="1400"/>
              <a:t> </a:t>
            </a:r>
            <a:endParaRPr i="1" sz="1400"/>
          </a:p>
          <a:p>
            <a:pPr indent="0" lvl="0" marL="0" rtl="0" algn="l">
              <a:lnSpc>
                <a:spcPct val="115000"/>
              </a:lnSpc>
              <a:spcBef>
                <a:spcPts val="0"/>
              </a:spcBef>
              <a:spcAft>
                <a:spcPts val="0"/>
              </a:spcAft>
              <a:buNone/>
            </a:pPr>
            <a:r>
              <a:t/>
            </a:r>
            <a:endParaRPr b="1"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d07f41bdc5_1_86"/>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34375"/>
              <a:buFont typeface="Arial"/>
              <a:buNone/>
            </a:pPr>
            <a:r>
              <a:rPr lang="lt-LT" sz="3200"/>
              <a:t>HTML klaidų tvarkymas (angl. “Debugging HTML”)</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100000"/>
              <a:buFont typeface="Montserrat"/>
              <a:buNone/>
            </a:pPr>
            <a:r>
              <a:t/>
            </a:r>
            <a:endParaRPr sz="3200"/>
          </a:p>
        </p:txBody>
      </p:sp>
      <p:sp>
        <p:nvSpPr>
          <p:cNvPr id="224" name="Google Shape;224;gd07f41bdc5_1_86"/>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225" name="Google Shape;225;gd07f41bdc5_1_86"/>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lt-LT" sz="1400"/>
              <a:t>Naudingi įrankiai:</a:t>
            </a:r>
            <a:endParaRPr b="1" sz="1400"/>
          </a:p>
          <a:p>
            <a:pPr indent="-317500" lvl="0" marL="457200" rtl="0" algn="l">
              <a:lnSpc>
                <a:spcPct val="115000"/>
              </a:lnSpc>
              <a:spcBef>
                <a:spcPts val="0"/>
              </a:spcBef>
              <a:spcAft>
                <a:spcPts val="0"/>
              </a:spcAft>
              <a:buClr>
                <a:schemeClr val="dk1"/>
              </a:buClr>
              <a:buSzPts val="1400"/>
              <a:buChar char="-"/>
            </a:pPr>
            <a:r>
              <a:rPr b="1" lang="lt-LT" sz="1400"/>
              <a:t>Naršyklės derinimo įrankiai (angl. “browser developer tools”), plačiau </a:t>
            </a:r>
            <a:r>
              <a:rPr b="1" lang="lt-LT" sz="1400" u="sng">
                <a:solidFill>
                  <a:srgbClr val="0097A7"/>
                </a:solidFill>
                <a:hlinkClick r:id="rId3">
                  <a:extLst>
                    <a:ext uri="{A12FA001-AC4F-418D-AE19-62706E023703}">
                      <ahyp:hlinkClr val="tx"/>
                    </a:ext>
                  </a:extLst>
                </a:hlinkClick>
              </a:rPr>
              <a:t>čia</a:t>
            </a:r>
            <a:r>
              <a:rPr b="1" lang="lt-LT" sz="1400"/>
              <a:t>.</a:t>
            </a:r>
            <a:endParaRPr b="1" sz="1400"/>
          </a:p>
          <a:p>
            <a:pPr indent="-317500" lvl="0" marL="457200" rtl="0" algn="l">
              <a:lnSpc>
                <a:spcPct val="115000"/>
              </a:lnSpc>
              <a:spcBef>
                <a:spcPts val="0"/>
              </a:spcBef>
              <a:spcAft>
                <a:spcPts val="0"/>
              </a:spcAft>
              <a:buClr>
                <a:schemeClr val="dk1"/>
              </a:buClr>
              <a:buSzPts val="1400"/>
              <a:buChar char="-"/>
            </a:pPr>
            <a:r>
              <a:rPr b="1" lang="lt-LT" sz="1400"/>
              <a:t>Naudojantis “Markup Validation Service” paslaugas, plačiau </a:t>
            </a:r>
            <a:r>
              <a:rPr b="1" lang="lt-LT" sz="1400" u="sng">
                <a:solidFill>
                  <a:srgbClr val="0097A7"/>
                </a:solidFill>
                <a:hlinkClick r:id="rId4">
                  <a:extLst>
                    <a:ext uri="{A12FA001-AC4F-418D-AE19-62706E023703}">
                      <ahyp:hlinkClr val="tx"/>
                    </a:ext>
                  </a:extLst>
                </a:hlinkClick>
              </a:rPr>
              <a:t>čia</a:t>
            </a:r>
            <a:r>
              <a:rPr b="1" lang="lt-LT" sz="1400"/>
              <a:t>.</a:t>
            </a:r>
            <a:endParaRPr b="1" sz="1400"/>
          </a:p>
          <a:p>
            <a:pPr indent="0" lvl="0" marL="0" rtl="0" algn="l">
              <a:lnSpc>
                <a:spcPct val="115000"/>
              </a:lnSpc>
              <a:spcBef>
                <a:spcPts val="0"/>
              </a:spcBef>
              <a:spcAft>
                <a:spcPts val="0"/>
              </a:spcAft>
              <a:buNone/>
            </a:pPr>
            <a:r>
              <a:t/>
            </a:r>
            <a:endParaRPr b="1"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d07f41bdc5_1_98"/>
          <p:cNvSpPr txBox="1"/>
          <p:nvPr>
            <p:ph idx="1" type="body"/>
          </p:nvPr>
        </p:nvSpPr>
        <p:spPr>
          <a:xfrm>
            <a:off x="480402" y="460650"/>
            <a:ext cx="6830100" cy="453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lt-LT" sz="1800"/>
              <a:t>Front-end programavimas panaudojant HTML / CSS / Bootstrap</a:t>
            </a:r>
            <a:endParaRPr sz="1800"/>
          </a:p>
          <a:p>
            <a:pPr indent="0" lvl="0" marL="0" rtl="0" algn="l">
              <a:lnSpc>
                <a:spcPct val="90000"/>
              </a:lnSpc>
              <a:spcBef>
                <a:spcPts val="1000"/>
              </a:spcBef>
              <a:spcAft>
                <a:spcPts val="0"/>
              </a:spcAft>
              <a:buClr>
                <a:schemeClr val="dk1"/>
              </a:buClr>
              <a:buSzPts val="1100"/>
              <a:buFont typeface="Arial"/>
              <a:buNone/>
            </a:pPr>
            <a:r>
              <a:t/>
            </a:r>
            <a:endParaRPr sz="1800"/>
          </a:p>
          <a:p>
            <a:pPr indent="0" lvl="0" marL="0" rtl="0" algn="l">
              <a:lnSpc>
                <a:spcPct val="90000"/>
              </a:lnSpc>
              <a:spcBef>
                <a:spcPts val="1000"/>
              </a:spcBef>
              <a:spcAft>
                <a:spcPts val="0"/>
              </a:spcAft>
              <a:buClr>
                <a:schemeClr val="lt1"/>
              </a:buClr>
              <a:buSzPts val="1300"/>
              <a:buNone/>
            </a:pPr>
            <a:r>
              <a:t/>
            </a:r>
            <a:endParaRPr sz="1800"/>
          </a:p>
        </p:txBody>
      </p:sp>
      <p:sp>
        <p:nvSpPr>
          <p:cNvPr id="231" name="Google Shape;231;gd07f41bdc5_1_98"/>
          <p:cNvSpPr/>
          <p:nvPr/>
        </p:nvSpPr>
        <p:spPr>
          <a:xfrm>
            <a:off x="480391" y="2023487"/>
            <a:ext cx="8663700" cy="281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lang="lt-LT" sz="1600">
                <a:solidFill>
                  <a:schemeClr val="lt1"/>
                </a:solidFill>
              </a:rPr>
              <a:t>Naudodamiesi HTML, </a:t>
            </a:r>
            <a:endParaRPr sz="1600">
              <a:solidFill>
                <a:schemeClr val="lt1"/>
              </a:solidFill>
            </a:endParaRPr>
          </a:p>
          <a:p>
            <a:pPr indent="0" lvl="0" marL="0" marR="0" rtl="0" algn="l">
              <a:lnSpc>
                <a:spcPct val="100000"/>
              </a:lnSpc>
              <a:spcBef>
                <a:spcPts val="0"/>
              </a:spcBef>
              <a:spcAft>
                <a:spcPts val="0"/>
              </a:spcAft>
              <a:buClr>
                <a:schemeClr val="dk1"/>
              </a:buClr>
              <a:buSzPts val="1100"/>
              <a:buFont typeface="Arial"/>
              <a:buNone/>
            </a:pPr>
            <a:r>
              <a:rPr lang="lt-LT" sz="1600">
                <a:solidFill>
                  <a:schemeClr val="lt1"/>
                </a:solidFill>
              </a:rPr>
              <a:t>atkurkite šią struktūrą:</a:t>
            </a:r>
            <a:endParaRPr sz="1600">
              <a:solidFill>
                <a:schemeClr val="lt1"/>
              </a:solidFill>
            </a:endParaRPr>
          </a:p>
          <a:p>
            <a:pPr indent="0" lvl="0" marL="0" marR="0" rtl="0" algn="l">
              <a:lnSpc>
                <a:spcPct val="100000"/>
              </a:lnSpc>
              <a:spcBef>
                <a:spcPts val="0"/>
              </a:spcBef>
              <a:spcAft>
                <a:spcPts val="0"/>
              </a:spcAft>
              <a:buClr>
                <a:schemeClr val="dk1"/>
              </a:buClr>
              <a:buSzPts val="1100"/>
              <a:buFont typeface="Arial"/>
              <a:buNone/>
            </a:pPr>
            <a:r>
              <a:rPr lang="lt-LT" sz="1600">
                <a:solidFill>
                  <a:schemeClr val="lt1"/>
                </a:solidFill>
              </a:rPr>
              <a:t>Papildomai: Galite naudoti </a:t>
            </a:r>
            <a:endParaRPr sz="1600">
              <a:solidFill>
                <a:schemeClr val="lt1"/>
              </a:solidFill>
            </a:endParaRPr>
          </a:p>
          <a:p>
            <a:pPr indent="0" lvl="0" marL="0" marR="0" rtl="0" algn="l">
              <a:lnSpc>
                <a:spcPct val="100000"/>
              </a:lnSpc>
              <a:spcBef>
                <a:spcPts val="0"/>
              </a:spcBef>
              <a:spcAft>
                <a:spcPts val="0"/>
              </a:spcAft>
              <a:buClr>
                <a:schemeClr val="dk1"/>
              </a:buClr>
              <a:buSzPts val="1100"/>
              <a:buFont typeface="Arial"/>
              <a:buNone/>
            </a:pPr>
            <a:r>
              <a:rPr lang="lt-LT" sz="1600">
                <a:solidFill>
                  <a:schemeClr val="lt1"/>
                </a:solidFill>
              </a:rPr>
              <a:t>ir CSS blokų stumdymui</a:t>
            </a:r>
            <a:endParaRPr sz="1600">
              <a:solidFill>
                <a:schemeClr val="lt1"/>
              </a:solidFill>
            </a:endParaRPr>
          </a:p>
          <a:p>
            <a:pPr indent="0" lvl="0" marL="0" marR="0" rtl="0" algn="l">
              <a:lnSpc>
                <a:spcPct val="100000"/>
              </a:lnSpc>
              <a:spcBef>
                <a:spcPts val="0"/>
              </a:spcBef>
              <a:spcAft>
                <a:spcPts val="0"/>
              </a:spcAft>
              <a:buClr>
                <a:srgbClr val="000000"/>
              </a:buClr>
              <a:buSzPts val="1600"/>
              <a:buFont typeface="Arial"/>
              <a:buNone/>
            </a:pPr>
            <a:r>
              <a:t/>
            </a:r>
            <a:endParaRPr sz="1600">
              <a:solidFill>
                <a:schemeClr val="lt1"/>
              </a:solidFill>
            </a:endParaRPr>
          </a:p>
        </p:txBody>
      </p:sp>
      <p:sp>
        <p:nvSpPr>
          <p:cNvPr id="232" name="Google Shape;232;gd07f41bdc5_1_98"/>
          <p:cNvSpPr/>
          <p:nvPr/>
        </p:nvSpPr>
        <p:spPr>
          <a:xfrm>
            <a:off x="480391" y="857248"/>
            <a:ext cx="1835100" cy="464100"/>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rPr>
              <a:t>Užduotis nr. </a:t>
            </a:r>
            <a:r>
              <a:rPr b="1" lang="lt-LT" sz="1600">
                <a:solidFill>
                  <a:schemeClr val="lt1"/>
                </a:solidFill>
              </a:rPr>
              <a:t>1</a:t>
            </a:r>
            <a:endParaRPr i="0" sz="1400" u="none" cap="none" strike="noStrike">
              <a:solidFill>
                <a:srgbClr val="000000"/>
              </a:solidFill>
            </a:endParaRPr>
          </a:p>
        </p:txBody>
      </p:sp>
      <p:pic>
        <p:nvPicPr>
          <p:cNvPr id="233" name="Google Shape;233;gd07f41bdc5_1_98"/>
          <p:cNvPicPr preferRelativeResize="0"/>
          <p:nvPr/>
        </p:nvPicPr>
        <p:blipFill>
          <a:blip r:embed="rId3">
            <a:alphaModFix/>
          </a:blip>
          <a:stretch>
            <a:fillRect/>
          </a:stretch>
        </p:blipFill>
        <p:spPr>
          <a:xfrm>
            <a:off x="4405200" y="2023475"/>
            <a:ext cx="4790400" cy="3757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d07f41bdc5_1_92"/>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3200"/>
              <a:t>HTML (puslapio) dokumento ir svetainės struktūra</a:t>
            </a:r>
            <a:endParaRPr sz="3200"/>
          </a:p>
          <a:p>
            <a:pPr indent="0" lvl="0" marL="0" rtl="0" algn="l">
              <a:lnSpc>
                <a:spcPct val="100000"/>
              </a:lnSpc>
              <a:spcBef>
                <a:spcPts val="0"/>
              </a:spcBef>
              <a:spcAft>
                <a:spcPts val="0"/>
              </a:spcAft>
              <a:buClr>
                <a:schemeClr val="dk1"/>
              </a:buClr>
              <a:buSzPts val="1100"/>
              <a:buFont typeface="Arial"/>
              <a:buNone/>
            </a:pPr>
            <a:r>
              <a:t/>
            </a:r>
            <a:endParaRPr sz="3200"/>
          </a:p>
        </p:txBody>
      </p:sp>
      <p:sp>
        <p:nvSpPr>
          <p:cNvPr id="239" name="Google Shape;239;gd07f41bdc5_1_92"/>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240" name="Google Shape;240;gd07f41bdc5_1_92"/>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lt-LT" sz="1400"/>
              <a:t>Interneto svetainės</a:t>
            </a:r>
            <a:r>
              <a:rPr lang="lt-LT" sz="1400"/>
              <a:t> gali atrodyti ir atrodys gana </a:t>
            </a:r>
            <a:r>
              <a:rPr b="1" lang="lt-LT" sz="1400"/>
              <a:t>skirtingai</a:t>
            </a:r>
            <a:r>
              <a:rPr lang="lt-LT" sz="1400"/>
              <a:t> viena nuo kito, tačiau jos visi turi </a:t>
            </a:r>
            <a:r>
              <a:rPr b="1" lang="lt-LT" sz="1400"/>
              <a:t>panašius standartinius komponentus</a:t>
            </a:r>
            <a:r>
              <a:rPr lang="lt-LT" sz="1400"/>
              <a:t>:</a:t>
            </a:r>
            <a:endParaRPr sz="1400"/>
          </a:p>
          <a:p>
            <a:pPr indent="-317500" lvl="0" marL="457200" rtl="0" algn="l">
              <a:lnSpc>
                <a:spcPct val="115000"/>
              </a:lnSpc>
              <a:spcBef>
                <a:spcPts val="0"/>
              </a:spcBef>
              <a:spcAft>
                <a:spcPts val="0"/>
              </a:spcAft>
              <a:buClr>
                <a:schemeClr val="dk1"/>
              </a:buClr>
              <a:buSzPts val="1400"/>
              <a:buFont typeface="Montserrat"/>
              <a:buChar char="-"/>
            </a:pPr>
            <a:r>
              <a:rPr b="1" lang="lt-LT" sz="1400"/>
              <a:t>Header</a:t>
            </a:r>
            <a:r>
              <a:rPr lang="lt-LT" sz="1400"/>
              <a:t> - paprastai atvaizduojamas viršuje, kaip didelė juosta su didele antrašte, logotipu ir galbūt porašte. </a:t>
            </a:r>
            <a:endParaRPr sz="1400"/>
          </a:p>
          <a:p>
            <a:pPr indent="-317500" lvl="0" marL="457200" rtl="0" algn="l">
              <a:lnSpc>
                <a:spcPct val="115000"/>
              </a:lnSpc>
              <a:spcBef>
                <a:spcPts val="0"/>
              </a:spcBef>
              <a:spcAft>
                <a:spcPts val="0"/>
              </a:spcAft>
              <a:buClr>
                <a:schemeClr val="dk1"/>
              </a:buClr>
              <a:buSzPts val="1400"/>
              <a:buFont typeface="Montserrat"/>
              <a:buChar char="-"/>
            </a:pPr>
            <a:r>
              <a:rPr b="1" lang="lt-LT" sz="1400"/>
              <a:t>Navigation bar</a:t>
            </a:r>
            <a:r>
              <a:rPr lang="lt-LT" sz="1400"/>
              <a:t> - yra nuorodos į pagrindines svetainės skiltis, paprastai vaizduojami meniu mygtukais, nuorodomis ar skirtukais.</a:t>
            </a:r>
            <a:endParaRPr sz="1400"/>
          </a:p>
          <a:p>
            <a:pPr indent="-317500" lvl="0" marL="457200" rtl="0" algn="l">
              <a:lnSpc>
                <a:spcPct val="115000"/>
              </a:lnSpc>
              <a:spcBef>
                <a:spcPts val="0"/>
              </a:spcBef>
              <a:spcAft>
                <a:spcPts val="0"/>
              </a:spcAft>
              <a:buClr>
                <a:schemeClr val="dk1"/>
              </a:buClr>
              <a:buSzPts val="1400"/>
              <a:buFont typeface="Montserrat"/>
              <a:buChar char="-"/>
            </a:pPr>
            <a:r>
              <a:rPr b="1" lang="lt-LT" sz="1400"/>
              <a:t>Main content</a:t>
            </a:r>
            <a:r>
              <a:rPr lang="lt-LT" sz="1400"/>
              <a:t> -  didžioji dalis unikalaus tam tikro tinklalapio turinio.</a:t>
            </a:r>
            <a:endParaRPr sz="1400"/>
          </a:p>
          <a:p>
            <a:pPr indent="-317500" lvl="0" marL="457200" rtl="0" algn="l">
              <a:lnSpc>
                <a:spcPct val="115000"/>
              </a:lnSpc>
              <a:spcBef>
                <a:spcPts val="0"/>
              </a:spcBef>
              <a:spcAft>
                <a:spcPts val="0"/>
              </a:spcAft>
              <a:buClr>
                <a:schemeClr val="dk1"/>
              </a:buClr>
              <a:buSzPts val="1400"/>
              <a:buFont typeface="Montserrat"/>
              <a:buChar char="-"/>
            </a:pPr>
            <a:r>
              <a:rPr b="1" lang="lt-LT" sz="1400"/>
              <a:t>Sidebar</a:t>
            </a:r>
            <a:r>
              <a:rPr lang="lt-LT" sz="1400"/>
              <a:t> - tam tikra periferinė informacija, nuorodos, citatos, skelbimai ir kt.</a:t>
            </a:r>
            <a:endParaRPr sz="1400"/>
          </a:p>
          <a:p>
            <a:pPr indent="-317500" lvl="0" marL="457200" rtl="0" algn="l">
              <a:lnSpc>
                <a:spcPct val="115000"/>
              </a:lnSpc>
              <a:spcBef>
                <a:spcPts val="0"/>
              </a:spcBef>
              <a:spcAft>
                <a:spcPts val="0"/>
              </a:spcAft>
              <a:buClr>
                <a:schemeClr val="dk1"/>
              </a:buClr>
              <a:buSzPts val="1400"/>
              <a:buFont typeface="Montserrat"/>
              <a:buChar char="-"/>
            </a:pPr>
            <a:r>
              <a:rPr b="1" lang="lt-LT" sz="1400"/>
              <a:t>Footer</a:t>
            </a:r>
            <a:r>
              <a:rPr lang="lt-LT" sz="1400"/>
              <a:t> - juostelė puslapio apačioje, kurioje yra papildoma arba kontaktinė informacija, pranešimai apie autorių teises ir pan.</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None/>
            </a:pPr>
            <a:r>
              <a:t/>
            </a:r>
            <a:endParaRPr b="1"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d07f41bdc5_1_111"/>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3200"/>
              <a:t>HTML (puslapio) dokumento ir svetainės struktūra</a:t>
            </a:r>
            <a:endParaRPr sz="3200"/>
          </a:p>
          <a:p>
            <a:pPr indent="0" lvl="0" marL="0" rtl="0" algn="l">
              <a:lnSpc>
                <a:spcPct val="100000"/>
              </a:lnSpc>
              <a:spcBef>
                <a:spcPts val="0"/>
              </a:spcBef>
              <a:spcAft>
                <a:spcPts val="0"/>
              </a:spcAft>
              <a:buClr>
                <a:schemeClr val="dk1"/>
              </a:buClr>
              <a:buSzPts val="1100"/>
              <a:buFont typeface="Arial"/>
              <a:buNone/>
            </a:pPr>
            <a:r>
              <a:t/>
            </a:r>
            <a:endParaRPr sz="3200"/>
          </a:p>
        </p:txBody>
      </p:sp>
      <p:sp>
        <p:nvSpPr>
          <p:cNvPr id="246" name="Google Shape;246;gd07f41bdc5_1_111"/>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247" name="Google Shape;247;gd07f41bdc5_1_111"/>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lt-LT" sz="1400"/>
              <a:t>„Tipinę svetainę“ būtų galima susisteminti maždaug taip:</a:t>
            </a:r>
            <a:endParaRPr b="1" sz="1400"/>
          </a:p>
          <a:p>
            <a:pPr indent="0" lvl="0" marL="0" rtl="0" algn="l">
              <a:lnSpc>
                <a:spcPct val="115000"/>
              </a:lnSpc>
              <a:spcBef>
                <a:spcPts val="0"/>
              </a:spcBef>
              <a:spcAft>
                <a:spcPts val="0"/>
              </a:spcAft>
              <a:buNone/>
            </a:pPr>
            <a:r>
              <a:t/>
            </a:r>
            <a:endParaRPr b="1" sz="1400"/>
          </a:p>
        </p:txBody>
      </p:sp>
      <p:pic>
        <p:nvPicPr>
          <p:cNvPr id="248" name="Google Shape;248;gd07f41bdc5_1_111"/>
          <p:cNvPicPr preferRelativeResize="0"/>
          <p:nvPr/>
        </p:nvPicPr>
        <p:blipFill>
          <a:blip r:embed="rId3">
            <a:alphaModFix/>
          </a:blip>
          <a:stretch>
            <a:fillRect/>
          </a:stretch>
        </p:blipFill>
        <p:spPr>
          <a:xfrm>
            <a:off x="3634876" y="3296750"/>
            <a:ext cx="4746926" cy="3126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c8177118b2_0_0"/>
          <p:cNvSpPr txBox="1"/>
          <p:nvPr>
            <p:ph idx="1" type="body"/>
          </p:nvPr>
        </p:nvSpPr>
        <p:spPr>
          <a:xfrm>
            <a:off x="480402" y="460650"/>
            <a:ext cx="6783000" cy="453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lt-LT" sz="1400"/>
              <a:t>Front-end programavimas panaudojant HTML / CSS / Bootstrap</a:t>
            </a:r>
            <a:endParaRPr/>
          </a:p>
        </p:txBody>
      </p:sp>
      <p:sp>
        <p:nvSpPr>
          <p:cNvPr id="112" name="Google Shape;112;gc8177118b2_0_0"/>
          <p:cNvSpPr txBox="1"/>
          <p:nvPr>
            <p:ph type="title"/>
          </p:nvPr>
        </p:nvSpPr>
        <p:spPr>
          <a:xfrm>
            <a:off x="480391" y="1371706"/>
            <a:ext cx="5154000" cy="1365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Arial"/>
              <a:buNone/>
            </a:pPr>
            <a:r>
              <a:rPr lang="lt-LT"/>
              <a:t>Šiandien išmoksite</a:t>
            </a:r>
            <a:endParaRPr/>
          </a:p>
        </p:txBody>
      </p:sp>
      <p:sp>
        <p:nvSpPr>
          <p:cNvPr id="113" name="Google Shape;113;gc8177118b2_0_0"/>
          <p:cNvSpPr txBox="1"/>
          <p:nvPr>
            <p:ph idx="2" type="body"/>
          </p:nvPr>
        </p:nvSpPr>
        <p:spPr>
          <a:xfrm>
            <a:off x="1355075" y="3354200"/>
            <a:ext cx="4235700" cy="409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None/>
            </a:pPr>
            <a:r>
              <a:rPr lang="lt-LT" sz="1800"/>
              <a:t>HTML elemento anatomija</a:t>
            </a:r>
            <a:endParaRPr sz="1800"/>
          </a:p>
        </p:txBody>
      </p:sp>
      <p:sp>
        <p:nvSpPr>
          <p:cNvPr id="114" name="Google Shape;114;gc8177118b2_0_0"/>
          <p:cNvSpPr/>
          <p:nvPr/>
        </p:nvSpPr>
        <p:spPr>
          <a:xfrm>
            <a:off x="480391" y="3193410"/>
            <a:ext cx="731400" cy="731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i="0" lang="lt-LT" sz="2000" u="none" cap="none" strike="noStrike">
                <a:solidFill>
                  <a:schemeClr val="lt1"/>
                </a:solidFill>
              </a:rPr>
              <a:t>01</a:t>
            </a:r>
            <a:endParaRPr i="0" sz="1400" u="none" cap="none" strike="noStrike">
              <a:solidFill>
                <a:srgbClr val="000000"/>
              </a:solidFill>
            </a:endParaRPr>
          </a:p>
        </p:txBody>
      </p:sp>
      <p:sp>
        <p:nvSpPr>
          <p:cNvPr id="115" name="Google Shape;115;gc8177118b2_0_0"/>
          <p:cNvSpPr txBox="1"/>
          <p:nvPr>
            <p:ph idx="2" type="body"/>
          </p:nvPr>
        </p:nvSpPr>
        <p:spPr>
          <a:xfrm>
            <a:off x="1355075" y="4411825"/>
            <a:ext cx="4235700" cy="409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None/>
            </a:pPr>
            <a:r>
              <a:rPr lang="lt-LT" sz="1800"/>
              <a:t>HTML žymos, angl. “tags”</a:t>
            </a:r>
            <a:endParaRPr sz="1800"/>
          </a:p>
        </p:txBody>
      </p:sp>
      <p:sp>
        <p:nvSpPr>
          <p:cNvPr id="116" name="Google Shape;116;gc8177118b2_0_0"/>
          <p:cNvSpPr/>
          <p:nvPr/>
        </p:nvSpPr>
        <p:spPr>
          <a:xfrm>
            <a:off x="480391" y="4251035"/>
            <a:ext cx="731400" cy="731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i="0" lang="lt-LT" sz="2000" u="none" cap="none" strike="noStrike">
                <a:solidFill>
                  <a:schemeClr val="lt1"/>
                </a:solidFill>
              </a:rPr>
              <a:t>0</a:t>
            </a:r>
            <a:r>
              <a:rPr lang="lt-LT" sz="2000">
                <a:solidFill>
                  <a:schemeClr val="lt1"/>
                </a:solidFill>
              </a:rPr>
              <a:t>2</a:t>
            </a:r>
            <a:endParaRPr i="0" sz="1400" u="none" cap="none" strike="noStrike">
              <a:solidFill>
                <a:srgbClr val="000000"/>
              </a:solidFill>
            </a:endParaRPr>
          </a:p>
        </p:txBody>
      </p:sp>
      <p:sp>
        <p:nvSpPr>
          <p:cNvPr id="117" name="Google Shape;117;gc8177118b2_0_0"/>
          <p:cNvSpPr txBox="1"/>
          <p:nvPr>
            <p:ph idx="2" type="body"/>
          </p:nvPr>
        </p:nvSpPr>
        <p:spPr>
          <a:xfrm>
            <a:off x="1355088" y="5469450"/>
            <a:ext cx="4235700" cy="409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None/>
            </a:pPr>
            <a:r>
              <a:rPr lang="lt-LT" sz="1800"/>
              <a:t>HTML (puslapio) dokumento ir svetainės struktūra</a:t>
            </a:r>
            <a:endParaRPr sz="1800"/>
          </a:p>
          <a:p>
            <a:pPr indent="0" lvl="0" marL="0" rtl="0" algn="l">
              <a:lnSpc>
                <a:spcPct val="100000"/>
              </a:lnSpc>
              <a:spcBef>
                <a:spcPts val="0"/>
              </a:spcBef>
              <a:spcAft>
                <a:spcPts val="0"/>
              </a:spcAft>
              <a:buClr>
                <a:schemeClr val="dk1"/>
              </a:buClr>
              <a:buSzPts val="1100"/>
              <a:buNone/>
            </a:pPr>
            <a:r>
              <a:t/>
            </a:r>
            <a:endParaRPr sz="1800"/>
          </a:p>
          <a:p>
            <a:pPr indent="0" lvl="0" marL="0" rtl="0" algn="l">
              <a:lnSpc>
                <a:spcPct val="100000"/>
              </a:lnSpc>
              <a:spcBef>
                <a:spcPts val="0"/>
              </a:spcBef>
              <a:spcAft>
                <a:spcPts val="0"/>
              </a:spcAft>
              <a:buClr>
                <a:schemeClr val="dk1"/>
              </a:buClr>
              <a:buSzPts val="1100"/>
              <a:buNone/>
            </a:pPr>
            <a:r>
              <a:t/>
            </a:r>
            <a:endParaRPr sz="1800"/>
          </a:p>
        </p:txBody>
      </p:sp>
      <p:sp>
        <p:nvSpPr>
          <p:cNvPr id="118" name="Google Shape;118;gc8177118b2_0_0"/>
          <p:cNvSpPr/>
          <p:nvPr/>
        </p:nvSpPr>
        <p:spPr>
          <a:xfrm>
            <a:off x="480404" y="5308660"/>
            <a:ext cx="731400" cy="731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i="0" lang="lt-LT" sz="2000" u="none" cap="none" strike="noStrike">
                <a:solidFill>
                  <a:schemeClr val="lt1"/>
                </a:solidFill>
              </a:rPr>
              <a:t>0</a:t>
            </a:r>
            <a:r>
              <a:rPr lang="lt-LT" sz="2000">
                <a:solidFill>
                  <a:schemeClr val="lt1"/>
                </a:solidFill>
              </a:rPr>
              <a:t>3</a:t>
            </a:r>
            <a:endParaRPr i="0" sz="1400" u="none" cap="none" strike="noStrike">
              <a:solidFill>
                <a:srgbClr val="000000"/>
              </a:solidFill>
            </a:endParaRPr>
          </a:p>
        </p:txBody>
      </p:sp>
      <p:sp>
        <p:nvSpPr>
          <p:cNvPr id="119" name="Google Shape;119;gc8177118b2_0_0"/>
          <p:cNvSpPr txBox="1"/>
          <p:nvPr>
            <p:ph idx="2" type="body"/>
          </p:nvPr>
        </p:nvSpPr>
        <p:spPr>
          <a:xfrm>
            <a:off x="7263475" y="3354200"/>
            <a:ext cx="4235700" cy="409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None/>
            </a:pPr>
            <a:r>
              <a:rPr lang="lt-LT" sz="1800"/>
              <a:t>HTML klaidų tvarkymas (angl. “Debugging HTML”)</a:t>
            </a:r>
            <a:endParaRPr sz="1800"/>
          </a:p>
          <a:p>
            <a:pPr indent="0" lvl="0" marL="0" rtl="0" algn="l">
              <a:lnSpc>
                <a:spcPct val="100000"/>
              </a:lnSpc>
              <a:spcBef>
                <a:spcPts val="0"/>
              </a:spcBef>
              <a:spcAft>
                <a:spcPts val="0"/>
              </a:spcAft>
              <a:buClr>
                <a:schemeClr val="dk1"/>
              </a:buClr>
              <a:buSzPts val="1100"/>
              <a:buNone/>
            </a:pPr>
            <a:r>
              <a:t/>
            </a:r>
            <a:endParaRPr sz="1800"/>
          </a:p>
          <a:p>
            <a:pPr indent="0" lvl="0" marL="0" rtl="0" algn="l">
              <a:lnSpc>
                <a:spcPct val="100000"/>
              </a:lnSpc>
              <a:spcBef>
                <a:spcPts val="0"/>
              </a:spcBef>
              <a:spcAft>
                <a:spcPts val="0"/>
              </a:spcAft>
              <a:buClr>
                <a:schemeClr val="dk1"/>
              </a:buClr>
              <a:buSzPts val="1100"/>
              <a:buNone/>
            </a:pPr>
            <a:r>
              <a:t/>
            </a:r>
            <a:endParaRPr sz="1800"/>
          </a:p>
          <a:p>
            <a:pPr indent="0" lvl="0" marL="0" rtl="0" algn="l">
              <a:lnSpc>
                <a:spcPct val="100000"/>
              </a:lnSpc>
              <a:spcBef>
                <a:spcPts val="0"/>
              </a:spcBef>
              <a:spcAft>
                <a:spcPts val="0"/>
              </a:spcAft>
              <a:buClr>
                <a:schemeClr val="dk1"/>
              </a:buClr>
              <a:buSzPts val="1100"/>
              <a:buNone/>
            </a:pPr>
            <a:r>
              <a:t/>
            </a:r>
            <a:endParaRPr sz="1800"/>
          </a:p>
          <a:p>
            <a:pPr indent="0" lvl="0" marL="0" rtl="0" algn="l">
              <a:lnSpc>
                <a:spcPct val="100000"/>
              </a:lnSpc>
              <a:spcBef>
                <a:spcPts val="0"/>
              </a:spcBef>
              <a:spcAft>
                <a:spcPts val="0"/>
              </a:spcAft>
              <a:buClr>
                <a:schemeClr val="dk1"/>
              </a:buClr>
              <a:buSzPts val="1100"/>
              <a:buNone/>
            </a:pPr>
            <a:r>
              <a:t/>
            </a:r>
            <a:endParaRPr sz="1800"/>
          </a:p>
        </p:txBody>
      </p:sp>
      <p:sp>
        <p:nvSpPr>
          <p:cNvPr id="120" name="Google Shape;120;gc8177118b2_0_0"/>
          <p:cNvSpPr/>
          <p:nvPr/>
        </p:nvSpPr>
        <p:spPr>
          <a:xfrm>
            <a:off x="6388791" y="3193410"/>
            <a:ext cx="731400" cy="731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i="0" lang="lt-LT" sz="2000" u="none" cap="none" strike="noStrike">
                <a:solidFill>
                  <a:schemeClr val="lt1"/>
                </a:solidFill>
              </a:rPr>
              <a:t>0</a:t>
            </a:r>
            <a:r>
              <a:rPr lang="lt-LT" sz="2000">
                <a:solidFill>
                  <a:schemeClr val="lt1"/>
                </a:solidFill>
              </a:rPr>
              <a:t>4</a:t>
            </a:r>
            <a:endParaRPr i="0" sz="1400" u="none" cap="none" strike="noStrike">
              <a:solidFill>
                <a:srgbClr val="000000"/>
              </a:solidFill>
            </a:endParaRPr>
          </a:p>
        </p:txBody>
      </p:sp>
      <p:sp>
        <p:nvSpPr>
          <p:cNvPr id="121" name="Google Shape;121;gc8177118b2_0_0"/>
          <p:cNvSpPr txBox="1"/>
          <p:nvPr>
            <p:ph idx="2" type="body"/>
          </p:nvPr>
        </p:nvSpPr>
        <p:spPr>
          <a:xfrm>
            <a:off x="7263475" y="4411825"/>
            <a:ext cx="4235700" cy="409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None/>
            </a:pPr>
            <a:r>
              <a:rPr lang="lt-LT" sz="1800"/>
              <a:t>HTML naudojimas turinio struktūrizavimui</a:t>
            </a:r>
            <a:endParaRPr sz="1800"/>
          </a:p>
          <a:p>
            <a:pPr indent="0" lvl="0" marL="0" rtl="0" algn="l">
              <a:lnSpc>
                <a:spcPct val="100000"/>
              </a:lnSpc>
              <a:spcBef>
                <a:spcPts val="0"/>
              </a:spcBef>
              <a:spcAft>
                <a:spcPts val="0"/>
              </a:spcAft>
              <a:buClr>
                <a:schemeClr val="dk1"/>
              </a:buClr>
              <a:buSzPts val="1100"/>
              <a:buNone/>
            </a:pPr>
            <a:r>
              <a:t/>
            </a:r>
            <a:endParaRPr sz="1800"/>
          </a:p>
          <a:p>
            <a:pPr indent="0" lvl="0" marL="0" rtl="0" algn="l">
              <a:lnSpc>
                <a:spcPct val="100000"/>
              </a:lnSpc>
              <a:spcBef>
                <a:spcPts val="0"/>
              </a:spcBef>
              <a:spcAft>
                <a:spcPts val="0"/>
              </a:spcAft>
              <a:buClr>
                <a:schemeClr val="dk1"/>
              </a:buClr>
              <a:buSzPts val="1100"/>
              <a:buNone/>
            </a:pPr>
            <a:r>
              <a:t/>
            </a:r>
            <a:endParaRPr sz="1800"/>
          </a:p>
        </p:txBody>
      </p:sp>
      <p:sp>
        <p:nvSpPr>
          <p:cNvPr id="122" name="Google Shape;122;gc8177118b2_0_0"/>
          <p:cNvSpPr/>
          <p:nvPr/>
        </p:nvSpPr>
        <p:spPr>
          <a:xfrm>
            <a:off x="6388791" y="4251035"/>
            <a:ext cx="731400" cy="731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i="0" lang="lt-LT" sz="2000" u="none" cap="none" strike="noStrike">
                <a:solidFill>
                  <a:schemeClr val="lt1"/>
                </a:solidFill>
              </a:rPr>
              <a:t>0</a:t>
            </a:r>
            <a:r>
              <a:rPr lang="lt-LT" sz="2000">
                <a:solidFill>
                  <a:schemeClr val="lt1"/>
                </a:solidFill>
              </a:rPr>
              <a:t>5</a:t>
            </a:r>
            <a:endParaRPr i="0" sz="1400" u="none" cap="none" strike="noStrike">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d07f41bdc5_1_118"/>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34375"/>
              <a:buFont typeface="Arial"/>
              <a:buNone/>
            </a:pPr>
            <a:r>
              <a:rPr lang="lt-LT" sz="3200"/>
              <a:t>HTML naudojimas turinio struktūrizavimui</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34375"/>
              <a:buFont typeface="Arial"/>
              <a:buNone/>
            </a:pPr>
            <a:r>
              <a:t/>
            </a:r>
            <a:endParaRPr sz="3200"/>
          </a:p>
        </p:txBody>
      </p:sp>
      <p:sp>
        <p:nvSpPr>
          <p:cNvPr id="254" name="Google Shape;254;gd07f41bdc5_1_118"/>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255" name="Google Shape;255;gd07f41bdc5_1_118"/>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lt-LT" sz="1400"/>
              <a:t>Savo </a:t>
            </a:r>
            <a:r>
              <a:rPr b="1" lang="lt-LT" sz="1400"/>
              <a:t>HTML</a:t>
            </a:r>
            <a:r>
              <a:rPr lang="lt-LT" sz="1400"/>
              <a:t> kode galite pažymėti </a:t>
            </a:r>
            <a:r>
              <a:rPr b="1" lang="lt-LT" sz="1400"/>
              <a:t>turinio sekcijas pagal jų funkcionalumą</a:t>
            </a:r>
            <a:r>
              <a:rPr lang="lt-LT" sz="1400"/>
              <a:t> - galite naudoti elementus, kurie vienareikšmiškai atspindi aukščiau aprašytas turinio sekcijas, o pagalbinės technologijos, pvz., ekrano skaitytuvai (angl. screenreaders), gali atpažinti tuos elementus ir padėti atlikti tokias užduotis kaip „rasti pagrindinę navigaciją“. "arba" rasti pagrindinį turinį ".</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lt-LT" sz="1400"/>
              <a:t>Norint įgyvendinti tokį (ar kitą) semantinį žymėjimą, HTML pateikia specialias žymas, kurias galite naudoti tokiems blokams atvaizduoti, pavyzdžiui:</a:t>
            </a:r>
            <a:endParaRPr sz="1400"/>
          </a:p>
          <a:p>
            <a:pPr indent="0" lvl="0" marL="0" rtl="0" algn="l">
              <a:lnSpc>
                <a:spcPct val="115000"/>
              </a:lnSpc>
              <a:spcBef>
                <a:spcPts val="0"/>
              </a:spcBef>
              <a:spcAft>
                <a:spcPts val="0"/>
              </a:spcAft>
              <a:buClr>
                <a:schemeClr val="dk1"/>
              </a:buClr>
              <a:buSzPts val="1100"/>
              <a:buFont typeface="Arial"/>
              <a:buNone/>
            </a:pPr>
            <a:r>
              <a:rPr lang="lt-LT" sz="1400">
                <a:highlight>
                  <a:srgbClr val="EFEFEF"/>
                </a:highlight>
              </a:rPr>
              <a:t>header: &lt;header&gt;.</a:t>
            </a:r>
            <a:endParaRPr sz="1400">
              <a:highlight>
                <a:srgbClr val="EFEFEF"/>
              </a:highlight>
            </a:endParaRPr>
          </a:p>
          <a:p>
            <a:pPr indent="0" lvl="0" marL="0" rtl="0" algn="l">
              <a:lnSpc>
                <a:spcPct val="115000"/>
              </a:lnSpc>
              <a:spcBef>
                <a:spcPts val="0"/>
              </a:spcBef>
              <a:spcAft>
                <a:spcPts val="0"/>
              </a:spcAft>
              <a:buClr>
                <a:schemeClr val="dk1"/>
              </a:buClr>
              <a:buSzPts val="1100"/>
              <a:buFont typeface="Arial"/>
              <a:buNone/>
            </a:pPr>
            <a:r>
              <a:rPr lang="lt-LT" sz="1400">
                <a:highlight>
                  <a:srgbClr val="EFEFEF"/>
                </a:highlight>
              </a:rPr>
              <a:t>navigation bar: &lt;nav&gt;.</a:t>
            </a:r>
            <a:endParaRPr sz="1400">
              <a:highlight>
                <a:srgbClr val="EFEFEF"/>
              </a:highlight>
            </a:endParaRPr>
          </a:p>
          <a:p>
            <a:pPr indent="0" lvl="0" marL="0" rtl="0" algn="l">
              <a:lnSpc>
                <a:spcPct val="115000"/>
              </a:lnSpc>
              <a:spcBef>
                <a:spcPts val="0"/>
              </a:spcBef>
              <a:spcAft>
                <a:spcPts val="0"/>
              </a:spcAft>
              <a:buClr>
                <a:schemeClr val="dk1"/>
              </a:buClr>
              <a:buSzPts val="1100"/>
              <a:buFont typeface="Arial"/>
              <a:buNone/>
            </a:pPr>
            <a:r>
              <a:rPr lang="lt-LT" sz="1400">
                <a:highlight>
                  <a:srgbClr val="EFEFEF"/>
                </a:highlight>
              </a:rPr>
              <a:t>main content: &lt;main&gt;, su įvairiais turinio poskyriais, kuriuos žymi elementai &lt;article&gt;, &lt;section&gt;, and &lt;div&gt;.</a:t>
            </a:r>
            <a:endParaRPr sz="1400">
              <a:highlight>
                <a:srgbClr val="EFEFEF"/>
              </a:highlight>
            </a:endParaRPr>
          </a:p>
          <a:p>
            <a:pPr indent="0" lvl="0" marL="0" rtl="0" algn="l">
              <a:lnSpc>
                <a:spcPct val="115000"/>
              </a:lnSpc>
              <a:spcBef>
                <a:spcPts val="0"/>
              </a:spcBef>
              <a:spcAft>
                <a:spcPts val="0"/>
              </a:spcAft>
              <a:buClr>
                <a:schemeClr val="dk1"/>
              </a:buClr>
              <a:buSzPts val="1100"/>
              <a:buFont typeface="Arial"/>
              <a:buNone/>
            </a:pPr>
            <a:r>
              <a:rPr lang="lt-LT" sz="1400">
                <a:highlight>
                  <a:srgbClr val="EFEFEF"/>
                </a:highlight>
              </a:rPr>
              <a:t>sidebar: &lt;aside&gt;; dažnai dedama į vidų &lt;main&gt;.</a:t>
            </a:r>
            <a:endParaRPr sz="1400">
              <a:highlight>
                <a:srgbClr val="EFEFEF"/>
              </a:highlight>
            </a:endParaRPr>
          </a:p>
          <a:p>
            <a:pPr indent="0" lvl="0" marL="0" rtl="0" algn="l">
              <a:lnSpc>
                <a:spcPct val="115000"/>
              </a:lnSpc>
              <a:spcBef>
                <a:spcPts val="0"/>
              </a:spcBef>
              <a:spcAft>
                <a:spcPts val="0"/>
              </a:spcAft>
              <a:buClr>
                <a:schemeClr val="dk1"/>
              </a:buClr>
              <a:buSzPts val="1100"/>
              <a:buFont typeface="Arial"/>
              <a:buNone/>
            </a:pPr>
            <a:r>
              <a:rPr lang="lt-LT" sz="1400">
                <a:highlight>
                  <a:srgbClr val="EFEFEF"/>
                </a:highlight>
              </a:rPr>
              <a:t>footer: &lt;footer&gt;.</a:t>
            </a:r>
            <a:endParaRPr sz="1400">
              <a:highlight>
                <a:srgbClr val="EFEFEF"/>
              </a:highlight>
            </a:endParaRPr>
          </a:p>
          <a:p>
            <a:pPr indent="0" lvl="0" marL="0" rtl="0" algn="l">
              <a:lnSpc>
                <a:spcPct val="115000"/>
              </a:lnSpc>
              <a:spcBef>
                <a:spcPts val="0"/>
              </a:spcBef>
              <a:spcAft>
                <a:spcPts val="0"/>
              </a:spcAft>
              <a:buClr>
                <a:schemeClr val="dk1"/>
              </a:buClr>
              <a:buSzPts val="1100"/>
              <a:buFont typeface="Arial"/>
              <a:buNone/>
            </a:pPr>
            <a:r>
              <a:t/>
            </a:r>
            <a:endParaRPr b="1" sz="1400"/>
          </a:p>
          <a:p>
            <a:pPr indent="0" lvl="0" marL="0" rtl="0" algn="l">
              <a:lnSpc>
                <a:spcPct val="115000"/>
              </a:lnSpc>
              <a:spcBef>
                <a:spcPts val="0"/>
              </a:spcBef>
              <a:spcAft>
                <a:spcPts val="0"/>
              </a:spcAft>
              <a:buClr>
                <a:schemeClr val="dk1"/>
              </a:buClr>
              <a:buSzPts val="1100"/>
              <a:buFont typeface="Arial"/>
              <a:buNone/>
            </a:pPr>
            <a:r>
              <a:t/>
            </a:r>
            <a:endParaRPr b="1" sz="1400"/>
          </a:p>
          <a:p>
            <a:pPr indent="0" lvl="0" marL="0" rtl="0" algn="l">
              <a:lnSpc>
                <a:spcPct val="115000"/>
              </a:lnSpc>
              <a:spcBef>
                <a:spcPts val="0"/>
              </a:spcBef>
              <a:spcAft>
                <a:spcPts val="0"/>
              </a:spcAft>
              <a:buNone/>
            </a:pPr>
            <a:r>
              <a:t/>
            </a:r>
            <a:endParaRPr b="1"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d07f41bdc5_1_125"/>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34375"/>
              <a:buFont typeface="Arial"/>
              <a:buNone/>
            </a:pPr>
            <a:r>
              <a:rPr lang="lt-LT" sz="3200"/>
              <a:t>HTML naudojimas turinio struktūrizavimui</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34375"/>
              <a:buFont typeface="Arial"/>
              <a:buNone/>
            </a:pPr>
            <a:r>
              <a:t/>
            </a:r>
            <a:endParaRPr sz="3200"/>
          </a:p>
        </p:txBody>
      </p:sp>
      <p:sp>
        <p:nvSpPr>
          <p:cNvPr id="261" name="Google Shape;261;gd07f41bdc5_1_125"/>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262" name="Google Shape;262;gd07f41bdc5_1_125"/>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lt-LT" sz="1400"/>
              <a:t>Patikrinkime pavyzdinę svetainės struktūrą.</a:t>
            </a:r>
            <a:endParaRPr b="1"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lt-LT" sz="1400"/>
              <a:t>Nuoroda GitHub: </a:t>
            </a:r>
            <a:r>
              <a:rPr lang="lt-LT" sz="1400" u="sng">
                <a:solidFill>
                  <a:srgbClr val="0097A7"/>
                </a:solidFill>
                <a:hlinkClick r:id="rId3">
                  <a:extLst>
                    <a:ext uri="{A12FA001-AC4F-418D-AE19-62706E023703}">
                      <ahyp:hlinkClr val="tx"/>
                    </a:ext>
                  </a:extLst>
                </a:hlinkClick>
              </a:rPr>
              <a:t>https://github.com/mdn/learning-area/blob/master/html/introduction-to-html/document_and_website_structure/index.html</a:t>
            </a:r>
            <a:r>
              <a:rPr lang="lt-LT" sz="1400"/>
              <a:t> </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None/>
            </a:pPr>
            <a:r>
              <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d07f41bdc5_1_131"/>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34375"/>
              <a:buFont typeface="Arial"/>
              <a:buNone/>
            </a:pPr>
            <a:r>
              <a:rPr lang="lt-LT" sz="3200"/>
              <a:t>HTML naudojimas turinio struktūrizavimui</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34375"/>
              <a:buFont typeface="Arial"/>
              <a:buNone/>
            </a:pPr>
            <a:r>
              <a:t/>
            </a:r>
            <a:endParaRPr sz="3200"/>
          </a:p>
        </p:txBody>
      </p:sp>
      <p:sp>
        <p:nvSpPr>
          <p:cNvPr id="268" name="Google Shape;268;gd07f41bdc5_1_131"/>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269" name="Google Shape;269;gd07f41bdc5_1_131"/>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lt-LT" sz="1400"/>
              <a:t>HTML išdėstymo elementai išsamiau (1 dalis):</a:t>
            </a:r>
            <a:endParaRPr b="1" sz="1400"/>
          </a:p>
          <a:p>
            <a:pPr indent="0" lvl="0" marL="0" rtl="0" algn="l">
              <a:lnSpc>
                <a:spcPct val="115000"/>
              </a:lnSpc>
              <a:spcBef>
                <a:spcPts val="0"/>
              </a:spcBef>
              <a:spcAft>
                <a:spcPts val="0"/>
              </a:spcAft>
              <a:buClr>
                <a:schemeClr val="dk1"/>
              </a:buClr>
              <a:buSzPts val="1100"/>
              <a:buFont typeface="Arial"/>
              <a:buNone/>
            </a:pPr>
            <a:r>
              <a:rPr lang="lt-LT" sz="1400">
                <a:highlight>
                  <a:srgbClr val="EFEFEF"/>
                </a:highlight>
              </a:rPr>
              <a:t>&lt;main&gt;</a:t>
            </a:r>
            <a:r>
              <a:rPr lang="lt-LT" sz="1400"/>
              <a:t> skirta unikaliam turiniui, skirtam tik šiam puslapiui. &lt;main&gt; naudokite tik vieną kartą puslapyje ir įdėkite jį tiesiai į „kūną“ (&lt;body&gt;). Idealiu atveju tai neturėtų būti įdėta į kitus elementus.</a:t>
            </a:r>
            <a:endParaRPr sz="1400"/>
          </a:p>
          <a:p>
            <a:pPr indent="0" lvl="0" marL="0" rtl="0" algn="l">
              <a:lnSpc>
                <a:spcPct val="115000"/>
              </a:lnSpc>
              <a:spcBef>
                <a:spcPts val="0"/>
              </a:spcBef>
              <a:spcAft>
                <a:spcPts val="0"/>
              </a:spcAft>
              <a:buClr>
                <a:schemeClr val="dk1"/>
              </a:buClr>
              <a:buSzPts val="1100"/>
              <a:buFont typeface="Arial"/>
              <a:buNone/>
            </a:pPr>
            <a:r>
              <a:rPr lang="lt-LT" sz="1400">
                <a:highlight>
                  <a:srgbClr val="EFEFEF"/>
                </a:highlight>
              </a:rPr>
              <a:t>&lt;article&gt;</a:t>
            </a:r>
            <a:r>
              <a:rPr lang="lt-LT" sz="1400"/>
              <a:t> prideda atskirti susijusio turinio bloką, kuris yra prasmingas atskirai be likusio puslapio (pvz., vieno tinklaraščio įrašo).</a:t>
            </a:r>
            <a:endParaRPr sz="1400"/>
          </a:p>
          <a:p>
            <a:pPr indent="0" lvl="0" marL="0" rtl="0" algn="l">
              <a:lnSpc>
                <a:spcPct val="115000"/>
              </a:lnSpc>
              <a:spcBef>
                <a:spcPts val="0"/>
              </a:spcBef>
              <a:spcAft>
                <a:spcPts val="0"/>
              </a:spcAft>
              <a:buClr>
                <a:schemeClr val="dk1"/>
              </a:buClr>
              <a:buSzPts val="1100"/>
              <a:buFont typeface="Arial"/>
              <a:buNone/>
            </a:pPr>
            <a:r>
              <a:rPr lang="lt-LT" sz="1400">
                <a:highlight>
                  <a:srgbClr val="EFEFEF"/>
                </a:highlight>
              </a:rPr>
              <a:t>&lt;section&gt; </a:t>
            </a:r>
            <a:r>
              <a:rPr lang="lt-LT" sz="1400"/>
              <a:t>yra panašus į </a:t>
            </a:r>
            <a:r>
              <a:rPr lang="lt-LT" sz="1400">
                <a:highlight>
                  <a:srgbClr val="EFEFEF"/>
                </a:highlight>
              </a:rPr>
              <a:t>&lt;article&gt;</a:t>
            </a:r>
            <a:r>
              <a:rPr lang="lt-LT" sz="1400"/>
              <a:t>, tačiau jis labiau skirtas vienos puslapio dalies, kuri sudaro vieną funkcionalumą, grupavimui (pvz., mažas žemėlapis arba straipsnio antraštių ir santraukų rinkinys). Geriausia praktika yra pradėti kiekvieną skyrių nuo antraštės; taip pat atkreipkite dėmesį, kad galite suskaidyti &lt;article&gt; į skirtingus &lt;section&gt; arba &lt;section&gt; į skirtingus &lt;article&gt;, priklausomai nuo konteksto.</a:t>
            </a:r>
            <a:endParaRPr sz="1400"/>
          </a:p>
          <a:p>
            <a:pPr indent="0" lvl="0" marL="0" rtl="0" algn="l">
              <a:lnSpc>
                <a:spcPct val="115000"/>
              </a:lnSpc>
              <a:spcBef>
                <a:spcPts val="0"/>
              </a:spcBef>
              <a:spcAft>
                <a:spcPts val="0"/>
              </a:spcAft>
              <a:buClr>
                <a:schemeClr val="dk1"/>
              </a:buClr>
              <a:buSzPts val="1100"/>
              <a:buFont typeface="Arial"/>
              <a:buNone/>
            </a:pPr>
            <a:r>
              <a:t/>
            </a:r>
            <a:endParaRPr b="1" sz="1400"/>
          </a:p>
          <a:p>
            <a:pPr indent="0" lvl="0" marL="0" rtl="0" algn="l">
              <a:lnSpc>
                <a:spcPct val="115000"/>
              </a:lnSpc>
              <a:spcBef>
                <a:spcPts val="0"/>
              </a:spcBef>
              <a:spcAft>
                <a:spcPts val="0"/>
              </a:spcAft>
              <a:buNone/>
            </a:pPr>
            <a:r>
              <a:t/>
            </a:r>
            <a:endParaRPr b="1"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d07f41bdc5_1_150"/>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34375"/>
              <a:buFont typeface="Arial"/>
              <a:buNone/>
            </a:pPr>
            <a:r>
              <a:rPr lang="lt-LT" sz="3200"/>
              <a:t>HTML naudojimas turinio struktūrizavimui</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34375"/>
              <a:buFont typeface="Arial"/>
              <a:buNone/>
            </a:pPr>
            <a:r>
              <a:t/>
            </a:r>
            <a:endParaRPr sz="3200"/>
          </a:p>
        </p:txBody>
      </p:sp>
      <p:sp>
        <p:nvSpPr>
          <p:cNvPr id="275" name="Google Shape;275;gd07f41bdc5_1_150"/>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276" name="Google Shape;276;gd07f41bdc5_1_150"/>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lt-LT" sz="1400"/>
              <a:t>HTML išdėstymo elementai išsamiau (2 dalis):</a:t>
            </a:r>
            <a:endParaRPr b="1" sz="1400"/>
          </a:p>
          <a:p>
            <a:pPr indent="0" lvl="0" marL="0" rtl="0" algn="l">
              <a:lnSpc>
                <a:spcPct val="115000"/>
              </a:lnSpc>
              <a:spcBef>
                <a:spcPts val="0"/>
              </a:spcBef>
              <a:spcAft>
                <a:spcPts val="0"/>
              </a:spcAft>
              <a:buClr>
                <a:schemeClr val="dk1"/>
              </a:buClr>
              <a:buSzPts val="1100"/>
              <a:buFont typeface="Arial"/>
              <a:buNone/>
            </a:pPr>
            <a:r>
              <a:rPr lang="lt-LT" sz="1400">
                <a:highlight>
                  <a:srgbClr val="EFEFEF"/>
                </a:highlight>
              </a:rPr>
              <a:t>&lt;aside&gt;</a:t>
            </a:r>
            <a:r>
              <a:rPr lang="lt-LT" sz="1400"/>
              <a:t> yra turinio, kuris nėra tiesiogiai susijęs su pagrindiniu turiniu, tačiau gali suteikti su juo netiesiogiai susijusios papildomos informacijos (žodyno įrašai, autoriaus biografija, susijusios nuorodos ir kt.).</a:t>
            </a:r>
            <a:endParaRPr sz="1400"/>
          </a:p>
          <a:p>
            <a:pPr indent="0" lvl="0" marL="0" rtl="0" algn="l">
              <a:lnSpc>
                <a:spcPct val="115000"/>
              </a:lnSpc>
              <a:spcBef>
                <a:spcPts val="0"/>
              </a:spcBef>
              <a:spcAft>
                <a:spcPts val="0"/>
              </a:spcAft>
              <a:buClr>
                <a:schemeClr val="dk1"/>
              </a:buClr>
              <a:buSzPts val="1100"/>
              <a:buFont typeface="Arial"/>
              <a:buNone/>
            </a:pPr>
            <a:r>
              <a:rPr lang="lt-LT" sz="1400">
                <a:highlight>
                  <a:srgbClr val="EFEFEF"/>
                </a:highlight>
              </a:rPr>
              <a:t>&lt;header&gt;</a:t>
            </a:r>
            <a:r>
              <a:rPr lang="lt-LT" sz="1400"/>
              <a:t> reiškia įvadinio turinio grupę. Jei tai yra &lt;body&gt; vaikas, jis apibrėžia visuotinę tinklalapio antraštę, tačiau, jei tai yra &lt;article&gt; arba &lt;section&gt; vaikas, jis nurodo konkrečią antraštę šiam skyriui (stenkitės to nesupainioti su pavadinimais ir antraštėmis ).</a:t>
            </a:r>
            <a:endParaRPr sz="1400"/>
          </a:p>
          <a:p>
            <a:pPr indent="0" lvl="0" marL="0" rtl="0" algn="l">
              <a:lnSpc>
                <a:spcPct val="115000"/>
              </a:lnSpc>
              <a:spcBef>
                <a:spcPts val="0"/>
              </a:spcBef>
              <a:spcAft>
                <a:spcPts val="0"/>
              </a:spcAft>
              <a:buClr>
                <a:schemeClr val="dk1"/>
              </a:buClr>
              <a:buSzPts val="1100"/>
              <a:buFont typeface="Arial"/>
              <a:buNone/>
            </a:pPr>
            <a:r>
              <a:rPr lang="lt-LT" sz="1400">
                <a:highlight>
                  <a:srgbClr val="EFEFEF"/>
                </a:highlight>
              </a:rPr>
              <a:t>&lt;nav&gt;</a:t>
            </a:r>
            <a:r>
              <a:rPr lang="lt-LT" sz="1400"/>
              <a:t> yra pagrindinė puslapio naršymo funkcija. Antrinės nuorodos ir pan. Navigacijoje nebus.</a:t>
            </a:r>
            <a:endParaRPr sz="1400"/>
          </a:p>
          <a:p>
            <a:pPr indent="0" lvl="0" marL="0" rtl="0" algn="l">
              <a:lnSpc>
                <a:spcPct val="115000"/>
              </a:lnSpc>
              <a:spcBef>
                <a:spcPts val="0"/>
              </a:spcBef>
              <a:spcAft>
                <a:spcPts val="0"/>
              </a:spcAft>
              <a:buNone/>
            </a:pPr>
            <a:r>
              <a:rPr lang="lt-LT" sz="1400">
                <a:highlight>
                  <a:srgbClr val="EFEFEF"/>
                </a:highlight>
              </a:rPr>
              <a:t>&lt;footer&gt;</a:t>
            </a:r>
            <a:r>
              <a:rPr lang="lt-LT" sz="1400"/>
              <a:t> reiškia puslapio galutinio turinio grupę.</a:t>
            </a:r>
            <a:endParaRPr b="1"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d07f41bdc5_1_162"/>
          <p:cNvSpPr txBox="1"/>
          <p:nvPr>
            <p:ph idx="1" type="body"/>
          </p:nvPr>
        </p:nvSpPr>
        <p:spPr>
          <a:xfrm>
            <a:off x="480402" y="460650"/>
            <a:ext cx="6830100" cy="453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None/>
            </a:pPr>
            <a:r>
              <a:rPr lang="lt-LT" sz="1800"/>
              <a:t>Front-end programavimas panaudojant HTML / CSS / Bootstrap</a:t>
            </a:r>
            <a:endParaRPr sz="1800"/>
          </a:p>
          <a:p>
            <a:pPr indent="0" lvl="0" marL="0" rtl="0" algn="l">
              <a:lnSpc>
                <a:spcPct val="90000"/>
              </a:lnSpc>
              <a:spcBef>
                <a:spcPts val="1000"/>
              </a:spcBef>
              <a:spcAft>
                <a:spcPts val="0"/>
              </a:spcAft>
              <a:buClr>
                <a:schemeClr val="dk1"/>
              </a:buClr>
              <a:buSzPts val="1100"/>
              <a:buNone/>
            </a:pPr>
            <a:r>
              <a:t/>
            </a:r>
            <a:endParaRPr sz="1800"/>
          </a:p>
          <a:p>
            <a:pPr indent="0" lvl="0" marL="0" rtl="0" algn="l">
              <a:lnSpc>
                <a:spcPct val="90000"/>
              </a:lnSpc>
              <a:spcBef>
                <a:spcPts val="1000"/>
              </a:spcBef>
              <a:spcAft>
                <a:spcPts val="0"/>
              </a:spcAft>
              <a:buClr>
                <a:schemeClr val="lt1"/>
              </a:buClr>
              <a:buSzPts val="1300"/>
              <a:buNone/>
            </a:pPr>
            <a:r>
              <a:t/>
            </a:r>
            <a:endParaRPr sz="1800"/>
          </a:p>
        </p:txBody>
      </p:sp>
      <p:sp>
        <p:nvSpPr>
          <p:cNvPr id="282" name="Google Shape;282;gd07f41bdc5_1_162"/>
          <p:cNvSpPr/>
          <p:nvPr/>
        </p:nvSpPr>
        <p:spPr>
          <a:xfrm>
            <a:off x="480391" y="2023487"/>
            <a:ext cx="8663700" cy="281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lang="lt-LT" sz="1600">
                <a:solidFill>
                  <a:schemeClr val="lt1"/>
                </a:solidFill>
              </a:rPr>
              <a:t>Sukurkite pateiktą </a:t>
            </a:r>
            <a:endParaRPr sz="1600">
              <a:solidFill>
                <a:schemeClr val="lt1"/>
              </a:solidFill>
            </a:endParaRPr>
          </a:p>
          <a:p>
            <a:pPr indent="0" lvl="0" marL="0" marR="0" rtl="0" algn="l">
              <a:lnSpc>
                <a:spcPct val="100000"/>
              </a:lnSpc>
              <a:spcBef>
                <a:spcPts val="0"/>
              </a:spcBef>
              <a:spcAft>
                <a:spcPts val="0"/>
              </a:spcAft>
              <a:buClr>
                <a:schemeClr val="dk1"/>
              </a:buClr>
              <a:buSzPts val="1100"/>
              <a:buFont typeface="Arial"/>
              <a:buNone/>
            </a:pPr>
            <a:r>
              <a:rPr lang="lt-LT" sz="1600">
                <a:solidFill>
                  <a:schemeClr val="lt1"/>
                </a:solidFill>
              </a:rPr>
              <a:t>struktūrą naudodami </a:t>
            </a:r>
            <a:endParaRPr sz="1600">
              <a:solidFill>
                <a:schemeClr val="lt1"/>
              </a:solidFill>
            </a:endParaRPr>
          </a:p>
          <a:p>
            <a:pPr indent="0" lvl="0" marL="0" marR="0" rtl="0" algn="l">
              <a:lnSpc>
                <a:spcPct val="100000"/>
              </a:lnSpc>
              <a:spcBef>
                <a:spcPts val="0"/>
              </a:spcBef>
              <a:spcAft>
                <a:spcPts val="0"/>
              </a:spcAft>
              <a:buClr>
                <a:schemeClr val="dk1"/>
              </a:buClr>
              <a:buSzPts val="1100"/>
              <a:buFont typeface="Arial"/>
              <a:buNone/>
            </a:pPr>
            <a:r>
              <a:rPr lang="lt-LT" sz="1600">
                <a:solidFill>
                  <a:schemeClr val="lt1"/>
                </a:solidFill>
              </a:rPr>
              <a:t>prieš aptartas </a:t>
            </a:r>
            <a:endParaRPr sz="1600">
              <a:solidFill>
                <a:schemeClr val="lt1"/>
              </a:solidFill>
            </a:endParaRPr>
          </a:p>
          <a:p>
            <a:pPr indent="0" lvl="0" marL="0" marR="0" rtl="0" algn="l">
              <a:lnSpc>
                <a:spcPct val="100000"/>
              </a:lnSpc>
              <a:spcBef>
                <a:spcPts val="0"/>
              </a:spcBef>
              <a:spcAft>
                <a:spcPts val="0"/>
              </a:spcAft>
              <a:buClr>
                <a:schemeClr val="dk1"/>
              </a:buClr>
              <a:buSzPts val="1100"/>
              <a:buFont typeface="Arial"/>
              <a:buNone/>
            </a:pPr>
            <a:r>
              <a:rPr lang="lt-LT" sz="1600">
                <a:solidFill>
                  <a:schemeClr val="lt1"/>
                </a:solidFill>
              </a:rPr>
              <a:t>HTML žymas.</a:t>
            </a:r>
            <a:endParaRPr sz="1600">
              <a:solidFill>
                <a:schemeClr val="lt1"/>
              </a:solidFill>
            </a:endParaRPr>
          </a:p>
          <a:p>
            <a:pPr indent="0" lvl="0" marL="0" marR="0" rtl="0" algn="l">
              <a:lnSpc>
                <a:spcPct val="100000"/>
              </a:lnSpc>
              <a:spcBef>
                <a:spcPts val="0"/>
              </a:spcBef>
              <a:spcAft>
                <a:spcPts val="0"/>
              </a:spcAft>
              <a:buClr>
                <a:schemeClr val="dk1"/>
              </a:buClr>
              <a:buSzPts val="1100"/>
              <a:buFont typeface="Arial"/>
              <a:buNone/>
            </a:pPr>
            <a:r>
              <a:t/>
            </a:r>
            <a:endParaRPr sz="1600">
              <a:solidFill>
                <a:schemeClr val="lt1"/>
              </a:solidFill>
            </a:endParaRPr>
          </a:p>
          <a:p>
            <a:pPr indent="0" lvl="0" marL="0" marR="0" rtl="0" algn="l">
              <a:lnSpc>
                <a:spcPct val="100000"/>
              </a:lnSpc>
              <a:spcBef>
                <a:spcPts val="0"/>
              </a:spcBef>
              <a:spcAft>
                <a:spcPts val="0"/>
              </a:spcAft>
              <a:buClr>
                <a:srgbClr val="000000"/>
              </a:buClr>
              <a:buSzPts val="1600"/>
              <a:buFont typeface="Arial"/>
              <a:buNone/>
            </a:pPr>
            <a:r>
              <a:t/>
            </a:r>
            <a:endParaRPr sz="1600">
              <a:solidFill>
                <a:schemeClr val="lt1"/>
              </a:solidFill>
            </a:endParaRPr>
          </a:p>
        </p:txBody>
      </p:sp>
      <p:sp>
        <p:nvSpPr>
          <p:cNvPr id="283" name="Google Shape;283;gd07f41bdc5_1_162"/>
          <p:cNvSpPr/>
          <p:nvPr/>
        </p:nvSpPr>
        <p:spPr>
          <a:xfrm>
            <a:off x="480391" y="857248"/>
            <a:ext cx="1835100" cy="464100"/>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Užduotis nr. </a:t>
            </a:r>
            <a:r>
              <a:rPr b="1" lang="lt-LT" sz="1600">
                <a:solidFill>
                  <a:schemeClr val="lt1"/>
                </a:solidFill>
              </a:rPr>
              <a:t>2</a:t>
            </a:r>
            <a:endParaRPr b="0" i="0" sz="1400" u="none" cap="none" strike="noStrike">
              <a:solidFill>
                <a:srgbClr val="000000"/>
              </a:solidFill>
              <a:latin typeface="Arial"/>
              <a:ea typeface="Arial"/>
              <a:cs typeface="Arial"/>
              <a:sym typeface="Arial"/>
            </a:endParaRPr>
          </a:p>
        </p:txBody>
      </p:sp>
      <p:pic>
        <p:nvPicPr>
          <p:cNvPr id="284" name="Google Shape;284;gd07f41bdc5_1_162"/>
          <p:cNvPicPr preferRelativeResize="0"/>
          <p:nvPr/>
        </p:nvPicPr>
        <p:blipFill>
          <a:blip r:embed="rId3">
            <a:alphaModFix/>
          </a:blip>
          <a:stretch>
            <a:fillRect/>
          </a:stretch>
        </p:blipFill>
        <p:spPr>
          <a:xfrm>
            <a:off x="5043725" y="1979975"/>
            <a:ext cx="3494081" cy="40025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d07f41bdc5_1_171"/>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34375"/>
              <a:buFont typeface="Arial"/>
              <a:buNone/>
            </a:pPr>
            <a:r>
              <a:rPr lang="lt-LT" sz="3200"/>
              <a:t>HTML naudojimas turinio struktūrizavimui</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34375"/>
              <a:buFont typeface="Arial"/>
              <a:buNone/>
            </a:pPr>
            <a:r>
              <a:t/>
            </a:r>
            <a:endParaRPr sz="3200"/>
          </a:p>
        </p:txBody>
      </p:sp>
      <p:sp>
        <p:nvSpPr>
          <p:cNvPr id="290" name="Google Shape;290;gd07f41bdc5_1_171"/>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291" name="Google Shape;291;gd07f41bdc5_1_171"/>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b="1" lang="lt-LT" sz="1400"/>
              <a:t>Semantinės reikšmės neturintys HTML “įvyniotojai” (angl. Non-semantic wrappers).</a:t>
            </a:r>
            <a:endParaRPr b="1" sz="1400"/>
          </a:p>
          <a:p>
            <a:pPr indent="0" lvl="0" marL="0" rtl="0" algn="l">
              <a:lnSpc>
                <a:spcPct val="115000"/>
              </a:lnSpc>
              <a:spcBef>
                <a:spcPts val="0"/>
              </a:spcBef>
              <a:spcAft>
                <a:spcPts val="0"/>
              </a:spcAft>
              <a:buNone/>
            </a:pPr>
            <a:r>
              <a:rPr lang="lt-LT" sz="1400"/>
              <a:t>Kartais galite susidurti su situacija, kai nerandate idealaus semantinio elemento, kad galėtumėte sugrupuoti kai kuriuos elementus arba apvynioti turinį. Kartais galite tiesiog sugrupuoti elementų rinkinį, kad paveiktumėte juos visus kaip vieną esybę su tam tikra CSS ar „JavaScript“ komanda. </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lt-LT" sz="1400"/>
              <a:t>Tokiais atvejais HTML pateikia elementus </a:t>
            </a:r>
            <a:r>
              <a:rPr lang="lt-LT" sz="1400">
                <a:highlight>
                  <a:srgbClr val="EFEFEF"/>
                </a:highlight>
              </a:rPr>
              <a:t>&lt;div&gt;</a:t>
            </a:r>
            <a:r>
              <a:rPr lang="lt-LT" sz="1400"/>
              <a:t> ir </a:t>
            </a:r>
            <a:r>
              <a:rPr lang="lt-LT" sz="1400">
                <a:highlight>
                  <a:srgbClr val="EFEFEF"/>
                </a:highlight>
              </a:rPr>
              <a:t>&lt;span&gt;</a:t>
            </a:r>
            <a:r>
              <a:rPr lang="lt-LT" sz="1400"/>
              <a:t>. Geriausia juos naudoti su tinkamu klasės atributu, kad pateiktumėte tam tikrą etiketę, kad juos būtų galima lengvai pritaikyti.</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i="1" lang="lt-LT" sz="1400"/>
              <a:t>Pvz.:</a:t>
            </a:r>
            <a:endParaRPr i="1" sz="1400"/>
          </a:p>
          <a:p>
            <a:pPr indent="0" lvl="0" marL="0" rtl="0" algn="l">
              <a:lnSpc>
                <a:spcPct val="115000"/>
              </a:lnSpc>
              <a:spcBef>
                <a:spcPts val="0"/>
              </a:spcBef>
              <a:spcAft>
                <a:spcPts val="0"/>
              </a:spcAft>
              <a:buNone/>
            </a:pPr>
            <a:r>
              <a:t/>
            </a:r>
            <a:endParaRPr b="1" sz="1400"/>
          </a:p>
          <a:p>
            <a:pPr indent="0" lvl="0" marL="0" rtl="0" algn="l">
              <a:lnSpc>
                <a:spcPct val="115000"/>
              </a:lnSpc>
              <a:spcBef>
                <a:spcPts val="0"/>
              </a:spcBef>
              <a:spcAft>
                <a:spcPts val="0"/>
              </a:spcAft>
              <a:buNone/>
            </a:pPr>
            <a:r>
              <a:t/>
            </a:r>
            <a:endParaRPr b="1" sz="1400"/>
          </a:p>
          <a:p>
            <a:pPr indent="0" lvl="0" marL="0" rtl="0" algn="l">
              <a:lnSpc>
                <a:spcPct val="115000"/>
              </a:lnSpc>
              <a:spcBef>
                <a:spcPts val="0"/>
              </a:spcBef>
              <a:spcAft>
                <a:spcPts val="0"/>
              </a:spcAft>
              <a:buNone/>
            </a:pPr>
            <a:r>
              <a:t/>
            </a:r>
            <a:endParaRPr b="1" sz="1400"/>
          </a:p>
        </p:txBody>
      </p:sp>
      <p:pic>
        <p:nvPicPr>
          <p:cNvPr id="292" name="Google Shape;292;gd07f41bdc5_1_171"/>
          <p:cNvPicPr preferRelativeResize="0"/>
          <p:nvPr/>
        </p:nvPicPr>
        <p:blipFill>
          <a:blip r:embed="rId3">
            <a:alphaModFix/>
          </a:blip>
          <a:stretch>
            <a:fillRect/>
          </a:stretch>
        </p:blipFill>
        <p:spPr>
          <a:xfrm>
            <a:off x="1270675" y="4638762"/>
            <a:ext cx="3756575" cy="1566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d07f41bdc5_1_178"/>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34375"/>
              <a:buFont typeface="Arial"/>
              <a:buNone/>
            </a:pPr>
            <a:r>
              <a:rPr lang="lt-LT" sz="3200"/>
              <a:t>HTML naudojimas turinio struktūrizavimui</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34375"/>
              <a:buFont typeface="Arial"/>
              <a:buNone/>
            </a:pPr>
            <a:r>
              <a:t/>
            </a:r>
            <a:endParaRPr sz="3200"/>
          </a:p>
        </p:txBody>
      </p:sp>
      <p:sp>
        <p:nvSpPr>
          <p:cNvPr id="298" name="Google Shape;298;gd07f41bdc5_1_178"/>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299" name="Google Shape;299;gd07f41bdc5_1_178"/>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b="1" lang="lt-LT" sz="1400"/>
              <a:t>Interneto svetainės struktūros planavimas</a:t>
            </a:r>
            <a:endParaRPr b="1" sz="1400"/>
          </a:p>
          <a:p>
            <a:pPr indent="0" lvl="0" marL="0" rtl="0" algn="l">
              <a:lnSpc>
                <a:spcPct val="115000"/>
              </a:lnSpc>
              <a:spcBef>
                <a:spcPts val="0"/>
              </a:spcBef>
              <a:spcAft>
                <a:spcPts val="0"/>
              </a:spcAft>
              <a:buNone/>
            </a:pPr>
            <a:r>
              <a:rPr lang="lt-LT" sz="1400"/>
              <a:t>Suplanavus interneto svetainės struktūrą, kitas logiškas žingsnis yra pabandyti išsiaiškinti, kokį turinį norite įdėti į visą svetainę, kokių puslapių jums reikia, kaip jie turėtų būti išdėstyti ir susieti vienas su kitu, kaip bus pasiekta geriausia vartotojo patirtis. </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lt-LT" sz="1400"/>
              <a:t>Šių veiksmų procesas vadinama informacine architektūra. Didelėje, sudėtingoje svetainėje šį procesą galima daug planuoti, tačiau paprastoje kelių puslapių svetainėje tai gali būti gana paprasta ir smagu!</a:t>
            </a:r>
            <a:endParaRPr i="1" sz="1400"/>
          </a:p>
          <a:p>
            <a:pPr indent="0" lvl="0" marL="0" rtl="0" algn="l">
              <a:lnSpc>
                <a:spcPct val="115000"/>
              </a:lnSpc>
              <a:spcBef>
                <a:spcPts val="0"/>
              </a:spcBef>
              <a:spcAft>
                <a:spcPts val="0"/>
              </a:spcAft>
              <a:buNone/>
            </a:pPr>
            <a:r>
              <a:t/>
            </a:r>
            <a:endParaRPr b="1" sz="1400"/>
          </a:p>
          <a:p>
            <a:pPr indent="0" lvl="0" marL="0" rtl="0" algn="l">
              <a:lnSpc>
                <a:spcPct val="115000"/>
              </a:lnSpc>
              <a:spcBef>
                <a:spcPts val="0"/>
              </a:spcBef>
              <a:spcAft>
                <a:spcPts val="0"/>
              </a:spcAft>
              <a:buNone/>
            </a:pPr>
            <a:r>
              <a:t/>
            </a:r>
            <a:endParaRPr b="1" sz="1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7"/>
          <p:cNvSpPr txBox="1"/>
          <p:nvPr>
            <p:ph idx="1" type="body"/>
          </p:nvPr>
        </p:nvSpPr>
        <p:spPr>
          <a:xfrm>
            <a:off x="480391" y="460650"/>
            <a:ext cx="5615700" cy="453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lt-LT" sz="1400"/>
              <a:t>Front-end programavimas panaudojant HTML / CSS / Bootstrap</a:t>
            </a:r>
            <a:endParaRPr/>
          </a:p>
        </p:txBody>
      </p:sp>
      <p:sp>
        <p:nvSpPr>
          <p:cNvPr id="305" name="Google Shape;305;p7"/>
          <p:cNvSpPr txBox="1"/>
          <p:nvPr>
            <p:ph idx="2" type="body"/>
          </p:nvPr>
        </p:nvSpPr>
        <p:spPr>
          <a:xfrm>
            <a:off x="3281700" y="1821692"/>
            <a:ext cx="3750900" cy="4308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Font typeface="Arial"/>
              <a:buNone/>
            </a:pPr>
            <a:r>
              <a:rPr lang="lt-LT"/>
              <a:t>HTML </a:t>
            </a:r>
            <a:endParaRPr/>
          </a:p>
        </p:txBody>
      </p:sp>
      <p:sp>
        <p:nvSpPr>
          <p:cNvPr id="306" name="Google Shape;306;p7"/>
          <p:cNvSpPr txBox="1"/>
          <p:nvPr>
            <p:ph type="title"/>
          </p:nvPr>
        </p:nvSpPr>
        <p:spPr>
          <a:xfrm>
            <a:off x="480391" y="5032099"/>
            <a:ext cx="2343600" cy="136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Arial"/>
              <a:buNone/>
            </a:pPr>
            <a:r>
              <a:rPr lang="lt-LT"/>
              <a:t>Naudinga informacija</a:t>
            </a:r>
            <a:endParaRPr/>
          </a:p>
        </p:txBody>
      </p:sp>
      <p:sp>
        <p:nvSpPr>
          <p:cNvPr id="307" name="Google Shape;307;p7"/>
          <p:cNvSpPr txBox="1"/>
          <p:nvPr>
            <p:ph idx="4" type="body"/>
          </p:nvPr>
        </p:nvSpPr>
        <p:spPr>
          <a:xfrm>
            <a:off x="7503550" y="1821760"/>
            <a:ext cx="4208100" cy="4308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3"/>
              </a:buClr>
              <a:buSzPts val="1600"/>
              <a:buNone/>
            </a:pPr>
            <a:r>
              <a:rPr lang="lt-LT"/>
              <a:t>https://developer.mozilla.org/en-US/docs/Web/HTML</a:t>
            </a:r>
            <a:endParaRPr/>
          </a:p>
          <a:p>
            <a:pPr indent="0" lvl="0" marL="0" rtl="0" algn="l">
              <a:lnSpc>
                <a:spcPct val="90000"/>
              </a:lnSpc>
              <a:spcBef>
                <a:spcPts val="1000"/>
              </a:spcBef>
              <a:spcAft>
                <a:spcPts val="0"/>
              </a:spcAft>
              <a:buClr>
                <a:schemeClr val="accent3"/>
              </a:buClr>
              <a:buSzPts val="16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34375"/>
              <a:buFont typeface="Arial"/>
              <a:buNone/>
            </a:pPr>
            <a:r>
              <a:rPr lang="lt-LT" sz="3200"/>
              <a:t>HTML pagrindai (pirma paskaita)</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100000"/>
              <a:buFont typeface="Montserrat"/>
              <a:buNone/>
            </a:pPr>
            <a:r>
              <a:t/>
            </a:r>
            <a:endParaRPr sz="3200"/>
          </a:p>
        </p:txBody>
      </p:sp>
      <p:sp>
        <p:nvSpPr>
          <p:cNvPr id="128" name="Google Shape;128;p3"/>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29" name="Google Shape;129;p3"/>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ctr">
              <a:lnSpc>
                <a:spcPct val="115000"/>
              </a:lnSpc>
              <a:spcBef>
                <a:spcPts val="0"/>
              </a:spcBef>
              <a:spcAft>
                <a:spcPts val="0"/>
              </a:spcAft>
              <a:buClr>
                <a:schemeClr val="dk1"/>
              </a:buClr>
              <a:buSzPts val="1100"/>
              <a:buFont typeface="Arial"/>
              <a:buNone/>
            </a:pPr>
            <a:r>
              <a:t/>
            </a:r>
            <a:endParaRPr b="1" sz="1400"/>
          </a:p>
          <a:p>
            <a:pPr indent="0" lvl="0" marL="0" rtl="0" algn="ctr">
              <a:lnSpc>
                <a:spcPct val="115000"/>
              </a:lnSpc>
              <a:spcBef>
                <a:spcPts val="0"/>
              </a:spcBef>
              <a:spcAft>
                <a:spcPts val="0"/>
              </a:spcAft>
              <a:buClr>
                <a:schemeClr val="dk1"/>
              </a:buClr>
              <a:buSzPts val="1100"/>
              <a:buFont typeface="Arial"/>
              <a:buNone/>
            </a:pPr>
            <a:r>
              <a:t/>
            </a:r>
            <a:endParaRPr b="1" sz="1400"/>
          </a:p>
          <a:p>
            <a:pPr indent="0" lvl="0" marL="0" rtl="0" algn="ctr">
              <a:lnSpc>
                <a:spcPct val="115000"/>
              </a:lnSpc>
              <a:spcBef>
                <a:spcPts val="0"/>
              </a:spcBef>
              <a:spcAft>
                <a:spcPts val="0"/>
              </a:spcAft>
              <a:buClr>
                <a:schemeClr val="dk1"/>
              </a:buClr>
              <a:buSzPts val="1100"/>
              <a:buFont typeface="Arial"/>
              <a:buNone/>
            </a:pPr>
            <a:r>
              <a:t/>
            </a:r>
            <a:endParaRPr b="1" sz="1400"/>
          </a:p>
          <a:p>
            <a:pPr indent="0" lvl="0" marL="0" rtl="0" algn="ctr">
              <a:lnSpc>
                <a:spcPct val="115000"/>
              </a:lnSpc>
              <a:spcBef>
                <a:spcPts val="0"/>
              </a:spcBef>
              <a:spcAft>
                <a:spcPts val="0"/>
              </a:spcAft>
              <a:buClr>
                <a:schemeClr val="dk1"/>
              </a:buClr>
              <a:buSzPts val="1100"/>
              <a:buFont typeface="Arial"/>
              <a:buNone/>
            </a:pPr>
            <a:r>
              <a:t/>
            </a:r>
            <a:endParaRPr b="1" sz="1400"/>
          </a:p>
          <a:p>
            <a:pPr indent="0" lvl="0" marL="0" rtl="0" algn="ctr">
              <a:lnSpc>
                <a:spcPct val="115000"/>
              </a:lnSpc>
              <a:spcBef>
                <a:spcPts val="0"/>
              </a:spcBef>
              <a:spcAft>
                <a:spcPts val="0"/>
              </a:spcAft>
              <a:buClr>
                <a:schemeClr val="dk1"/>
              </a:buClr>
              <a:buSzPts val="1100"/>
              <a:buFont typeface="Arial"/>
              <a:buNone/>
            </a:pPr>
            <a:r>
              <a:t/>
            </a:r>
            <a:endParaRPr b="1" sz="1400"/>
          </a:p>
          <a:p>
            <a:pPr indent="0" lvl="0" marL="0" rtl="0" algn="ctr">
              <a:lnSpc>
                <a:spcPct val="115000"/>
              </a:lnSpc>
              <a:spcBef>
                <a:spcPts val="0"/>
              </a:spcBef>
              <a:spcAft>
                <a:spcPts val="0"/>
              </a:spcAft>
              <a:buClr>
                <a:schemeClr val="dk1"/>
              </a:buClr>
              <a:buSzPts val="1100"/>
              <a:buFont typeface="Arial"/>
              <a:buNone/>
            </a:pPr>
            <a:r>
              <a:t/>
            </a:r>
            <a:endParaRPr b="1" sz="1400"/>
          </a:p>
          <a:p>
            <a:pPr indent="0" lvl="0" marL="0" rtl="0" algn="ctr">
              <a:lnSpc>
                <a:spcPct val="115000"/>
              </a:lnSpc>
              <a:spcBef>
                <a:spcPts val="0"/>
              </a:spcBef>
              <a:spcAft>
                <a:spcPts val="0"/>
              </a:spcAft>
              <a:buClr>
                <a:schemeClr val="dk1"/>
              </a:buClr>
              <a:buSzPts val="1100"/>
              <a:buFont typeface="Arial"/>
              <a:buNone/>
            </a:pPr>
            <a:r>
              <a:t/>
            </a:r>
            <a:endParaRPr b="1" sz="1400"/>
          </a:p>
          <a:p>
            <a:pPr indent="0" lvl="0" marL="0" rtl="0" algn="ctr">
              <a:lnSpc>
                <a:spcPct val="115000"/>
              </a:lnSpc>
              <a:spcBef>
                <a:spcPts val="0"/>
              </a:spcBef>
              <a:spcAft>
                <a:spcPts val="0"/>
              </a:spcAft>
              <a:buClr>
                <a:schemeClr val="dk1"/>
              </a:buClr>
              <a:buSzPts val="1100"/>
              <a:buFont typeface="Arial"/>
              <a:buNone/>
            </a:pPr>
            <a:r>
              <a:rPr b="1" lang="lt-LT" sz="1400"/>
              <a:t>HTML (HyperText Markup Language)</a:t>
            </a:r>
            <a:r>
              <a:rPr lang="lt-LT" sz="1400"/>
              <a:t> </a:t>
            </a:r>
            <a:endParaRPr sz="1400"/>
          </a:p>
          <a:p>
            <a:pPr indent="0" lvl="0" marL="0" rtl="0" algn="ctr">
              <a:lnSpc>
                <a:spcPct val="115000"/>
              </a:lnSpc>
              <a:spcBef>
                <a:spcPts val="0"/>
              </a:spcBef>
              <a:spcAft>
                <a:spcPts val="0"/>
              </a:spcAft>
              <a:buClr>
                <a:schemeClr val="dk1"/>
              </a:buClr>
              <a:buSzPts val="1100"/>
              <a:buFont typeface="Arial"/>
              <a:buNone/>
            </a:pPr>
            <a:r>
              <a:rPr lang="lt-LT" sz="1400"/>
              <a:t>yra pats pagrindinis žiniatinklio kūrimo elementas. Jis apibrėžia interneto turinio prasmę ir struktūrą. Kitos technologijos, išskyrus HTML, paprastai naudojamos aprašyti tinklalapio išvaizdą / pristatymą (</a:t>
            </a:r>
            <a:r>
              <a:rPr b="1" lang="lt-LT" sz="1400"/>
              <a:t>CSS</a:t>
            </a:r>
            <a:r>
              <a:rPr lang="lt-LT" sz="1400"/>
              <a:t>) arba funkcionalumą / elgesį (</a:t>
            </a:r>
            <a:r>
              <a:rPr b="1" lang="lt-LT" sz="1400"/>
              <a:t>JavaScript</a:t>
            </a:r>
            <a:r>
              <a:rPr lang="lt-LT" sz="1400"/>
              <a:t>).</a:t>
            </a:r>
            <a:endParaRPr sz="1400"/>
          </a:p>
          <a:p>
            <a:pPr indent="0" lvl="0" marL="0" rtl="0" algn="ctr">
              <a:lnSpc>
                <a:spcPct val="115000"/>
              </a:lnSpc>
              <a:spcBef>
                <a:spcPts val="0"/>
              </a:spcBef>
              <a:spcAft>
                <a:spcPts val="0"/>
              </a:spcAft>
              <a:buClr>
                <a:schemeClr val="dk1"/>
              </a:buClr>
              <a:buSzPts val="1100"/>
              <a:buFont typeface="Arial"/>
              <a:buNone/>
            </a:pPr>
            <a:r>
              <a:rPr i="1" lang="lt-LT" sz="1400"/>
              <a:t>HTML nėra programavimo kalba, tai </a:t>
            </a:r>
            <a:r>
              <a:rPr i="1" lang="lt-LT" sz="1400" u="sng"/>
              <a:t>žymėjimo kalba (angl. markup language), apibrėžianti jūsų turinio struktūrą</a:t>
            </a:r>
            <a:r>
              <a:rPr i="1" lang="lt-LT" sz="1400"/>
              <a:t>.</a:t>
            </a:r>
            <a:endParaRPr i="1" sz="1400"/>
          </a:p>
          <a:p>
            <a:pPr indent="0" lvl="0" marL="0" rtl="0" algn="l">
              <a:lnSpc>
                <a:spcPct val="100000"/>
              </a:lnSpc>
              <a:spcBef>
                <a:spcPts val="1600"/>
              </a:spcBef>
              <a:spcAft>
                <a:spcPts val="0"/>
              </a:spcAft>
              <a:buClr>
                <a:schemeClr val="dk1"/>
              </a:buClr>
              <a:buSzPts val="1600"/>
              <a:buNone/>
            </a:pPr>
            <a:r>
              <a:t/>
            </a:r>
            <a:endParaRPr b="1" sz="1400"/>
          </a:p>
        </p:txBody>
      </p:sp>
      <p:pic>
        <p:nvPicPr>
          <p:cNvPr id="130" name="Google Shape;130;p3"/>
          <p:cNvPicPr preferRelativeResize="0"/>
          <p:nvPr/>
        </p:nvPicPr>
        <p:blipFill>
          <a:blip r:embed="rId3">
            <a:alphaModFix/>
          </a:blip>
          <a:stretch>
            <a:fillRect/>
          </a:stretch>
        </p:blipFill>
        <p:spPr>
          <a:xfrm>
            <a:off x="5099613" y="2166250"/>
            <a:ext cx="1992775" cy="1992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d07f41bdc5_0_14"/>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34375"/>
              <a:buFont typeface="Arial"/>
              <a:buNone/>
            </a:pPr>
            <a:r>
              <a:rPr lang="lt-LT" sz="3200"/>
              <a:t>HTML elemento anatomija</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100000"/>
              <a:buFont typeface="Montserrat"/>
              <a:buNone/>
            </a:pPr>
            <a:r>
              <a:t/>
            </a:r>
            <a:endParaRPr sz="3200"/>
          </a:p>
        </p:txBody>
      </p:sp>
      <p:sp>
        <p:nvSpPr>
          <p:cNvPr id="136" name="Google Shape;136;gd07f41bdc5_0_14"/>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37" name="Google Shape;137;gd07f41bdc5_0_14"/>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lt-LT" sz="1400"/>
              <a:t>Turime tekstą </a:t>
            </a:r>
            <a:r>
              <a:rPr i="1" lang="lt-LT" sz="1400"/>
              <a:t> „My cat is very grumpy“</a:t>
            </a:r>
            <a:r>
              <a:rPr lang="lt-LT" sz="1400"/>
              <a:t>. </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lt-LT" sz="1400"/>
              <a:t>HTML kalbos atveju jis atrodytų taip </a:t>
            </a:r>
            <a:r>
              <a:rPr i="1" lang="lt-LT" sz="1400">
                <a:highlight>
                  <a:srgbClr val="EFEFEF"/>
                </a:highlight>
              </a:rPr>
              <a:t>&lt;p&gt;My cat is very grumpy&lt;/p&gt;</a:t>
            </a:r>
            <a:endParaRPr i="1" sz="1400">
              <a:highlight>
                <a:srgbClr val="EFEFEF"/>
              </a:highlight>
            </a:endParaRPr>
          </a:p>
          <a:p>
            <a:pPr indent="0" lvl="0" marL="0" rtl="0" algn="l">
              <a:lnSpc>
                <a:spcPct val="100000"/>
              </a:lnSpc>
              <a:spcBef>
                <a:spcPts val="1600"/>
              </a:spcBef>
              <a:spcAft>
                <a:spcPts val="0"/>
              </a:spcAft>
              <a:buClr>
                <a:schemeClr val="dk1"/>
              </a:buClr>
              <a:buSzPts val="1600"/>
              <a:buNone/>
            </a:pPr>
            <a:r>
              <a:t/>
            </a:r>
            <a:endParaRPr b="1" sz="1400"/>
          </a:p>
        </p:txBody>
      </p:sp>
      <p:pic>
        <p:nvPicPr>
          <p:cNvPr id="138" name="Google Shape;138;gd07f41bdc5_0_14"/>
          <p:cNvPicPr preferRelativeResize="0"/>
          <p:nvPr/>
        </p:nvPicPr>
        <p:blipFill>
          <a:blip r:embed="rId3">
            <a:alphaModFix/>
          </a:blip>
          <a:stretch>
            <a:fillRect/>
          </a:stretch>
        </p:blipFill>
        <p:spPr>
          <a:xfrm>
            <a:off x="480388" y="3708388"/>
            <a:ext cx="7820025" cy="2428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d07f41bdc5_1_1"/>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34375"/>
              <a:buFont typeface="Arial"/>
              <a:buNone/>
            </a:pPr>
            <a:r>
              <a:rPr lang="lt-LT" sz="3200"/>
              <a:t>HTML elemento anatomija</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100000"/>
              <a:buFont typeface="Montserrat"/>
              <a:buNone/>
            </a:pPr>
            <a:r>
              <a:t/>
            </a:r>
            <a:endParaRPr sz="3200"/>
          </a:p>
        </p:txBody>
      </p:sp>
      <p:sp>
        <p:nvSpPr>
          <p:cNvPr id="144" name="Google Shape;144;gd07f41bdc5_1_1"/>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45" name="Google Shape;145;gd07f41bdc5_1_1"/>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lt-LT" sz="1400"/>
              <a:t>Elementai taip pat gali turėti </a:t>
            </a:r>
            <a:r>
              <a:rPr b="1" lang="lt-LT" sz="1400"/>
              <a:t>atributus</a:t>
            </a:r>
            <a:r>
              <a:rPr lang="lt-LT" sz="1400"/>
              <a:t>. </a:t>
            </a:r>
            <a:r>
              <a:rPr b="1" i="1" lang="lt-LT" sz="1400"/>
              <a:t>Atributuose yra papildomos informacijos apie elementą</a:t>
            </a:r>
            <a:r>
              <a:rPr i="1" lang="lt-LT" sz="1400"/>
              <a:t>, kurio nenorite rodyti tikrame turinyje. </a:t>
            </a:r>
            <a:r>
              <a:rPr lang="lt-LT" sz="1400"/>
              <a:t>Atributai atrodo taip:</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t/>
            </a:r>
            <a:endParaRPr i="1" sz="1400">
              <a:solidFill>
                <a:srgbClr val="0000FF"/>
              </a:solidFill>
            </a:endParaRPr>
          </a:p>
          <a:p>
            <a:pPr indent="0" lvl="0" marL="0" rtl="0" algn="l">
              <a:lnSpc>
                <a:spcPct val="115000"/>
              </a:lnSpc>
              <a:spcBef>
                <a:spcPts val="0"/>
              </a:spcBef>
              <a:spcAft>
                <a:spcPts val="0"/>
              </a:spcAft>
              <a:buClr>
                <a:schemeClr val="dk1"/>
              </a:buClr>
              <a:buSzPts val="1100"/>
              <a:buFont typeface="Arial"/>
              <a:buNone/>
            </a:pPr>
            <a:r>
              <a:t/>
            </a:r>
            <a:endParaRPr i="1" sz="1400">
              <a:solidFill>
                <a:srgbClr val="0000FF"/>
              </a:solidFill>
            </a:endParaRPr>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t/>
            </a:r>
            <a:endParaRPr i="1" sz="1400"/>
          </a:p>
          <a:p>
            <a:pPr indent="0" lvl="0" marL="0" rtl="0" algn="l">
              <a:lnSpc>
                <a:spcPct val="115000"/>
              </a:lnSpc>
              <a:spcBef>
                <a:spcPts val="0"/>
              </a:spcBef>
              <a:spcAft>
                <a:spcPts val="0"/>
              </a:spcAft>
              <a:buClr>
                <a:schemeClr val="dk1"/>
              </a:buClr>
              <a:buSzPts val="1100"/>
              <a:buFont typeface="Arial"/>
              <a:buNone/>
            </a:pPr>
            <a:r>
              <a:rPr i="1" lang="lt-LT" sz="1400"/>
              <a:t>Čia „class“ yra atributo pavadinimas, o „editor-note“ atributo vertė. </a:t>
            </a:r>
            <a:endParaRPr i="1" sz="1400"/>
          </a:p>
          <a:p>
            <a:pPr indent="0" lvl="0" marL="0" rtl="0" algn="l">
              <a:lnSpc>
                <a:spcPct val="115000"/>
              </a:lnSpc>
              <a:spcBef>
                <a:spcPts val="0"/>
              </a:spcBef>
              <a:spcAft>
                <a:spcPts val="0"/>
              </a:spcAft>
              <a:buClr>
                <a:schemeClr val="dk1"/>
              </a:buClr>
              <a:buSzPts val="1100"/>
              <a:buFont typeface="Arial"/>
              <a:buNone/>
            </a:pPr>
            <a:r>
              <a:t/>
            </a:r>
            <a:endParaRPr i="1" sz="1400"/>
          </a:p>
          <a:p>
            <a:pPr indent="0" lvl="0" marL="0" rtl="0" algn="l">
              <a:lnSpc>
                <a:spcPct val="115000"/>
              </a:lnSpc>
              <a:spcBef>
                <a:spcPts val="0"/>
              </a:spcBef>
              <a:spcAft>
                <a:spcPts val="0"/>
              </a:spcAft>
              <a:buClr>
                <a:schemeClr val="dk1"/>
              </a:buClr>
              <a:buSzPts val="1100"/>
              <a:buFont typeface="Arial"/>
              <a:buNone/>
            </a:pPr>
            <a:r>
              <a:rPr i="1" lang="lt-LT" sz="1400"/>
              <a:t>Beje, „class“ atributas leidžia suteikti elementui unikalų identifikatorių, kurį galima naudoti norint jį (ir visus kitus tos pačios klasės vertės elementus) nukreipti su stiliaus informacija ir kitais dalykais.</a:t>
            </a:r>
            <a:endParaRPr i="1" sz="1400"/>
          </a:p>
          <a:p>
            <a:pPr indent="0" lvl="0" marL="0" rtl="0" algn="l">
              <a:lnSpc>
                <a:spcPct val="115000"/>
              </a:lnSpc>
              <a:spcBef>
                <a:spcPts val="0"/>
              </a:spcBef>
              <a:spcAft>
                <a:spcPts val="0"/>
              </a:spcAft>
              <a:buClr>
                <a:schemeClr val="dk1"/>
              </a:buClr>
              <a:buSzPts val="1100"/>
              <a:buFont typeface="Arial"/>
              <a:buNone/>
            </a:pPr>
            <a:r>
              <a:t/>
            </a:r>
            <a:endParaRPr i="1"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00000"/>
              </a:lnSpc>
              <a:spcBef>
                <a:spcPts val="1600"/>
              </a:spcBef>
              <a:spcAft>
                <a:spcPts val="0"/>
              </a:spcAft>
              <a:buClr>
                <a:schemeClr val="dk1"/>
              </a:buClr>
              <a:buSzPts val="1600"/>
              <a:buNone/>
            </a:pPr>
            <a:r>
              <a:t/>
            </a:r>
            <a:endParaRPr sz="1400"/>
          </a:p>
        </p:txBody>
      </p:sp>
      <p:pic>
        <p:nvPicPr>
          <p:cNvPr id="146" name="Google Shape;146;gd07f41bdc5_1_1"/>
          <p:cNvPicPr preferRelativeResize="0"/>
          <p:nvPr/>
        </p:nvPicPr>
        <p:blipFill>
          <a:blip r:embed="rId3">
            <a:alphaModFix/>
          </a:blip>
          <a:stretch>
            <a:fillRect/>
          </a:stretch>
        </p:blipFill>
        <p:spPr>
          <a:xfrm>
            <a:off x="480400" y="3334151"/>
            <a:ext cx="7586125" cy="919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d07f41bdc5_1_9"/>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34375"/>
              <a:buFont typeface="Arial"/>
              <a:buNone/>
            </a:pPr>
            <a:r>
              <a:rPr lang="lt-LT" sz="3200"/>
              <a:t>HTML elemento anatomija</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100000"/>
              <a:buFont typeface="Montserrat"/>
              <a:buNone/>
            </a:pPr>
            <a:r>
              <a:t/>
            </a:r>
            <a:endParaRPr sz="3200"/>
          </a:p>
        </p:txBody>
      </p:sp>
      <p:sp>
        <p:nvSpPr>
          <p:cNvPr id="152" name="Google Shape;152;gd07f41bdc5_1_9"/>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53" name="Google Shape;153;gd07f41bdc5_1_9"/>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lt-LT" sz="1400"/>
              <a:t>Jūs taip pat galite įdėti </a:t>
            </a:r>
            <a:r>
              <a:rPr b="1" lang="lt-LT" sz="1400"/>
              <a:t>elementus į kitus elementus</a:t>
            </a:r>
            <a:r>
              <a:rPr lang="lt-LT" sz="1400"/>
              <a:t> - tai vadinama (angl.) “nesting”. Jei norėtume konstatuoti, kad mūsų katė yra labai niūri, žodį very“ galėtume įvynioti į &lt;strong&gt; elementą, o tai reiškia, kad šis žodis turi būti stipriai pabrėžtas:</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lt-LT" sz="1400">
                <a:highlight>
                  <a:srgbClr val="EFEFEF"/>
                </a:highlight>
              </a:rPr>
              <a:t>&lt;p&gt;My cat is &lt;strong&gt;very&lt;/strong&gt; grumpy.&lt;/p&gt;</a:t>
            </a:r>
            <a:endParaRPr sz="1400">
              <a:highlight>
                <a:srgbClr val="EFEFEF"/>
              </a:highlight>
            </a:endParaRPr>
          </a:p>
          <a:p>
            <a:pPr indent="0" lvl="0" marL="0" rtl="0" algn="l">
              <a:lnSpc>
                <a:spcPct val="115000"/>
              </a:lnSpc>
              <a:spcBef>
                <a:spcPts val="0"/>
              </a:spcBef>
              <a:spcAft>
                <a:spcPts val="0"/>
              </a:spcAft>
              <a:buClr>
                <a:schemeClr val="dk1"/>
              </a:buClr>
              <a:buSzPts val="1100"/>
              <a:buFont typeface="Arial"/>
              <a:buNone/>
            </a:pPr>
            <a:r>
              <a:t/>
            </a:r>
            <a:endParaRPr sz="1400">
              <a:highlight>
                <a:srgbClr val="EFEFEF"/>
              </a:highlight>
            </a:endParaRPr>
          </a:p>
          <a:p>
            <a:pPr indent="0" lvl="0" marL="0" rtl="0" algn="l">
              <a:lnSpc>
                <a:spcPct val="115000"/>
              </a:lnSpc>
              <a:spcBef>
                <a:spcPts val="0"/>
              </a:spcBef>
              <a:spcAft>
                <a:spcPts val="0"/>
              </a:spcAft>
              <a:buClr>
                <a:schemeClr val="dk1"/>
              </a:buClr>
              <a:buSzPts val="1100"/>
              <a:buFont typeface="Arial"/>
              <a:buNone/>
            </a:pPr>
            <a:r>
              <a:t/>
            </a:r>
            <a:endParaRPr sz="1400">
              <a:highlight>
                <a:srgbClr val="EFEFEF"/>
              </a:highlight>
            </a:endParaRPr>
          </a:p>
          <a:p>
            <a:pPr indent="0" lvl="0" marL="0" rtl="0" algn="l">
              <a:lnSpc>
                <a:spcPct val="115000"/>
              </a:lnSpc>
              <a:spcBef>
                <a:spcPts val="0"/>
              </a:spcBef>
              <a:spcAft>
                <a:spcPts val="0"/>
              </a:spcAft>
              <a:buClr>
                <a:schemeClr val="dk1"/>
              </a:buClr>
              <a:buSzPts val="1100"/>
              <a:buFont typeface="Arial"/>
              <a:buNone/>
            </a:pPr>
            <a:r>
              <a:rPr i="1" lang="lt-LT" sz="1400">
                <a:highlight>
                  <a:srgbClr val="FFFFFF"/>
                </a:highlight>
              </a:rPr>
              <a:t>Svarbu atkreipti dėmesį ar mūsų elementai yra tinkamai talpinami vienas kitame.</a:t>
            </a:r>
            <a:endParaRPr sz="1400">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lt-LT" sz="1400">
                <a:highlight>
                  <a:srgbClr val="FFFFFF"/>
                </a:highlight>
              </a:rPr>
              <a:t>Negalima: </a:t>
            </a:r>
            <a:r>
              <a:rPr lang="lt-LT" sz="1400">
                <a:highlight>
                  <a:srgbClr val="F3F3F3"/>
                </a:highlight>
              </a:rPr>
              <a:t>&lt;p&gt;My cat is &lt;strong&gt;very grumpy.&lt;/p&gt;&lt;/strong&gt;</a:t>
            </a:r>
            <a:endParaRPr sz="1400">
              <a:highlight>
                <a:srgbClr val="F3F3F3"/>
              </a:highlight>
            </a:endParaRPr>
          </a:p>
          <a:p>
            <a:pPr indent="0" lvl="0" marL="0" rtl="0" algn="l">
              <a:lnSpc>
                <a:spcPct val="115000"/>
              </a:lnSpc>
              <a:spcBef>
                <a:spcPts val="0"/>
              </a:spcBef>
              <a:spcAft>
                <a:spcPts val="0"/>
              </a:spcAft>
              <a:buClr>
                <a:schemeClr val="dk1"/>
              </a:buClr>
              <a:buSzPts val="1100"/>
              <a:buNone/>
            </a:pPr>
            <a:r>
              <a:rPr lang="lt-LT" sz="1400"/>
              <a:t>Galima: 	 </a:t>
            </a:r>
            <a:r>
              <a:rPr lang="lt-LT" sz="1400">
                <a:highlight>
                  <a:srgbClr val="EFEFEF"/>
                </a:highlight>
              </a:rPr>
              <a:t>&lt;p&gt;My cat is &lt;strong&gt;very&lt;/strong&gt; grumpy.&lt;/p&gt;</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d07f41bdc5_1_19"/>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34375"/>
              <a:buFont typeface="Arial"/>
              <a:buNone/>
            </a:pPr>
            <a:r>
              <a:rPr lang="lt-LT" sz="3200"/>
              <a:t>HTML elemento anatomija</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100000"/>
              <a:buFont typeface="Montserrat"/>
              <a:buNone/>
            </a:pPr>
            <a:r>
              <a:t/>
            </a:r>
            <a:endParaRPr sz="3200"/>
          </a:p>
        </p:txBody>
      </p:sp>
      <p:sp>
        <p:nvSpPr>
          <p:cNvPr id="159" name="Google Shape;159;gd07f41bdc5_1_19"/>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60" name="Google Shape;160;gd07f41bdc5_1_19"/>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lang="lt-LT" sz="1400"/>
              <a:t>Individualūs HTML elementai yra tarpusavyje kombinuojami HTML dokumente (pvz. index.html)</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i="1" lang="lt-LT" sz="1400"/>
              <a:t>HTML dokumento pvz.:</a:t>
            </a:r>
            <a:endParaRPr i="1"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sz="1400"/>
          </a:p>
        </p:txBody>
      </p:sp>
      <p:pic>
        <p:nvPicPr>
          <p:cNvPr id="161" name="Google Shape;161;gd07f41bdc5_1_19"/>
          <p:cNvPicPr preferRelativeResize="0"/>
          <p:nvPr/>
        </p:nvPicPr>
        <p:blipFill>
          <a:blip r:embed="rId3">
            <a:alphaModFix/>
          </a:blip>
          <a:stretch>
            <a:fillRect/>
          </a:stretch>
        </p:blipFill>
        <p:spPr>
          <a:xfrm>
            <a:off x="2808300" y="3493674"/>
            <a:ext cx="5372399" cy="2188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d07f41bdc5_1_26"/>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34375"/>
              <a:buFont typeface="Arial"/>
              <a:buNone/>
            </a:pPr>
            <a:r>
              <a:rPr lang="lt-LT" sz="3200"/>
              <a:t>HTML (dokumento) elemento anatomija</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100000"/>
              <a:buFont typeface="Montserrat"/>
              <a:buNone/>
            </a:pPr>
            <a:r>
              <a:t/>
            </a:r>
            <a:endParaRPr sz="3200"/>
          </a:p>
        </p:txBody>
      </p:sp>
      <p:sp>
        <p:nvSpPr>
          <p:cNvPr id="167" name="Google Shape;167;gd07f41bdc5_1_26"/>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68" name="Google Shape;168;gd07f41bdc5_1_26"/>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lang="lt-LT" sz="1400">
                <a:highlight>
                  <a:srgbClr val="EFEFEF"/>
                </a:highlight>
              </a:rPr>
              <a:t>&lt;! DOCTYPE html&gt;</a:t>
            </a:r>
            <a:r>
              <a:rPr lang="lt-LT" sz="1400"/>
              <a:t> - tai yra būtina preambulė.</a:t>
            </a:r>
            <a:endParaRPr sz="1400"/>
          </a:p>
          <a:p>
            <a:pPr indent="0" lvl="0" marL="0" rtl="0" algn="l">
              <a:lnSpc>
                <a:spcPct val="115000"/>
              </a:lnSpc>
              <a:spcBef>
                <a:spcPts val="0"/>
              </a:spcBef>
              <a:spcAft>
                <a:spcPts val="0"/>
              </a:spcAft>
              <a:buClr>
                <a:schemeClr val="dk1"/>
              </a:buClr>
              <a:buSzPts val="1100"/>
              <a:buNone/>
            </a:pPr>
            <a:r>
              <a:rPr lang="lt-LT" sz="1400">
                <a:highlight>
                  <a:srgbClr val="EFEFEF"/>
                </a:highlight>
              </a:rPr>
              <a:t>&lt;html&gt; &lt;/html&gt;</a:t>
            </a:r>
            <a:r>
              <a:rPr lang="lt-LT" sz="1400"/>
              <a:t> - šis elementas apgaubia visą turinį visame puslapyje ir kartais vadinamas “root” elementu.</a:t>
            </a:r>
            <a:endParaRPr sz="1400"/>
          </a:p>
          <a:p>
            <a:pPr indent="0" lvl="0" marL="0" rtl="0" algn="l">
              <a:lnSpc>
                <a:spcPct val="115000"/>
              </a:lnSpc>
              <a:spcBef>
                <a:spcPts val="0"/>
              </a:spcBef>
              <a:spcAft>
                <a:spcPts val="0"/>
              </a:spcAft>
              <a:buClr>
                <a:schemeClr val="dk1"/>
              </a:buClr>
              <a:buSzPts val="1100"/>
              <a:buNone/>
            </a:pPr>
            <a:r>
              <a:rPr lang="lt-LT" sz="1400">
                <a:highlight>
                  <a:srgbClr val="EFEFEF"/>
                </a:highlight>
              </a:rPr>
              <a:t>&lt;head&gt; &lt;/head&gt;</a:t>
            </a:r>
            <a:r>
              <a:rPr lang="lt-LT" sz="1400"/>
              <a:t> - šis elementas veikia kaip visų dalykų, kuriuos norite įtraukti į HTML puslapį, talpykla, kurie nėra turinys, kurį rodote savo puslapio lankytojams. Tai apima tokius dalykus kaip raktiniai žodžiai ir puslapio aprašymas, kurį norite rodyti paieškos rezultatuose, CSS, kad stilizuotų mūsų turinį, simbolių rinkinio deklaracijos ir kt.</a:t>
            </a:r>
            <a:endParaRPr sz="1400"/>
          </a:p>
          <a:p>
            <a:pPr indent="0" lvl="0" marL="0" rtl="0" algn="l">
              <a:lnSpc>
                <a:spcPct val="115000"/>
              </a:lnSpc>
              <a:spcBef>
                <a:spcPts val="0"/>
              </a:spcBef>
              <a:spcAft>
                <a:spcPts val="0"/>
              </a:spcAft>
              <a:buClr>
                <a:schemeClr val="dk1"/>
              </a:buClr>
              <a:buSzPts val="1100"/>
              <a:buNone/>
            </a:pPr>
            <a:r>
              <a:rPr lang="lt-LT" sz="1100">
                <a:highlight>
                  <a:srgbClr val="EFEFEF"/>
                </a:highlight>
              </a:rPr>
              <a:t>&lt;meta charset = "utf-8"&gt;</a:t>
            </a:r>
            <a:r>
              <a:rPr lang="lt-LT" sz="1100"/>
              <a:t> - šis elementas nustato simbolių rinkinį, kurį jūsų dokumentas turėtų naudoti į UTF-8, kuriame yra dauguma simbolių iš daugumos rašytinių kalbų. Iš esmės dabar jis gali tvarkyti bet kokį tekstinį turinį, kurį galite įdėti. Nėra jokios priežasties to nenustatyti ir tai gali padėti išvengti kai kurių problemų vėliau.</a:t>
            </a:r>
            <a:endParaRPr sz="1100"/>
          </a:p>
          <a:p>
            <a:pPr indent="0" lvl="0" marL="0" rtl="0" algn="l">
              <a:lnSpc>
                <a:spcPct val="115000"/>
              </a:lnSpc>
              <a:spcBef>
                <a:spcPts val="0"/>
              </a:spcBef>
              <a:spcAft>
                <a:spcPts val="0"/>
              </a:spcAft>
              <a:buClr>
                <a:schemeClr val="dk1"/>
              </a:buClr>
              <a:buSzPts val="1100"/>
              <a:buNone/>
            </a:pPr>
            <a:r>
              <a:rPr lang="lt-LT" sz="1100">
                <a:highlight>
                  <a:srgbClr val="EFEFEF"/>
                </a:highlight>
              </a:rPr>
              <a:t>&lt;title&gt; &lt;/title&gt; </a:t>
            </a:r>
            <a:r>
              <a:rPr lang="lt-LT" sz="1100"/>
              <a:t>- tai nustato jūsų puslapio pavadinimą, kuris yra tas pavadinimas, kuris rodomas naršyklės skirtuke.</a:t>
            </a:r>
            <a:endParaRPr sz="1100"/>
          </a:p>
          <a:p>
            <a:pPr indent="0" lvl="0" marL="0" rtl="0" algn="l">
              <a:lnSpc>
                <a:spcPct val="115000"/>
              </a:lnSpc>
              <a:spcBef>
                <a:spcPts val="0"/>
              </a:spcBef>
              <a:spcAft>
                <a:spcPts val="0"/>
              </a:spcAft>
              <a:buClr>
                <a:schemeClr val="dk1"/>
              </a:buClr>
              <a:buSzPts val="1100"/>
              <a:buNone/>
            </a:pPr>
            <a:r>
              <a:rPr lang="lt-LT" sz="1400">
                <a:highlight>
                  <a:srgbClr val="EFEFEF"/>
                </a:highlight>
              </a:rPr>
              <a:t>&lt;body&gt; &lt;/body&gt;</a:t>
            </a:r>
            <a:r>
              <a:rPr lang="lt-LT" sz="1400"/>
              <a:t> - čia yra visas turinys, kurį norite parodyti interneto vartotojams, kai jie lankosi jūsų puslapyje, nesvarbu, ar tai tekstas, vaizdai, vaizdo įrašai, žaidimai, grojami garso takeliai ar dar kas kita.</a:t>
            </a:r>
            <a:endParaRPr sz="1400"/>
          </a:p>
          <a:p>
            <a:pPr indent="0" lvl="0" marL="0" rtl="0" algn="l">
              <a:lnSpc>
                <a:spcPct val="115000"/>
              </a:lnSpc>
              <a:spcBef>
                <a:spcPts val="0"/>
              </a:spcBef>
              <a:spcAft>
                <a:spcPts val="0"/>
              </a:spcAft>
              <a:buClr>
                <a:schemeClr val="dk1"/>
              </a:buClr>
              <a:buSzPts val="1100"/>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d07f41bdc5_1_33"/>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34375"/>
              <a:buFont typeface="Arial"/>
              <a:buNone/>
            </a:pPr>
            <a:r>
              <a:rPr lang="lt-LT" sz="3200"/>
              <a:t>HTML žymos, angl. “tags”</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34375"/>
              <a:buFont typeface="Arial"/>
              <a:buNone/>
            </a:pPr>
            <a:r>
              <a:t/>
            </a:r>
            <a:endParaRPr sz="3200"/>
          </a:p>
          <a:p>
            <a:pPr indent="0" lvl="0" marL="0" rtl="0" algn="l">
              <a:lnSpc>
                <a:spcPct val="100000"/>
              </a:lnSpc>
              <a:spcBef>
                <a:spcPts val="0"/>
              </a:spcBef>
              <a:spcAft>
                <a:spcPts val="0"/>
              </a:spcAft>
              <a:buClr>
                <a:schemeClr val="dk1"/>
              </a:buClr>
              <a:buSzPct val="100000"/>
              <a:buFont typeface="Montserrat"/>
              <a:buNone/>
            </a:pPr>
            <a:r>
              <a:t/>
            </a:r>
            <a:endParaRPr sz="3200"/>
          </a:p>
        </p:txBody>
      </p:sp>
      <p:sp>
        <p:nvSpPr>
          <p:cNvPr id="174" name="Google Shape;174;gd07f41bdc5_1_33"/>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75" name="Google Shape;175;gd07f41bdc5_1_33"/>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Teksto žymėjimas - Antraštės</a:t>
            </a:r>
            <a:endParaRPr b="1" sz="1400"/>
          </a:p>
          <a:p>
            <a:pPr indent="0" lvl="0" marL="0" rtl="0" algn="l">
              <a:lnSpc>
                <a:spcPct val="115000"/>
              </a:lnSpc>
              <a:spcBef>
                <a:spcPts val="0"/>
              </a:spcBef>
              <a:spcAft>
                <a:spcPts val="0"/>
              </a:spcAft>
              <a:buClr>
                <a:schemeClr val="dk1"/>
              </a:buClr>
              <a:buSzPts val="1100"/>
              <a:buNone/>
            </a:pPr>
            <a:r>
              <a:rPr lang="lt-LT" sz="1400"/>
              <a:t>Antraštės elementai leidžia nurodyti, kad tam tikros turinio dalys yra antraštės. </a:t>
            </a:r>
            <a:r>
              <a:rPr b="1" lang="lt-LT" sz="1400"/>
              <a:t>HTML yra 6 antraštės lygiai, &lt;h1&gt; - &lt;h6&gt;</a:t>
            </a:r>
            <a:endParaRPr b="1" sz="1400"/>
          </a:p>
          <a:p>
            <a:pPr indent="0" lvl="0" marL="0" rtl="0" algn="l">
              <a:lnSpc>
                <a:spcPct val="115000"/>
              </a:lnSpc>
              <a:spcBef>
                <a:spcPts val="0"/>
              </a:spcBef>
              <a:spcAft>
                <a:spcPts val="0"/>
              </a:spcAft>
              <a:buClr>
                <a:schemeClr val="dk1"/>
              </a:buClr>
              <a:buSzPts val="1100"/>
              <a:buNone/>
            </a:pPr>
            <a:r>
              <a:t/>
            </a:r>
            <a:endParaRPr sz="1400">
              <a:highlight>
                <a:srgbClr val="FFFFFF"/>
              </a:highlight>
            </a:endParaRPr>
          </a:p>
          <a:p>
            <a:pPr indent="0" lvl="0" marL="0" rtl="0" algn="l">
              <a:lnSpc>
                <a:spcPct val="115000"/>
              </a:lnSpc>
              <a:spcBef>
                <a:spcPts val="0"/>
              </a:spcBef>
              <a:spcAft>
                <a:spcPts val="0"/>
              </a:spcAft>
              <a:buClr>
                <a:schemeClr val="dk1"/>
              </a:buClr>
              <a:buSzPts val="1100"/>
              <a:buNone/>
            </a:pPr>
            <a:r>
              <a:rPr lang="lt-LT" sz="1400">
                <a:highlight>
                  <a:srgbClr val="FFFFFF"/>
                </a:highlight>
              </a:rPr>
              <a:t>Pvz.:</a:t>
            </a:r>
            <a:endParaRPr sz="1400">
              <a:highlight>
                <a:srgbClr val="FFFFFF"/>
              </a:highlight>
            </a:endParaRPr>
          </a:p>
          <a:p>
            <a:pPr indent="0" lvl="0" marL="0" rtl="0" algn="l">
              <a:lnSpc>
                <a:spcPct val="115000"/>
              </a:lnSpc>
              <a:spcBef>
                <a:spcPts val="0"/>
              </a:spcBef>
              <a:spcAft>
                <a:spcPts val="0"/>
              </a:spcAft>
              <a:buClr>
                <a:schemeClr val="dk1"/>
              </a:buClr>
              <a:buSzPts val="1100"/>
              <a:buNone/>
            </a:pPr>
            <a:r>
              <a:rPr lang="lt-LT" sz="1400">
                <a:highlight>
                  <a:srgbClr val="EFEFEF"/>
                </a:highlight>
              </a:rPr>
              <a:t>&lt;h1&gt;My main title&lt;/h1&gt;</a:t>
            </a:r>
            <a:endParaRPr sz="1400">
              <a:highlight>
                <a:srgbClr val="EFEFEF"/>
              </a:highlight>
            </a:endParaRPr>
          </a:p>
          <a:p>
            <a:pPr indent="0" lvl="0" marL="0" rtl="0" algn="l">
              <a:lnSpc>
                <a:spcPct val="115000"/>
              </a:lnSpc>
              <a:spcBef>
                <a:spcPts val="0"/>
              </a:spcBef>
              <a:spcAft>
                <a:spcPts val="0"/>
              </a:spcAft>
              <a:buClr>
                <a:schemeClr val="dk1"/>
              </a:buClr>
              <a:buSzPts val="1100"/>
              <a:buNone/>
            </a:pPr>
            <a:r>
              <a:rPr lang="lt-LT" sz="1400">
                <a:highlight>
                  <a:srgbClr val="EFEFEF"/>
                </a:highlight>
              </a:rPr>
              <a:t>&lt;h2&gt;My top level heading&lt;/h2&gt;</a:t>
            </a:r>
            <a:endParaRPr sz="1400">
              <a:highlight>
                <a:srgbClr val="EFEFEF"/>
              </a:highlight>
            </a:endParaRPr>
          </a:p>
          <a:p>
            <a:pPr indent="0" lvl="0" marL="0" rtl="0" algn="l">
              <a:lnSpc>
                <a:spcPct val="115000"/>
              </a:lnSpc>
              <a:spcBef>
                <a:spcPts val="0"/>
              </a:spcBef>
              <a:spcAft>
                <a:spcPts val="0"/>
              </a:spcAft>
              <a:buClr>
                <a:schemeClr val="dk1"/>
              </a:buClr>
              <a:buSzPts val="1100"/>
              <a:buNone/>
            </a:pPr>
            <a:r>
              <a:rPr lang="lt-LT" sz="1400">
                <a:highlight>
                  <a:srgbClr val="EFEFEF"/>
                </a:highlight>
              </a:rPr>
              <a:t>&lt;h3&gt;My subheading&lt;/h3&gt;</a:t>
            </a:r>
            <a:endParaRPr sz="1400">
              <a:highlight>
                <a:srgbClr val="EFEFEF"/>
              </a:highlight>
            </a:endParaRPr>
          </a:p>
          <a:p>
            <a:pPr indent="0" lvl="0" marL="0" rtl="0" algn="l">
              <a:lnSpc>
                <a:spcPct val="115000"/>
              </a:lnSpc>
              <a:spcBef>
                <a:spcPts val="0"/>
              </a:spcBef>
              <a:spcAft>
                <a:spcPts val="0"/>
              </a:spcAft>
              <a:buClr>
                <a:schemeClr val="dk1"/>
              </a:buClr>
              <a:buSzPts val="1100"/>
              <a:buNone/>
            </a:pPr>
            <a:r>
              <a:rPr lang="lt-LT" sz="1400">
                <a:highlight>
                  <a:srgbClr val="EFEFEF"/>
                </a:highlight>
              </a:rPr>
              <a:t>&lt;h4&gt;My sub-subheading&lt;/h4&gt;</a:t>
            </a:r>
            <a:endParaRPr sz="1400">
              <a:highlight>
                <a:srgbClr val="EFEFEF"/>
              </a:highlight>
            </a:endParaRPr>
          </a:p>
          <a:p>
            <a:pPr indent="0" lvl="0" marL="0" rtl="0" algn="l">
              <a:lnSpc>
                <a:spcPct val="115000"/>
              </a:lnSpc>
              <a:spcBef>
                <a:spcPts val="0"/>
              </a:spcBef>
              <a:spcAft>
                <a:spcPts val="0"/>
              </a:spcAft>
              <a:buClr>
                <a:schemeClr val="dk1"/>
              </a:buClr>
              <a:buSzPts val="1100"/>
              <a:buNone/>
            </a:pPr>
            <a:r>
              <a:t/>
            </a:r>
            <a:endParaRPr sz="1400">
              <a:highlight>
                <a:srgbClr val="EFEFEF"/>
              </a:highlight>
            </a:endParaRPr>
          </a:p>
          <a:p>
            <a:pPr indent="0" lvl="0" marL="0" rtl="0" algn="l">
              <a:lnSpc>
                <a:spcPct val="115000"/>
              </a:lnSpc>
              <a:spcBef>
                <a:spcPts val="0"/>
              </a:spcBef>
              <a:spcAft>
                <a:spcPts val="0"/>
              </a:spcAft>
              <a:buClr>
                <a:schemeClr val="dk1"/>
              </a:buClr>
              <a:buSzPts val="1100"/>
              <a:buNone/>
            </a:pPr>
            <a:r>
              <a:t/>
            </a:r>
            <a:endParaRPr b="1" sz="1400"/>
          </a:p>
          <a:p>
            <a:pPr indent="0" lvl="0" marL="0" rtl="0" algn="l">
              <a:lnSpc>
                <a:spcPct val="115000"/>
              </a:lnSpc>
              <a:spcBef>
                <a:spcPts val="0"/>
              </a:spcBef>
              <a:spcAft>
                <a:spcPts val="0"/>
              </a:spcAft>
              <a:buClr>
                <a:schemeClr val="dk1"/>
              </a:buClr>
              <a:buSzPts val="1100"/>
              <a:buNone/>
            </a:pPr>
            <a:r>
              <a:t/>
            </a:r>
            <a:endParaRPr b="1" sz="1400"/>
          </a:p>
          <a:p>
            <a:pPr indent="0" lvl="0" marL="0" rtl="0" algn="l">
              <a:lnSpc>
                <a:spcPct val="115000"/>
              </a:lnSpc>
              <a:spcBef>
                <a:spcPts val="0"/>
              </a:spcBef>
              <a:spcAft>
                <a:spcPts val="0"/>
              </a:spcAft>
              <a:buClr>
                <a:schemeClr val="dk1"/>
              </a:buClr>
              <a:buSzPts val="1100"/>
              <a:buNone/>
            </a:pPr>
            <a:r>
              <a:t/>
            </a:r>
            <a:endParaRPr sz="1400">
              <a:highlight>
                <a:srgbClr val="EFEFEF"/>
              </a:highlight>
            </a:endParaRPr>
          </a:p>
          <a:p>
            <a:pPr indent="0" lvl="0" marL="0" rtl="0" algn="l">
              <a:lnSpc>
                <a:spcPct val="115000"/>
              </a:lnSpc>
              <a:spcBef>
                <a:spcPts val="0"/>
              </a:spcBef>
              <a:spcAft>
                <a:spcPts val="0"/>
              </a:spcAft>
              <a:buClr>
                <a:schemeClr val="dk1"/>
              </a:buClr>
              <a:buSzPts val="1100"/>
              <a:buNone/>
            </a:pPr>
            <a:r>
              <a:t/>
            </a:r>
            <a:endParaRPr b="1" sz="1400"/>
          </a:p>
          <a:p>
            <a:pPr indent="0" lvl="0" marL="0" rtl="0" algn="l">
              <a:lnSpc>
                <a:spcPct val="115000"/>
              </a:lnSpc>
              <a:spcBef>
                <a:spcPts val="0"/>
              </a:spcBef>
              <a:spcAft>
                <a:spcPts val="0"/>
              </a:spcAft>
              <a:buClr>
                <a:schemeClr val="dk1"/>
              </a:buClr>
              <a:buSzPts val="1100"/>
              <a:buNone/>
            </a:pPr>
            <a:r>
              <a:t/>
            </a:r>
            <a:endParaRPr sz="1400">
              <a:highlight>
                <a:srgbClr val="EFEFE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odeAcademy">
      <a:dk1>
        <a:srgbClr val="000000"/>
      </a:dk1>
      <a:lt1>
        <a:srgbClr val="FEFFFF"/>
      </a:lt1>
      <a:dk2>
        <a:srgbClr val="FEFFFF"/>
      </a:dk2>
      <a:lt2>
        <a:srgbClr val="000000"/>
      </a:lt2>
      <a:accent1>
        <a:srgbClr val="0B00B8"/>
      </a:accent1>
      <a:accent2>
        <a:srgbClr val="FF00EB"/>
      </a:accent2>
      <a:accent3>
        <a:srgbClr val="7400FF"/>
      </a:accent3>
      <a:accent4>
        <a:srgbClr val="00FFFF"/>
      </a:accent4>
      <a:accent5>
        <a:srgbClr val="919397"/>
      </a:accent5>
      <a:accent6>
        <a:srgbClr val="0A00FF"/>
      </a:accent6>
      <a:hlink>
        <a:srgbClr val="7400FF"/>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2020-08-12T19:08:34Z</dcterms:created>
  <dc:creator>Microsoft Office 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0x010100514DDF2142599D4E996021EA48B76AE5</vt:lpwstr>
  </property>
</Properties>
</file>