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hxHf3alFFBLjFgcfiDxOpcW2fu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lt-L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3a6474101_0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d3a6474101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3a6474101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gd3a6474101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d7fa5fea6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cd7fa5fea6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8177118b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c8177118b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539487ab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gd539487ab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3a6474101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d3a6474101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3a6474101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d3a6474101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3a6474101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d3a6474101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3a6474101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gd3a6474101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3a6474101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d3a6474101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3a6474101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d3a6474101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11"/>
          <p:cNvSpPr txBox="1"/>
          <p:nvPr>
            <p:ph type="ctrTitle"/>
          </p:nvPr>
        </p:nvSpPr>
        <p:spPr>
          <a:xfrm>
            <a:off x="3273287" y="2618264"/>
            <a:ext cx="7050156" cy="2387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1600"/>
              <a:buNone/>
              <a:defRPr b="1"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9" name="Google Shape;19;p11"/>
          <p:cNvPicPr preferRelativeResize="0"/>
          <p:nvPr/>
        </p:nvPicPr>
        <p:blipFill rotWithShape="1">
          <a:blip r:embed="rId2">
            <a:alphaModFix/>
          </a:blip>
          <a:srcRect b="0" l="0" r="0" t="0"/>
          <a:stretch/>
        </p:blipFill>
        <p:spPr>
          <a:xfrm>
            <a:off x="475294" y="458788"/>
            <a:ext cx="2334168" cy="683026"/>
          </a:xfrm>
          <a:prstGeom prst="rect">
            <a:avLst/>
          </a:prstGeom>
          <a:noFill/>
          <a:ln>
            <a:noFill/>
          </a:ln>
        </p:spPr>
      </p:pic>
      <p:sp>
        <p:nvSpPr>
          <p:cNvPr id="20" name="Google Shape;20;p1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1"/>
          <p:cNvSpPr/>
          <p:nvPr>
            <p:ph idx="3" type="pic"/>
          </p:nvPr>
        </p:nvSpPr>
        <p:spPr>
          <a:xfrm>
            <a:off x="10323513" y="458788"/>
            <a:ext cx="1377950" cy="1377950"/>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2" name="Shape 22"/>
        <p:cNvGrpSpPr/>
        <p:nvPr/>
      </p:nvGrpSpPr>
      <p:grpSpPr>
        <a:xfrm>
          <a:off x="0" y="0"/>
          <a:ext cx="0" cy="0"/>
          <a:chOff x="0" y="0"/>
          <a:chExt cx="0" cy="0"/>
        </a:xfrm>
      </p:grpSpPr>
      <p:sp>
        <p:nvSpPr>
          <p:cNvPr id="23" name="Google Shape;23;p12"/>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4" name="Google Shape;24;p12"/>
          <p:cNvGrpSpPr/>
          <p:nvPr/>
        </p:nvGrpSpPr>
        <p:grpSpPr>
          <a:xfrm>
            <a:off x="11078622" y="458788"/>
            <a:ext cx="632987" cy="680883"/>
            <a:chOff x="7684476" y="458788"/>
            <a:chExt cx="632987" cy="680883"/>
          </a:xfrm>
        </p:grpSpPr>
        <p:sp>
          <p:nvSpPr>
            <p:cNvPr id="25" name="Google Shape;25;p12"/>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 name="Google Shape;26;p12"/>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 name="Google Shape;27;p12"/>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 name="Google Shape;28;p12"/>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9" name="Google Shape;29;p12"/>
          <p:cNvSpPr txBox="1"/>
          <p:nvPr>
            <p:ph type="title"/>
          </p:nvPr>
        </p:nvSpPr>
        <p:spPr>
          <a:xfrm>
            <a:off x="480391"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2" type="body"/>
          </p:nvPr>
        </p:nvSpPr>
        <p:spPr>
          <a:xfrm>
            <a:off x="139858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2"/>
          <p:cNvSpPr txBox="1"/>
          <p:nvPr>
            <p:ph idx="3" type="body"/>
          </p:nvPr>
        </p:nvSpPr>
        <p:spPr>
          <a:xfrm>
            <a:off x="139858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4" type="body"/>
          </p:nvPr>
        </p:nvSpPr>
        <p:spPr>
          <a:xfrm>
            <a:off x="139858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5" type="body"/>
          </p:nvPr>
        </p:nvSpPr>
        <p:spPr>
          <a:xfrm>
            <a:off x="747665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2"/>
          <p:cNvSpPr txBox="1"/>
          <p:nvPr>
            <p:ph idx="6" type="body"/>
          </p:nvPr>
        </p:nvSpPr>
        <p:spPr>
          <a:xfrm>
            <a:off x="747665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2"/>
          <p:cNvSpPr txBox="1"/>
          <p:nvPr>
            <p:ph idx="7" type="body"/>
          </p:nvPr>
        </p:nvSpPr>
        <p:spPr>
          <a:xfrm>
            <a:off x="747665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3"/>
          <p:cNvSpPr txBox="1"/>
          <p:nvPr>
            <p:ph type="title"/>
          </p:nvPr>
        </p:nvSpPr>
        <p:spPr>
          <a:xfrm>
            <a:off x="480391" y="1371706"/>
            <a:ext cx="5615609" cy="410124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39" name="Google Shape;39;p13"/>
          <p:cNvGrpSpPr/>
          <p:nvPr/>
        </p:nvGrpSpPr>
        <p:grpSpPr>
          <a:xfrm>
            <a:off x="11078622" y="458788"/>
            <a:ext cx="632987" cy="680883"/>
            <a:chOff x="7684476" y="458788"/>
            <a:chExt cx="632987" cy="680883"/>
          </a:xfrm>
        </p:grpSpPr>
        <p:sp>
          <p:nvSpPr>
            <p:cNvPr id="40" name="Google Shape;40;p13"/>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 name="Google Shape;41;p13"/>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 name="Google Shape;42;p13"/>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 name="Google Shape;43;p13"/>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44" name="Google Shape;44;p13"/>
          <p:cNvSpPr txBox="1"/>
          <p:nvPr>
            <p:ph idx="2" type="body"/>
          </p:nvPr>
        </p:nvSpPr>
        <p:spPr>
          <a:xfrm>
            <a:off x="6561502" y="1371706"/>
            <a:ext cx="5149485" cy="50672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3"/>
          <p:cNvSpPr txBox="1"/>
          <p:nvPr>
            <p:ph idx="3" type="body"/>
          </p:nvPr>
        </p:nvSpPr>
        <p:spPr>
          <a:xfrm>
            <a:off x="481013" y="5916613"/>
            <a:ext cx="5614987" cy="482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lt2"/>
        </a:solidFill>
      </p:bgPr>
    </p:bg>
    <p:spTree>
      <p:nvGrpSpPr>
        <p:cNvPr id="46" name="Shape 46"/>
        <p:cNvGrpSpPr/>
        <p:nvPr/>
      </p:nvGrpSpPr>
      <p:grpSpPr>
        <a:xfrm>
          <a:off x="0" y="0"/>
          <a:ext cx="0" cy="0"/>
          <a:chOff x="0" y="0"/>
          <a:chExt cx="0" cy="0"/>
        </a:xfrm>
      </p:grpSpPr>
      <p:sp>
        <p:nvSpPr>
          <p:cNvPr id="47" name="Google Shape;47;p15"/>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48" name="Google Shape;48;p15"/>
          <p:cNvGrpSpPr/>
          <p:nvPr/>
        </p:nvGrpSpPr>
        <p:grpSpPr>
          <a:xfrm>
            <a:off x="11078621" y="458788"/>
            <a:ext cx="632987" cy="680884"/>
            <a:chOff x="3600450" y="-1698438"/>
            <a:chExt cx="1353502" cy="1455919"/>
          </a:xfrm>
        </p:grpSpPr>
        <p:sp>
          <p:nvSpPr>
            <p:cNvPr id="49" name="Google Shape;49;p15"/>
            <p:cNvSpPr/>
            <p:nvPr/>
          </p:nvSpPr>
          <p:spPr>
            <a:xfrm>
              <a:off x="3903344" y="-868608"/>
              <a:ext cx="283844" cy="228558"/>
            </a:xfrm>
            <a:custGeom>
              <a:rect b="b" l="l" r="r" t="t"/>
              <a:pathLst>
                <a:path extrusionOk="0" h="228558" w="283844">
                  <a:moveTo>
                    <a:pt x="222885" y="0"/>
                  </a:moveTo>
                  <a:lnTo>
                    <a:pt x="60960" y="0"/>
                  </a:lnTo>
                  <a:cubicBezTo>
                    <a:pt x="27623" y="0"/>
                    <a:pt x="0" y="27503"/>
                    <a:pt x="0" y="60696"/>
                  </a:cubicBezTo>
                  <a:lnTo>
                    <a:pt x="0" y="172605"/>
                  </a:lnTo>
                  <a:cubicBezTo>
                    <a:pt x="0" y="203901"/>
                    <a:pt x="24765" y="228559"/>
                    <a:pt x="56198" y="228559"/>
                  </a:cubicBezTo>
                  <a:lnTo>
                    <a:pt x="222885" y="228559"/>
                  </a:lnTo>
                  <a:cubicBezTo>
                    <a:pt x="256223" y="228559"/>
                    <a:pt x="283845" y="201056"/>
                    <a:pt x="283845" y="167863"/>
                  </a:cubicBezTo>
                  <a:lnTo>
                    <a:pt x="283845" y="59748"/>
                  </a:lnTo>
                  <a:cubicBezTo>
                    <a:pt x="282893" y="26555"/>
                    <a:pt x="256223" y="0"/>
                    <a:pt x="222885" y="0"/>
                  </a:cubicBezTo>
                  <a:close/>
                  <a:moveTo>
                    <a:pt x="200978"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 name="Google Shape;50;p15"/>
            <p:cNvSpPr/>
            <p:nvPr/>
          </p:nvSpPr>
          <p:spPr>
            <a:xfrm>
              <a:off x="3895725" y="-1161015"/>
              <a:ext cx="763904" cy="263956"/>
            </a:xfrm>
            <a:custGeom>
              <a:rect b="b" l="l" r="r" t="t"/>
              <a:pathLst>
                <a:path extrusionOk="0" h="263956" w="763904">
                  <a:moveTo>
                    <a:pt x="734378" y="174809"/>
                  </a:moveTo>
                  <a:lnTo>
                    <a:pt x="734378" y="173860"/>
                  </a:lnTo>
                  <a:lnTo>
                    <a:pt x="734378" y="116009"/>
                  </a:lnTo>
                  <a:lnTo>
                    <a:pt x="734378" y="116009"/>
                  </a:lnTo>
                  <a:cubicBezTo>
                    <a:pt x="734378" y="70487"/>
                    <a:pt x="705803" y="27810"/>
                    <a:pt x="663893" y="9791"/>
                  </a:cubicBezTo>
                  <a:cubicBezTo>
                    <a:pt x="616268" y="-11073"/>
                    <a:pt x="560070" y="2204"/>
                    <a:pt x="526733" y="42036"/>
                  </a:cubicBezTo>
                  <a:cubicBezTo>
                    <a:pt x="493395" y="87558"/>
                    <a:pt x="438150" y="116009"/>
                    <a:pt x="381953" y="116009"/>
                  </a:cubicBezTo>
                  <a:cubicBezTo>
                    <a:pt x="324803" y="116009"/>
                    <a:pt x="270510" y="88506"/>
                    <a:pt x="237173" y="42984"/>
                  </a:cubicBezTo>
                  <a:cubicBezTo>
                    <a:pt x="203835" y="4101"/>
                    <a:pt x="147638" y="-10125"/>
                    <a:pt x="100965" y="9791"/>
                  </a:cubicBezTo>
                  <a:cubicBezTo>
                    <a:pt x="58102" y="27810"/>
                    <a:pt x="29527" y="70487"/>
                    <a:pt x="29527" y="116958"/>
                  </a:cubicBezTo>
                  <a:lnTo>
                    <a:pt x="29527" y="173860"/>
                  </a:lnTo>
                  <a:cubicBezTo>
                    <a:pt x="29527" y="203260"/>
                    <a:pt x="18098" y="230763"/>
                    <a:pt x="0" y="251627"/>
                  </a:cubicBezTo>
                  <a:lnTo>
                    <a:pt x="953" y="252576"/>
                  </a:lnTo>
                  <a:cubicBezTo>
                    <a:pt x="20002" y="239298"/>
                    <a:pt x="43815" y="231711"/>
                    <a:pt x="68580" y="231711"/>
                  </a:cubicBezTo>
                  <a:lnTo>
                    <a:pt x="230505" y="231711"/>
                  </a:lnTo>
                  <a:cubicBezTo>
                    <a:pt x="261938" y="231711"/>
                    <a:pt x="291465" y="244040"/>
                    <a:pt x="312420" y="263956"/>
                  </a:cubicBezTo>
                  <a:cubicBezTo>
                    <a:pt x="312420" y="263956"/>
                    <a:pt x="312420" y="263956"/>
                    <a:pt x="312420" y="263956"/>
                  </a:cubicBezTo>
                  <a:lnTo>
                    <a:pt x="312420" y="263956"/>
                  </a:lnTo>
                  <a:cubicBezTo>
                    <a:pt x="329565" y="244040"/>
                    <a:pt x="355283" y="231711"/>
                    <a:pt x="381953" y="231711"/>
                  </a:cubicBezTo>
                  <a:lnTo>
                    <a:pt x="381953" y="231711"/>
                  </a:lnTo>
                  <a:cubicBezTo>
                    <a:pt x="409575" y="231711"/>
                    <a:pt x="434340" y="244040"/>
                    <a:pt x="451485" y="263956"/>
                  </a:cubicBezTo>
                  <a:lnTo>
                    <a:pt x="451485" y="263956"/>
                  </a:lnTo>
                  <a:lnTo>
                    <a:pt x="451485" y="263956"/>
                  </a:lnTo>
                  <a:cubicBezTo>
                    <a:pt x="473392" y="244040"/>
                    <a:pt x="501967" y="231711"/>
                    <a:pt x="533400" y="231711"/>
                  </a:cubicBezTo>
                  <a:lnTo>
                    <a:pt x="695325" y="231711"/>
                  </a:lnTo>
                  <a:cubicBezTo>
                    <a:pt x="720090" y="231711"/>
                    <a:pt x="743903" y="239298"/>
                    <a:pt x="762953" y="252576"/>
                  </a:cubicBezTo>
                  <a:lnTo>
                    <a:pt x="763905" y="251627"/>
                  </a:lnTo>
                  <a:cubicBezTo>
                    <a:pt x="746760" y="230763"/>
                    <a:pt x="735330" y="204208"/>
                    <a:pt x="734378" y="174809"/>
                  </a:cubicBezTo>
                  <a:lnTo>
                    <a:pt x="734378" y="17480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 name="Google Shape;51;p15"/>
            <p:cNvSpPr/>
            <p:nvPr/>
          </p:nvSpPr>
          <p:spPr>
            <a:xfrm>
              <a:off x="4368164" y="-868608"/>
              <a:ext cx="283845" cy="228558"/>
            </a:xfrm>
            <a:custGeom>
              <a:rect b="b" l="l" r="r" t="t"/>
              <a:pathLst>
                <a:path extrusionOk="0" h="228558" w="283845">
                  <a:moveTo>
                    <a:pt x="223838" y="0"/>
                  </a:moveTo>
                  <a:lnTo>
                    <a:pt x="60960" y="0"/>
                  </a:lnTo>
                  <a:cubicBezTo>
                    <a:pt x="27623" y="0"/>
                    <a:pt x="0" y="27503"/>
                    <a:pt x="0" y="60696"/>
                  </a:cubicBezTo>
                  <a:lnTo>
                    <a:pt x="0" y="167863"/>
                  </a:lnTo>
                  <a:cubicBezTo>
                    <a:pt x="0" y="201056"/>
                    <a:pt x="27623" y="228559"/>
                    <a:pt x="60960" y="228559"/>
                  </a:cubicBezTo>
                  <a:lnTo>
                    <a:pt x="227648" y="228559"/>
                  </a:lnTo>
                  <a:cubicBezTo>
                    <a:pt x="259080" y="228559"/>
                    <a:pt x="283845" y="203901"/>
                    <a:pt x="283845" y="172605"/>
                  </a:cubicBezTo>
                  <a:lnTo>
                    <a:pt x="283845" y="59748"/>
                  </a:lnTo>
                  <a:cubicBezTo>
                    <a:pt x="283845" y="26555"/>
                    <a:pt x="257175" y="0"/>
                    <a:pt x="223838" y="0"/>
                  </a:cubicBezTo>
                  <a:close/>
                  <a:moveTo>
                    <a:pt x="200977"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15"/>
            <p:cNvSpPr/>
            <p:nvPr/>
          </p:nvSpPr>
          <p:spPr>
            <a:xfrm>
              <a:off x="3600450" y="-1698438"/>
              <a:ext cx="1353502" cy="1455919"/>
            </a:xfrm>
            <a:custGeom>
              <a:rect b="b" l="l" r="r" t="t"/>
              <a:pathLst>
                <a:path extrusionOk="0" h="1455919" w="1353502">
                  <a:moveTo>
                    <a:pt x="0" y="0"/>
                  </a:moveTo>
                  <a:lnTo>
                    <a:pt x="0" y="782411"/>
                  </a:lnTo>
                  <a:cubicBezTo>
                    <a:pt x="0" y="921822"/>
                    <a:pt x="44768" y="1060285"/>
                    <a:pt x="125730" y="1173142"/>
                  </a:cubicBezTo>
                  <a:cubicBezTo>
                    <a:pt x="204788" y="1283154"/>
                    <a:pt x="317183" y="1368508"/>
                    <a:pt x="444818" y="1414978"/>
                  </a:cubicBezTo>
                  <a:cubicBezTo>
                    <a:pt x="577215" y="1463345"/>
                    <a:pt x="724853" y="1469035"/>
                    <a:pt x="861060" y="1431100"/>
                  </a:cubicBezTo>
                  <a:cubicBezTo>
                    <a:pt x="993458" y="1394114"/>
                    <a:pt x="1112520" y="1316347"/>
                    <a:pt x="1199198" y="1211077"/>
                  </a:cubicBezTo>
                  <a:cubicBezTo>
                    <a:pt x="1286828" y="1104859"/>
                    <a:pt x="1341120" y="973034"/>
                    <a:pt x="1351598" y="835520"/>
                  </a:cubicBezTo>
                  <a:cubicBezTo>
                    <a:pt x="1352550" y="817501"/>
                    <a:pt x="1353503" y="800430"/>
                    <a:pt x="1353503" y="782411"/>
                  </a:cubicBezTo>
                  <a:lnTo>
                    <a:pt x="1353503" y="0"/>
                  </a:lnTo>
                  <a:lnTo>
                    <a:pt x="0" y="0"/>
                  </a:lnTo>
                  <a:close/>
                  <a:moveTo>
                    <a:pt x="1147763" y="711282"/>
                  </a:moveTo>
                  <a:lnTo>
                    <a:pt x="1147763" y="713179"/>
                  </a:lnTo>
                  <a:lnTo>
                    <a:pt x="1147763" y="827933"/>
                  </a:lnTo>
                  <a:lnTo>
                    <a:pt x="1146810" y="827933"/>
                  </a:lnTo>
                  <a:cubicBezTo>
                    <a:pt x="1122998" y="827933"/>
                    <a:pt x="1101090" y="820346"/>
                    <a:pt x="1082040" y="808017"/>
                  </a:cubicBezTo>
                  <a:lnTo>
                    <a:pt x="1081088" y="808965"/>
                  </a:lnTo>
                  <a:cubicBezTo>
                    <a:pt x="1100138" y="830778"/>
                    <a:pt x="1112520" y="858281"/>
                    <a:pt x="1112520" y="889577"/>
                  </a:cubicBezTo>
                  <a:lnTo>
                    <a:pt x="1112520" y="1001486"/>
                  </a:lnTo>
                  <a:cubicBezTo>
                    <a:pt x="1112520" y="1065975"/>
                    <a:pt x="1060133" y="1118136"/>
                    <a:pt x="995363" y="1118136"/>
                  </a:cubicBezTo>
                  <a:lnTo>
                    <a:pt x="828675" y="1118136"/>
                  </a:lnTo>
                  <a:cubicBezTo>
                    <a:pt x="762000" y="1118136"/>
                    <a:pt x="707708" y="1064079"/>
                    <a:pt x="707708" y="997692"/>
                  </a:cubicBezTo>
                  <a:lnTo>
                    <a:pt x="707708" y="924667"/>
                  </a:lnTo>
                  <a:lnTo>
                    <a:pt x="707708" y="924667"/>
                  </a:lnTo>
                  <a:lnTo>
                    <a:pt x="707708" y="889577"/>
                  </a:lnTo>
                  <a:lnTo>
                    <a:pt x="707708" y="889577"/>
                  </a:lnTo>
                  <a:lnTo>
                    <a:pt x="707708" y="889577"/>
                  </a:lnTo>
                  <a:lnTo>
                    <a:pt x="707708" y="860178"/>
                  </a:lnTo>
                  <a:cubicBezTo>
                    <a:pt x="707708" y="819397"/>
                    <a:pt x="646748" y="819397"/>
                    <a:pt x="646748" y="860178"/>
                  </a:cubicBezTo>
                  <a:lnTo>
                    <a:pt x="646748" y="889577"/>
                  </a:lnTo>
                  <a:lnTo>
                    <a:pt x="646748" y="889577"/>
                  </a:lnTo>
                  <a:lnTo>
                    <a:pt x="646748" y="889577"/>
                  </a:lnTo>
                  <a:lnTo>
                    <a:pt x="646748" y="924667"/>
                  </a:lnTo>
                  <a:lnTo>
                    <a:pt x="646748" y="924667"/>
                  </a:lnTo>
                  <a:lnTo>
                    <a:pt x="646748" y="997692"/>
                  </a:lnTo>
                  <a:cubicBezTo>
                    <a:pt x="646748" y="1064079"/>
                    <a:pt x="592455" y="1118136"/>
                    <a:pt x="525780" y="1118136"/>
                  </a:cubicBezTo>
                  <a:lnTo>
                    <a:pt x="359093" y="1118136"/>
                  </a:lnTo>
                  <a:cubicBezTo>
                    <a:pt x="294323" y="1118136"/>
                    <a:pt x="241935" y="1065975"/>
                    <a:pt x="241935" y="1001486"/>
                  </a:cubicBezTo>
                  <a:lnTo>
                    <a:pt x="241935" y="889577"/>
                  </a:lnTo>
                  <a:cubicBezTo>
                    <a:pt x="241935" y="858281"/>
                    <a:pt x="254318" y="829830"/>
                    <a:pt x="273368" y="808965"/>
                  </a:cubicBezTo>
                  <a:lnTo>
                    <a:pt x="272415" y="808017"/>
                  </a:lnTo>
                  <a:cubicBezTo>
                    <a:pt x="254318" y="820346"/>
                    <a:pt x="231458" y="827933"/>
                    <a:pt x="207645" y="827933"/>
                  </a:cubicBezTo>
                  <a:lnTo>
                    <a:pt x="206693" y="827933"/>
                  </a:lnTo>
                  <a:lnTo>
                    <a:pt x="206693" y="711282"/>
                  </a:lnTo>
                  <a:lnTo>
                    <a:pt x="206693" y="653432"/>
                  </a:lnTo>
                  <a:cubicBezTo>
                    <a:pt x="206693" y="556697"/>
                    <a:pt x="237173" y="461859"/>
                    <a:pt x="293370" y="384093"/>
                  </a:cubicBezTo>
                  <a:cubicBezTo>
                    <a:pt x="348615" y="307274"/>
                    <a:pt x="426720" y="248475"/>
                    <a:pt x="516255" y="216230"/>
                  </a:cubicBezTo>
                  <a:cubicBezTo>
                    <a:pt x="567690" y="197262"/>
                    <a:pt x="622935" y="187779"/>
                    <a:pt x="678180" y="187779"/>
                  </a:cubicBezTo>
                  <a:lnTo>
                    <a:pt x="678180" y="187779"/>
                  </a:lnTo>
                  <a:lnTo>
                    <a:pt x="911543" y="187779"/>
                  </a:lnTo>
                  <a:lnTo>
                    <a:pt x="911543" y="249423"/>
                  </a:lnTo>
                  <a:cubicBezTo>
                    <a:pt x="911543" y="249423"/>
                    <a:pt x="911543" y="249423"/>
                    <a:pt x="911543" y="249423"/>
                  </a:cubicBezTo>
                  <a:lnTo>
                    <a:pt x="911543" y="304429"/>
                  </a:lnTo>
                  <a:lnTo>
                    <a:pt x="1027748" y="304429"/>
                  </a:lnTo>
                  <a:lnTo>
                    <a:pt x="1027748" y="420131"/>
                  </a:lnTo>
                  <a:lnTo>
                    <a:pt x="1144905" y="420131"/>
                  </a:lnTo>
                  <a:lnTo>
                    <a:pt x="1145858" y="420131"/>
                  </a:lnTo>
                  <a:lnTo>
                    <a:pt x="1145858" y="620238"/>
                  </a:lnTo>
                  <a:cubicBezTo>
                    <a:pt x="1146810" y="630670"/>
                    <a:pt x="1146810" y="642051"/>
                    <a:pt x="1146810" y="653432"/>
                  </a:cubicBezTo>
                  <a:lnTo>
                    <a:pt x="1146810" y="71128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53" name="Google Shape;53;p15"/>
          <p:cNvSpPr/>
          <p:nvPr>
            <p:ph idx="2" type="pic"/>
          </p:nvPr>
        </p:nvSpPr>
        <p:spPr>
          <a:xfrm>
            <a:off x="479612" y="1854200"/>
            <a:ext cx="11231996" cy="50038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54" name="Shape 54"/>
        <p:cNvGrpSpPr/>
        <p:nvPr/>
      </p:nvGrpSpPr>
      <p:grpSpPr>
        <a:xfrm>
          <a:off x="0" y="0"/>
          <a:ext cx="0" cy="0"/>
          <a:chOff x="0" y="0"/>
          <a:chExt cx="0" cy="0"/>
        </a:xfrm>
      </p:grpSpPr>
      <p:sp>
        <p:nvSpPr>
          <p:cNvPr id="55" name="Google Shape;55;p16"/>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56" name="Google Shape;56;p16"/>
          <p:cNvGrpSpPr/>
          <p:nvPr/>
        </p:nvGrpSpPr>
        <p:grpSpPr>
          <a:xfrm>
            <a:off x="11078622" y="458788"/>
            <a:ext cx="632987" cy="680883"/>
            <a:chOff x="7684476" y="458788"/>
            <a:chExt cx="632987" cy="680883"/>
          </a:xfrm>
        </p:grpSpPr>
        <p:sp>
          <p:nvSpPr>
            <p:cNvPr id="57" name="Google Shape;57;p16"/>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 name="Google Shape;58;p16"/>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 name="Google Shape;59;p16"/>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 name="Google Shape;60;p16"/>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61" name="Google Shape;61;p16"/>
          <p:cNvSpPr txBox="1"/>
          <p:nvPr>
            <p:ph idx="2" type="body"/>
          </p:nvPr>
        </p:nvSpPr>
        <p:spPr>
          <a:xfrm>
            <a:off x="3281688" y="18218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6"/>
          <p:cNvSpPr txBox="1"/>
          <p:nvPr>
            <p:ph idx="3" type="body"/>
          </p:nvPr>
        </p:nvSpPr>
        <p:spPr>
          <a:xfrm>
            <a:off x="3281688" y="21714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6"/>
          <p:cNvSpPr txBox="1"/>
          <p:nvPr>
            <p:ph type="title"/>
          </p:nvPr>
        </p:nvSpPr>
        <p:spPr>
          <a:xfrm>
            <a:off x="480391" y="5032099"/>
            <a:ext cx="2343491" cy="13652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4" type="body"/>
          </p:nvPr>
        </p:nvSpPr>
        <p:spPr>
          <a:xfrm>
            <a:off x="7503551" y="1821809"/>
            <a:ext cx="4208058" cy="7911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6"/>
          <p:cNvSpPr txBox="1"/>
          <p:nvPr>
            <p:ph idx="5" type="body"/>
          </p:nvPr>
        </p:nvSpPr>
        <p:spPr>
          <a:xfrm>
            <a:off x="3281688" y="2727012"/>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6"/>
          <p:cNvSpPr txBox="1"/>
          <p:nvPr>
            <p:ph idx="6" type="body"/>
          </p:nvPr>
        </p:nvSpPr>
        <p:spPr>
          <a:xfrm>
            <a:off x="3281688" y="3076635"/>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6"/>
          <p:cNvSpPr txBox="1"/>
          <p:nvPr>
            <p:ph idx="7" type="body"/>
          </p:nvPr>
        </p:nvSpPr>
        <p:spPr>
          <a:xfrm>
            <a:off x="7503551" y="2724846"/>
            <a:ext cx="4208058" cy="89874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6"/>
          <p:cNvSpPr txBox="1"/>
          <p:nvPr>
            <p:ph idx="8" type="body"/>
          </p:nvPr>
        </p:nvSpPr>
        <p:spPr>
          <a:xfrm>
            <a:off x="3281688" y="36506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6"/>
          <p:cNvSpPr txBox="1"/>
          <p:nvPr>
            <p:ph idx="9" type="body"/>
          </p:nvPr>
        </p:nvSpPr>
        <p:spPr>
          <a:xfrm>
            <a:off x="3281688" y="40002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6"/>
          <p:cNvSpPr txBox="1"/>
          <p:nvPr>
            <p:ph idx="13" type="body"/>
          </p:nvPr>
        </p:nvSpPr>
        <p:spPr>
          <a:xfrm>
            <a:off x="7503551" y="3666017"/>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4" type="body"/>
          </p:nvPr>
        </p:nvSpPr>
        <p:spPr>
          <a:xfrm>
            <a:off x="3281688" y="457198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6"/>
          <p:cNvSpPr txBox="1"/>
          <p:nvPr>
            <p:ph idx="15" type="body"/>
          </p:nvPr>
        </p:nvSpPr>
        <p:spPr>
          <a:xfrm>
            <a:off x="3281688" y="492161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6"/>
          <p:cNvSpPr txBox="1"/>
          <p:nvPr>
            <p:ph idx="16" type="body"/>
          </p:nvPr>
        </p:nvSpPr>
        <p:spPr>
          <a:xfrm>
            <a:off x="3281688" y="5493370"/>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6"/>
          <p:cNvSpPr txBox="1"/>
          <p:nvPr>
            <p:ph idx="17" type="body"/>
          </p:nvPr>
        </p:nvSpPr>
        <p:spPr>
          <a:xfrm>
            <a:off x="3281688" y="5842993"/>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idx="18" type="body"/>
          </p:nvPr>
        </p:nvSpPr>
        <p:spPr>
          <a:xfrm>
            <a:off x="7503551" y="4605022"/>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6"/>
          <p:cNvSpPr txBox="1"/>
          <p:nvPr>
            <p:ph idx="19" type="body"/>
          </p:nvPr>
        </p:nvSpPr>
        <p:spPr>
          <a:xfrm>
            <a:off x="7503551" y="5493370"/>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14"/>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79" name="Google Shape;79;p14"/>
          <p:cNvGrpSpPr/>
          <p:nvPr/>
        </p:nvGrpSpPr>
        <p:grpSpPr>
          <a:xfrm>
            <a:off x="11078622" y="458788"/>
            <a:ext cx="632987" cy="680883"/>
            <a:chOff x="7684476" y="458788"/>
            <a:chExt cx="632987" cy="680883"/>
          </a:xfrm>
        </p:grpSpPr>
        <p:sp>
          <p:nvSpPr>
            <p:cNvPr id="80" name="Google Shape;80;p14"/>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 name="Google Shape;81;p14"/>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 name="Google Shape;82;p14"/>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 name="Google Shape;83;p14"/>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84" name="Google Shape;84;p14"/>
          <p:cNvSpPr txBox="1"/>
          <p:nvPr>
            <p:ph idx="2" type="body"/>
          </p:nvPr>
        </p:nvSpPr>
        <p:spPr>
          <a:xfrm>
            <a:off x="6557682" y="3193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4"/>
          <p:cNvSpPr txBox="1"/>
          <p:nvPr>
            <p:ph idx="3" type="body"/>
          </p:nvPr>
        </p:nvSpPr>
        <p:spPr>
          <a:xfrm>
            <a:off x="6557682" y="4336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4"/>
          <p:cNvSpPr txBox="1"/>
          <p:nvPr>
            <p:ph idx="4" type="body"/>
          </p:nvPr>
        </p:nvSpPr>
        <p:spPr>
          <a:xfrm>
            <a:off x="6557682" y="5479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4"/>
          <p:cNvSpPr/>
          <p:nvPr>
            <p:ph idx="5" type="pic"/>
          </p:nvPr>
        </p:nvSpPr>
        <p:spPr>
          <a:xfrm>
            <a:off x="1045319" y="1674055"/>
            <a:ext cx="3924971" cy="398823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8" name="Google Shape;88;p14"/>
          <p:cNvSpPr txBox="1"/>
          <p:nvPr>
            <p:ph type="title"/>
          </p:nvPr>
        </p:nvSpPr>
        <p:spPr>
          <a:xfrm>
            <a:off x="6557682"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9" name="Shape 89"/>
        <p:cNvGrpSpPr/>
        <p:nvPr/>
      </p:nvGrpSpPr>
      <p:grpSpPr>
        <a:xfrm>
          <a:off x="0" y="0"/>
          <a:ext cx="0" cy="0"/>
          <a:chOff x="0" y="0"/>
          <a:chExt cx="0" cy="0"/>
        </a:xfrm>
      </p:grpSpPr>
      <p:sp>
        <p:nvSpPr>
          <p:cNvPr id="90" name="Google Shape;90;p17"/>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91" name="Google Shape;91;p17"/>
          <p:cNvGrpSpPr/>
          <p:nvPr/>
        </p:nvGrpSpPr>
        <p:grpSpPr>
          <a:xfrm>
            <a:off x="11078622" y="458788"/>
            <a:ext cx="632987" cy="680883"/>
            <a:chOff x="7684476" y="458788"/>
            <a:chExt cx="632987" cy="680883"/>
          </a:xfrm>
        </p:grpSpPr>
        <p:sp>
          <p:nvSpPr>
            <p:cNvPr id="92" name="Google Shape;92;p17"/>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 name="Google Shape;93;p17"/>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 name="Google Shape;94;p17"/>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17"/>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lt-L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listapart.com/article/fluidgrids/" TargetMode="External"/><Relationship Id="rId4" Type="http://schemas.openxmlformats.org/officeDocument/2006/relationships/hyperlink" Target="https://everythingwhat.com/what-is-fluid-grid" TargetMode="External"/><Relationship Id="rId5" Type="http://schemas.openxmlformats.org/officeDocument/2006/relationships/hyperlink" Target="http://unstoppablerobotninja.com/entry/fluid-images" TargetMode="External"/><Relationship Id="rId6" Type="http://schemas.openxmlformats.org/officeDocument/2006/relationships/hyperlink" Target="https://developer.mozilla.org/en-US/docs/Web/CSS/Media_Queries" TargetMode="External"/><Relationship Id="rId7" Type="http://schemas.openxmlformats.org/officeDocument/2006/relationships/hyperlink" Target="https://developer.mozilla.org/en-US/docs/Web/CSS/@medi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eveloper.mozilla.org/en-US/docs/Web/HTML/Element/pictur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eveloper.mozilla.org/en-US/docs/Web/CSS/Media_Queries/Using_media_queries" TargetMode="External"/><Relationship Id="rId4" Type="http://schemas.openxmlformats.org/officeDocument/2006/relationships/hyperlink" Target="https://developer.mozilla.org/en-US/docs/Web/CSS/@media" TargetMode="External"/><Relationship Id="rId5" Type="http://schemas.openxmlformats.org/officeDocument/2006/relationships/image" Target="../media/image3.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3273287" y="2618264"/>
            <a:ext cx="7050156" cy="2387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5200"/>
              <a:t>Responsive design pagrindai</a:t>
            </a:r>
            <a:endParaRPr sz="5200"/>
          </a:p>
        </p:txBody>
      </p:sp>
      <p:sp>
        <p:nvSpPr>
          <p:cNvPr id="101" name="Google Shape;101;p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Front-end programavimas panaudojant HTML / CSS / Bootstrap</a:t>
            </a:r>
            <a:endParaRPr/>
          </a:p>
        </p:txBody>
      </p:sp>
      <p:sp>
        <p:nvSpPr>
          <p:cNvPr id="102" name="Google Shape;102;p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lt-LT"/>
              <a:t>2021</a:t>
            </a:r>
            <a:endParaRPr/>
          </a:p>
        </p:txBody>
      </p:sp>
      <p:sp>
        <p:nvSpPr>
          <p:cNvPr id="103" name="Google Shape;103;p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Dėstytojas</a:t>
            </a:r>
            <a:endParaRPr/>
          </a:p>
          <a:p>
            <a:pPr indent="0" lvl="0" marL="0" rtl="0" algn="l">
              <a:lnSpc>
                <a:spcPct val="90000"/>
              </a:lnSpc>
              <a:spcBef>
                <a:spcPts val="1000"/>
              </a:spcBef>
              <a:spcAft>
                <a:spcPts val="0"/>
              </a:spcAft>
              <a:buClr>
                <a:schemeClr val="dk1"/>
              </a:buClr>
              <a:buSzPts val="1600"/>
              <a:buNone/>
            </a:pPr>
            <a:r>
              <a:t/>
            </a:r>
            <a:endParaRPr/>
          </a:p>
        </p:txBody>
      </p:sp>
      <p:sp>
        <p:nvSpPr>
          <p:cNvPr id="104" name="Google Shape;104;p1"/>
          <p:cNvSpPr/>
          <p:nvPr/>
        </p:nvSpPr>
        <p:spPr>
          <a:xfrm>
            <a:off x="9866240" y="2618264"/>
            <a:ext cx="1835221" cy="464233"/>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2 LYGIS</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9882117" y="3311271"/>
            <a:ext cx="1835221" cy="464233"/>
          </a:xfrm>
          <a:prstGeom prst="roundRect">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1 DALIS</a:t>
            </a:r>
            <a:endParaRPr b="0" i="0" sz="1400" u="none" cap="none" strike="noStrike">
              <a:solidFill>
                <a:srgbClr val="000000"/>
              </a:solidFill>
              <a:latin typeface="Arial"/>
              <a:ea typeface="Arial"/>
              <a:cs typeface="Arial"/>
              <a:sym typeface="Arial"/>
            </a:endParaRPr>
          </a:p>
        </p:txBody>
      </p:sp>
      <p:pic>
        <p:nvPicPr>
          <p:cNvPr id="106" name="Google Shape;106;p1"/>
          <p:cNvPicPr preferRelativeResize="0"/>
          <p:nvPr>
            <p:ph idx="3" type="pic"/>
          </p:nvPr>
        </p:nvPicPr>
        <p:blipFill rotWithShape="1">
          <a:blip r:embed="rId3">
            <a:alphaModFix/>
          </a:blip>
          <a:srcRect b="0" l="0" r="0" t="0"/>
          <a:stretch/>
        </p:blipFill>
        <p:spPr>
          <a:xfrm>
            <a:off x="10323513" y="458788"/>
            <a:ext cx="1377950" cy="1377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d3a6474101_0_53"/>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Kas yra “Responsive design”</a:t>
            </a:r>
            <a:endParaRPr sz="2850"/>
          </a:p>
        </p:txBody>
      </p:sp>
      <p:sp>
        <p:nvSpPr>
          <p:cNvPr id="177" name="Google Shape;177;gd3a6474101_0_53"/>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78" name="Google Shape;178;gd3a6474101_0_53"/>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Media Queries</a:t>
            </a:r>
            <a:endParaRPr b="1" sz="1400"/>
          </a:p>
          <a:p>
            <a:pPr indent="0" lvl="0" marL="0" rtl="0" algn="l">
              <a:lnSpc>
                <a:spcPct val="115000"/>
              </a:lnSpc>
              <a:spcBef>
                <a:spcPts val="0"/>
              </a:spcBef>
              <a:spcAft>
                <a:spcPts val="0"/>
              </a:spcAft>
              <a:buClr>
                <a:schemeClr val="dk1"/>
              </a:buClr>
              <a:buSzPts val="1100"/>
              <a:buNone/>
            </a:pPr>
            <a:r>
              <a:rPr i="1" lang="lt-LT" sz="1400"/>
              <a:t>Prisiminkite: </a:t>
            </a:r>
            <a:r>
              <a:rPr b="1" lang="lt-LT" sz="1400"/>
              <a:t>Visada pirmiausia kurkite versijas mobiliesiems įrenginiams (“Mobile first”).</a:t>
            </a:r>
            <a:endParaRPr b="1"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„Mobile first“ reiškia dizainą programavimą mobiliesiems, prieš projektuojant staliniams kompiuteriams ar bet kokiems kitiems įrenginiams (dėl to puslapis bus greičiau rodomas mažesniuose įrenginiuose). Užuot pakeitę stilių, kai plotis tampa mažesnis nei 768px, turėtume pakeisti dizainą, kai plotis tampa didesnis nei 768px. Tai padarys mūsų dizainą “Mobile first”:</a:t>
            </a:r>
            <a:endParaRPr sz="1400"/>
          </a:p>
          <a:p>
            <a:pPr indent="0" lvl="0" marL="0" rtl="0" algn="l">
              <a:lnSpc>
                <a:spcPct val="115000"/>
              </a:lnSpc>
              <a:spcBef>
                <a:spcPts val="0"/>
              </a:spcBef>
              <a:spcAft>
                <a:spcPts val="0"/>
              </a:spcAft>
              <a:buClr>
                <a:schemeClr val="dk1"/>
              </a:buClr>
              <a:buSzPts val="1100"/>
              <a:buNone/>
            </a:pPr>
            <a:r>
              <a:rPr i="1" lang="lt-LT" sz="1000"/>
              <a:t>/* Mobiliesiems telefonams */</a:t>
            </a:r>
            <a:endParaRPr i="1" sz="1000"/>
          </a:p>
          <a:p>
            <a:pPr indent="0" lvl="0" marL="0" rtl="0" algn="l">
              <a:lnSpc>
                <a:spcPct val="115000"/>
              </a:lnSpc>
              <a:spcBef>
                <a:spcPts val="0"/>
              </a:spcBef>
              <a:spcAft>
                <a:spcPts val="0"/>
              </a:spcAft>
              <a:buClr>
                <a:schemeClr val="dk1"/>
              </a:buClr>
              <a:buSzPts val="1100"/>
              <a:buNone/>
            </a:pPr>
            <a:r>
              <a:rPr i="1" lang="lt-LT" sz="1000"/>
              <a:t>.col-1 {</a:t>
            </a:r>
            <a:endParaRPr i="1" sz="1000"/>
          </a:p>
          <a:p>
            <a:pPr indent="0" lvl="0" marL="0" rtl="0" algn="l">
              <a:lnSpc>
                <a:spcPct val="115000"/>
              </a:lnSpc>
              <a:spcBef>
                <a:spcPts val="0"/>
              </a:spcBef>
              <a:spcAft>
                <a:spcPts val="0"/>
              </a:spcAft>
              <a:buClr>
                <a:schemeClr val="dk1"/>
              </a:buClr>
              <a:buSzPts val="1100"/>
              <a:buNone/>
            </a:pPr>
            <a:r>
              <a:rPr i="1" lang="lt-LT" sz="1000"/>
              <a:t>   width: 100%;</a:t>
            </a:r>
            <a:endParaRPr i="1" sz="1000"/>
          </a:p>
          <a:p>
            <a:pPr indent="0" lvl="0" marL="0" rtl="0" algn="l">
              <a:lnSpc>
                <a:spcPct val="115000"/>
              </a:lnSpc>
              <a:spcBef>
                <a:spcPts val="0"/>
              </a:spcBef>
              <a:spcAft>
                <a:spcPts val="0"/>
              </a:spcAft>
              <a:buClr>
                <a:schemeClr val="dk1"/>
              </a:buClr>
              <a:buSzPts val="1100"/>
              <a:buNone/>
            </a:pPr>
            <a:r>
              <a:rPr i="1" lang="lt-LT" sz="1000"/>
              <a:t>}</a:t>
            </a:r>
            <a:endParaRPr i="1" sz="1000"/>
          </a:p>
          <a:p>
            <a:pPr indent="0" lvl="0" marL="0" rtl="0" algn="l">
              <a:lnSpc>
                <a:spcPct val="115000"/>
              </a:lnSpc>
              <a:spcBef>
                <a:spcPts val="0"/>
              </a:spcBef>
              <a:spcAft>
                <a:spcPts val="0"/>
              </a:spcAft>
              <a:buClr>
                <a:schemeClr val="dk1"/>
              </a:buClr>
              <a:buSzPts val="1100"/>
              <a:buNone/>
            </a:pPr>
            <a:r>
              <a:t/>
            </a:r>
            <a:endParaRPr i="1" sz="1000"/>
          </a:p>
          <a:p>
            <a:pPr indent="0" lvl="0" marL="0" rtl="0" algn="l">
              <a:lnSpc>
                <a:spcPct val="115000"/>
              </a:lnSpc>
              <a:spcBef>
                <a:spcPts val="0"/>
              </a:spcBef>
              <a:spcAft>
                <a:spcPts val="0"/>
              </a:spcAft>
              <a:buClr>
                <a:schemeClr val="dk1"/>
              </a:buClr>
              <a:buSzPts val="1100"/>
              <a:buNone/>
            </a:pPr>
            <a:r>
              <a:rPr i="1" lang="lt-LT" sz="1000"/>
              <a:t>@media only screen and (min-width: 768px) {</a:t>
            </a:r>
            <a:endParaRPr i="1" sz="1000"/>
          </a:p>
          <a:p>
            <a:pPr indent="0" lvl="0" marL="0" rtl="0" algn="l">
              <a:lnSpc>
                <a:spcPct val="115000"/>
              </a:lnSpc>
              <a:spcBef>
                <a:spcPts val="0"/>
              </a:spcBef>
              <a:spcAft>
                <a:spcPts val="0"/>
              </a:spcAft>
              <a:buClr>
                <a:schemeClr val="dk1"/>
              </a:buClr>
              <a:buSzPts val="1100"/>
              <a:buNone/>
            </a:pPr>
            <a:r>
              <a:rPr i="1" lang="lt-LT" sz="1000"/>
              <a:t>  /* Staliniams kompiuteriams: */</a:t>
            </a:r>
            <a:endParaRPr i="1" sz="1000"/>
          </a:p>
          <a:p>
            <a:pPr indent="0" lvl="0" marL="0" rtl="0" algn="l">
              <a:lnSpc>
                <a:spcPct val="115000"/>
              </a:lnSpc>
              <a:spcBef>
                <a:spcPts val="0"/>
              </a:spcBef>
              <a:spcAft>
                <a:spcPts val="0"/>
              </a:spcAft>
              <a:buClr>
                <a:schemeClr val="dk1"/>
              </a:buClr>
              <a:buSzPts val="1100"/>
              <a:buNone/>
            </a:pPr>
            <a:r>
              <a:rPr i="1" lang="lt-LT" sz="1000"/>
              <a:t>.col-1 {</a:t>
            </a:r>
            <a:endParaRPr i="1" sz="1000"/>
          </a:p>
          <a:p>
            <a:pPr indent="0" lvl="0" marL="0" rtl="0" algn="l">
              <a:lnSpc>
                <a:spcPct val="115000"/>
              </a:lnSpc>
              <a:spcBef>
                <a:spcPts val="0"/>
              </a:spcBef>
              <a:spcAft>
                <a:spcPts val="0"/>
              </a:spcAft>
              <a:buClr>
                <a:schemeClr val="dk1"/>
              </a:buClr>
              <a:buSzPts val="1100"/>
              <a:buNone/>
            </a:pPr>
            <a:r>
              <a:rPr i="1" lang="lt-LT" sz="1000"/>
              <a:t>   width: 8.33%;</a:t>
            </a:r>
            <a:endParaRPr i="1" sz="1000"/>
          </a:p>
          <a:p>
            <a:pPr indent="0" lvl="0" marL="0" rtl="0" algn="l">
              <a:lnSpc>
                <a:spcPct val="115000"/>
              </a:lnSpc>
              <a:spcBef>
                <a:spcPts val="0"/>
              </a:spcBef>
              <a:spcAft>
                <a:spcPts val="0"/>
              </a:spcAft>
              <a:buClr>
                <a:schemeClr val="dk1"/>
              </a:buClr>
              <a:buSzPts val="1100"/>
              <a:buNone/>
            </a:pPr>
            <a:r>
              <a:rPr i="1" lang="lt-LT" sz="1000"/>
              <a:t>}</a:t>
            </a:r>
            <a:endParaRPr i="1" sz="1000"/>
          </a:p>
          <a:p>
            <a:pPr indent="0" lvl="0" marL="0" rtl="0" algn="l">
              <a:lnSpc>
                <a:spcPct val="115000"/>
              </a:lnSpc>
              <a:spcBef>
                <a:spcPts val="0"/>
              </a:spcBef>
              <a:spcAft>
                <a:spcPts val="0"/>
              </a:spcAft>
              <a:buClr>
                <a:schemeClr val="dk1"/>
              </a:buClr>
              <a:buSzPts val="1100"/>
              <a:buNone/>
            </a:pPr>
            <a:r>
              <a:t/>
            </a:r>
            <a:endParaRPr b="1"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d3a6474101_0_61"/>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Kas yra “Responsive design”</a:t>
            </a:r>
            <a:endParaRPr sz="2850"/>
          </a:p>
        </p:txBody>
      </p:sp>
      <p:sp>
        <p:nvSpPr>
          <p:cNvPr id="184" name="Google Shape;184;gd3a6474101_0_61"/>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85" name="Google Shape;185;gd3a6474101_0_61"/>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Media Queries</a:t>
            </a:r>
            <a:endParaRPr b="1" sz="1400"/>
          </a:p>
          <a:p>
            <a:pPr indent="0" lvl="0" marL="0" rtl="0" algn="l">
              <a:lnSpc>
                <a:spcPct val="115000"/>
              </a:lnSpc>
              <a:spcBef>
                <a:spcPts val="0"/>
              </a:spcBef>
              <a:spcAft>
                <a:spcPts val="0"/>
              </a:spcAft>
              <a:buClr>
                <a:schemeClr val="dk1"/>
              </a:buClr>
              <a:buSzPts val="1100"/>
              <a:buNone/>
            </a:pPr>
            <a:r>
              <a:rPr lang="lt-LT" sz="1400"/>
              <a:t>Tipiniai lūžio taškai (“Breakpoints”):</a:t>
            </a:r>
            <a:endParaRPr sz="1400"/>
          </a:p>
          <a:p>
            <a:pPr indent="0" lvl="0" marL="0" rtl="0" algn="l">
              <a:lnSpc>
                <a:spcPct val="115000"/>
              </a:lnSpc>
              <a:spcBef>
                <a:spcPts val="0"/>
              </a:spcBef>
              <a:spcAft>
                <a:spcPts val="0"/>
              </a:spcAft>
              <a:buClr>
                <a:schemeClr val="dk1"/>
              </a:buClr>
              <a:buSzPts val="1100"/>
              <a:buNone/>
            </a:pPr>
            <a:r>
              <a:t/>
            </a:r>
            <a:endParaRPr sz="1200"/>
          </a:p>
          <a:p>
            <a:pPr indent="0" lvl="0" marL="0" rtl="0" algn="l">
              <a:lnSpc>
                <a:spcPct val="115000"/>
              </a:lnSpc>
              <a:spcBef>
                <a:spcPts val="0"/>
              </a:spcBef>
              <a:spcAft>
                <a:spcPts val="0"/>
              </a:spcAft>
              <a:buClr>
                <a:schemeClr val="dk1"/>
              </a:buClr>
              <a:buSzPts val="1100"/>
              <a:buNone/>
            </a:pPr>
            <a:r>
              <a:rPr lang="lt-LT" sz="1200"/>
              <a:t>/ * Ypač maži įrenginiai (telefonai, 600 pikselių ir žemesni) * /</a:t>
            </a:r>
            <a:endParaRPr sz="1200"/>
          </a:p>
          <a:p>
            <a:pPr indent="0" lvl="0" marL="0" rtl="0" algn="l">
              <a:lnSpc>
                <a:spcPct val="115000"/>
              </a:lnSpc>
              <a:spcBef>
                <a:spcPts val="0"/>
              </a:spcBef>
              <a:spcAft>
                <a:spcPts val="0"/>
              </a:spcAft>
              <a:buClr>
                <a:schemeClr val="dk1"/>
              </a:buClr>
              <a:buSzPts val="1100"/>
              <a:buNone/>
            </a:pPr>
            <a:r>
              <a:rPr lang="lt-LT" sz="1200"/>
              <a:t>@media only screen and (max-width: 600px) {...}</a:t>
            </a:r>
            <a:endParaRPr sz="1200"/>
          </a:p>
          <a:p>
            <a:pPr indent="0" lvl="0" marL="0" rtl="0" algn="l">
              <a:lnSpc>
                <a:spcPct val="115000"/>
              </a:lnSpc>
              <a:spcBef>
                <a:spcPts val="0"/>
              </a:spcBef>
              <a:spcAft>
                <a:spcPts val="0"/>
              </a:spcAft>
              <a:buClr>
                <a:schemeClr val="dk1"/>
              </a:buClr>
              <a:buSzPts val="1100"/>
              <a:buNone/>
            </a:pPr>
            <a:r>
              <a:t/>
            </a:r>
            <a:endParaRPr sz="1200"/>
          </a:p>
          <a:p>
            <a:pPr indent="0" lvl="0" marL="0" rtl="0" algn="l">
              <a:lnSpc>
                <a:spcPct val="115000"/>
              </a:lnSpc>
              <a:spcBef>
                <a:spcPts val="0"/>
              </a:spcBef>
              <a:spcAft>
                <a:spcPts val="0"/>
              </a:spcAft>
              <a:buClr>
                <a:schemeClr val="dk1"/>
              </a:buClr>
              <a:buSzPts val="1100"/>
              <a:buNone/>
            </a:pPr>
            <a:r>
              <a:rPr lang="lt-LT" sz="1200"/>
              <a:t>/* Maži įrenginiai (planšetiniai kompiuteriai ir dideli telefonai, 600 pikselių ir daugiau) * /</a:t>
            </a:r>
            <a:endParaRPr sz="1200"/>
          </a:p>
          <a:p>
            <a:pPr indent="0" lvl="0" marL="0" rtl="0" algn="l">
              <a:lnSpc>
                <a:spcPct val="115000"/>
              </a:lnSpc>
              <a:spcBef>
                <a:spcPts val="0"/>
              </a:spcBef>
              <a:spcAft>
                <a:spcPts val="0"/>
              </a:spcAft>
              <a:buClr>
                <a:schemeClr val="dk1"/>
              </a:buClr>
              <a:buSzPts val="1100"/>
              <a:buNone/>
            </a:pPr>
            <a:r>
              <a:rPr lang="lt-LT" sz="1200"/>
              <a:t>@media only screen and (min-width: 600px) {...}</a:t>
            </a:r>
            <a:endParaRPr sz="1200"/>
          </a:p>
          <a:p>
            <a:pPr indent="0" lvl="0" marL="0" rtl="0" algn="l">
              <a:lnSpc>
                <a:spcPct val="115000"/>
              </a:lnSpc>
              <a:spcBef>
                <a:spcPts val="0"/>
              </a:spcBef>
              <a:spcAft>
                <a:spcPts val="0"/>
              </a:spcAft>
              <a:buClr>
                <a:schemeClr val="dk1"/>
              </a:buClr>
              <a:buSzPts val="1100"/>
              <a:buNone/>
            </a:pPr>
            <a:r>
              <a:t/>
            </a:r>
            <a:endParaRPr sz="1200"/>
          </a:p>
          <a:p>
            <a:pPr indent="0" lvl="0" marL="0" rtl="0" algn="l">
              <a:lnSpc>
                <a:spcPct val="115000"/>
              </a:lnSpc>
              <a:spcBef>
                <a:spcPts val="0"/>
              </a:spcBef>
              <a:spcAft>
                <a:spcPts val="0"/>
              </a:spcAft>
              <a:buClr>
                <a:schemeClr val="dk1"/>
              </a:buClr>
              <a:buSzPts val="1100"/>
              <a:buNone/>
            </a:pPr>
            <a:r>
              <a:rPr lang="lt-LT" sz="1200"/>
              <a:t>/ * Vidutiniai įrenginiai (kraštovaizdžio planšetiniai kompiuteriai, 768 pikselių ir didesni) * /</a:t>
            </a:r>
            <a:endParaRPr sz="1200"/>
          </a:p>
          <a:p>
            <a:pPr indent="0" lvl="0" marL="0" rtl="0" algn="l">
              <a:lnSpc>
                <a:spcPct val="115000"/>
              </a:lnSpc>
              <a:spcBef>
                <a:spcPts val="0"/>
              </a:spcBef>
              <a:spcAft>
                <a:spcPts val="0"/>
              </a:spcAft>
              <a:buClr>
                <a:schemeClr val="dk1"/>
              </a:buClr>
              <a:buSzPts val="1100"/>
              <a:buNone/>
            </a:pPr>
            <a:r>
              <a:rPr lang="lt-LT" sz="1200"/>
              <a:t>@media only screen and (min-width: 768px) {...}</a:t>
            </a:r>
            <a:endParaRPr sz="1200"/>
          </a:p>
          <a:p>
            <a:pPr indent="0" lvl="0" marL="0" rtl="0" algn="l">
              <a:lnSpc>
                <a:spcPct val="115000"/>
              </a:lnSpc>
              <a:spcBef>
                <a:spcPts val="0"/>
              </a:spcBef>
              <a:spcAft>
                <a:spcPts val="0"/>
              </a:spcAft>
              <a:buClr>
                <a:schemeClr val="dk1"/>
              </a:buClr>
              <a:buSzPts val="1100"/>
              <a:buNone/>
            </a:pPr>
            <a:r>
              <a:t/>
            </a:r>
            <a:endParaRPr sz="1200"/>
          </a:p>
          <a:p>
            <a:pPr indent="0" lvl="0" marL="0" rtl="0" algn="l">
              <a:lnSpc>
                <a:spcPct val="115000"/>
              </a:lnSpc>
              <a:spcBef>
                <a:spcPts val="0"/>
              </a:spcBef>
              <a:spcAft>
                <a:spcPts val="0"/>
              </a:spcAft>
              <a:buClr>
                <a:schemeClr val="dk1"/>
              </a:buClr>
              <a:buSzPts val="1100"/>
              <a:buNone/>
            </a:pPr>
            <a:r>
              <a:rPr lang="lt-LT" sz="1200"/>
              <a:t>/ * Dideli įrenginiai (nešiojamieji kompiuteriai / staliniai kompiuteriai, 992 tapikseliųškų ir didesni) * /</a:t>
            </a:r>
            <a:endParaRPr sz="1200"/>
          </a:p>
          <a:p>
            <a:pPr indent="0" lvl="0" marL="0" rtl="0" algn="l">
              <a:lnSpc>
                <a:spcPct val="115000"/>
              </a:lnSpc>
              <a:spcBef>
                <a:spcPts val="0"/>
              </a:spcBef>
              <a:spcAft>
                <a:spcPts val="0"/>
              </a:spcAft>
              <a:buClr>
                <a:schemeClr val="dk1"/>
              </a:buClr>
              <a:buSzPts val="1100"/>
              <a:buNone/>
            </a:pPr>
            <a:r>
              <a:rPr lang="lt-LT" sz="1200"/>
              <a:t>@media only screen and (min-width: 992px) {...}</a:t>
            </a:r>
            <a:endParaRPr sz="1200"/>
          </a:p>
          <a:p>
            <a:pPr indent="0" lvl="0" marL="0" rtl="0" algn="l">
              <a:lnSpc>
                <a:spcPct val="115000"/>
              </a:lnSpc>
              <a:spcBef>
                <a:spcPts val="0"/>
              </a:spcBef>
              <a:spcAft>
                <a:spcPts val="0"/>
              </a:spcAft>
              <a:buClr>
                <a:schemeClr val="dk1"/>
              </a:buClr>
              <a:buSzPts val="1100"/>
              <a:buNone/>
            </a:pPr>
            <a:r>
              <a:t/>
            </a:r>
            <a:endParaRPr sz="1200"/>
          </a:p>
          <a:p>
            <a:pPr indent="0" lvl="0" marL="0" rtl="0" algn="l">
              <a:lnSpc>
                <a:spcPct val="115000"/>
              </a:lnSpc>
              <a:spcBef>
                <a:spcPts val="0"/>
              </a:spcBef>
              <a:spcAft>
                <a:spcPts val="0"/>
              </a:spcAft>
              <a:buClr>
                <a:schemeClr val="dk1"/>
              </a:buClr>
              <a:buSzPts val="1100"/>
              <a:buNone/>
            </a:pPr>
            <a:r>
              <a:rPr lang="lt-LT" sz="1200"/>
              <a:t>/ * Ypač dideli įrenginiai (dideli nešiojamieji kompiuteriai ir staliniai kompiuteriai, 1 200 pikselių ir didesni) * /</a:t>
            </a:r>
            <a:endParaRPr sz="1200"/>
          </a:p>
          <a:p>
            <a:pPr indent="0" lvl="0" marL="0" rtl="0" algn="l">
              <a:lnSpc>
                <a:spcPct val="115000"/>
              </a:lnSpc>
              <a:spcBef>
                <a:spcPts val="0"/>
              </a:spcBef>
              <a:spcAft>
                <a:spcPts val="0"/>
              </a:spcAft>
              <a:buClr>
                <a:schemeClr val="dk1"/>
              </a:buClr>
              <a:buSzPts val="1100"/>
              <a:buNone/>
            </a:pPr>
            <a:r>
              <a:rPr lang="lt-LT" sz="1200"/>
              <a:t>@media only screen and (min-width: 1280px) {...}</a:t>
            </a:r>
            <a:endParaRPr b="1"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cd7fa5fea6_0_12"/>
          <p:cNvSpPr txBox="1"/>
          <p:nvPr>
            <p:ph idx="1" type="body"/>
          </p:nvPr>
        </p:nvSpPr>
        <p:spPr>
          <a:xfrm>
            <a:off x="480402" y="460650"/>
            <a:ext cx="69189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Front-end programavimas panaudojant HTML / CSS / Bootstrap</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191" name="Google Shape;191;gcd7fa5fea6_0_12"/>
          <p:cNvSpPr/>
          <p:nvPr/>
        </p:nvSpPr>
        <p:spPr>
          <a:xfrm>
            <a:off x="480402" y="2023467"/>
            <a:ext cx="10152600" cy="463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lt-LT">
                <a:solidFill>
                  <a:schemeClr val="lt1"/>
                </a:solidFill>
              </a:rPr>
              <a:t>Media queries praktika.</a:t>
            </a:r>
            <a:endParaRPr b="1">
              <a:solidFill>
                <a:schemeClr val="lt1"/>
              </a:solidFill>
            </a:endParaRPr>
          </a:p>
          <a:p>
            <a:pPr indent="0" lvl="0" marL="0" rtl="0" algn="l">
              <a:lnSpc>
                <a:spcPct val="115000"/>
              </a:lnSpc>
              <a:spcBef>
                <a:spcPts val="0"/>
              </a:spcBef>
              <a:spcAft>
                <a:spcPts val="0"/>
              </a:spcAft>
              <a:buNone/>
            </a:pPr>
            <a:r>
              <a:rPr lang="lt-LT">
                <a:solidFill>
                  <a:schemeClr val="lt1"/>
                </a:solidFill>
              </a:rPr>
              <a:t>Turite bloką (parent div), kurio viduje yra kitas blokas (child div). Antras blokas turi tokius parametrus:</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lt-LT">
                <a:solidFill>
                  <a:schemeClr val="lt1"/>
                </a:solidFill>
              </a:rPr>
              <a:t>Desktop ekrane (nuo 1200px):</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lt-LT">
                <a:solidFill>
                  <a:schemeClr val="lt1"/>
                </a:solidFill>
              </a:rPr>
              <a:t>Plotis: 33.33% tėvinio elemento;</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lt-LT">
                <a:solidFill>
                  <a:schemeClr val="lt1"/>
                </a:solidFill>
              </a:rPr>
              <a:t>Aukštis 450px;</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lt-LT">
                <a:solidFill>
                  <a:schemeClr val="lt1"/>
                </a:solidFill>
              </a:rPr>
              <a:t>Spalva: žalia;</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lt-LT">
                <a:solidFill>
                  <a:schemeClr val="lt1"/>
                </a:solidFill>
              </a:rPr>
              <a:t>Tablet ekrane (nuo 786px):</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lt-LT">
                <a:solidFill>
                  <a:schemeClr val="lt1"/>
                </a:solidFill>
              </a:rPr>
              <a:t>Plotis: 50% tėvinio elemento;</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lt-LT">
                <a:solidFill>
                  <a:schemeClr val="lt1"/>
                </a:solidFill>
              </a:rPr>
              <a:t>Aukštis 350px;</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lt-LT">
                <a:solidFill>
                  <a:schemeClr val="lt1"/>
                </a:solidFill>
              </a:rPr>
              <a:t>Spalva: geltona;</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lt-LT">
                <a:solidFill>
                  <a:schemeClr val="lt1"/>
                </a:solidFill>
              </a:rPr>
              <a:t>Mobile ekrane (iki 785px) - default stilius (Mobile first development principas):</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lt-LT">
                <a:solidFill>
                  <a:schemeClr val="lt1"/>
                </a:solidFill>
              </a:rPr>
              <a:t>Plotis: 100% tėvinio elemento;</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lt-LT">
                <a:solidFill>
                  <a:schemeClr val="lt1"/>
                </a:solidFill>
              </a:rPr>
              <a:t>Aukštis 250px;</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lt-LT">
                <a:solidFill>
                  <a:schemeClr val="lt1"/>
                </a:solidFill>
              </a:rPr>
              <a:t>Spalva: mėlyna.</a:t>
            </a:r>
            <a:endParaRPr>
              <a:solidFill>
                <a:schemeClr val="lt1"/>
              </a:solidFill>
            </a:endParaRPr>
          </a:p>
        </p:txBody>
      </p:sp>
      <p:sp>
        <p:nvSpPr>
          <p:cNvPr id="192" name="Google Shape;192;gcd7fa5fea6_0_12"/>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 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7"/>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dk1"/>
              </a:buClr>
              <a:buSzPts val="852"/>
              <a:buFont typeface="Arial"/>
              <a:buNone/>
            </a:pPr>
            <a:r>
              <a:rPr lang="lt-LT" sz="1400"/>
              <a:t>Front-end programavimas panaudojant HTML / CSS / Bootstrap</a:t>
            </a:r>
            <a:endParaRPr sz="1400"/>
          </a:p>
          <a:p>
            <a:pPr indent="0" lvl="0" marL="0" rtl="0" algn="l">
              <a:lnSpc>
                <a:spcPct val="70000"/>
              </a:lnSpc>
              <a:spcBef>
                <a:spcPts val="1000"/>
              </a:spcBef>
              <a:spcAft>
                <a:spcPts val="0"/>
              </a:spcAft>
              <a:buClr>
                <a:schemeClr val="dk1"/>
              </a:buClr>
              <a:buSzPts val="1008"/>
              <a:buNone/>
            </a:pPr>
            <a:r>
              <a:t/>
            </a:r>
            <a:endParaRPr sz="1400"/>
          </a:p>
        </p:txBody>
      </p:sp>
      <p:sp>
        <p:nvSpPr>
          <p:cNvPr id="198" name="Google Shape;198;p7"/>
          <p:cNvSpPr txBox="1"/>
          <p:nvPr>
            <p:ph idx="2" type="body"/>
          </p:nvPr>
        </p:nvSpPr>
        <p:spPr>
          <a:xfrm>
            <a:off x="3281700" y="1821693"/>
            <a:ext cx="3750900" cy="3627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Responsive design</a:t>
            </a:r>
            <a:endParaRPr sz="1400"/>
          </a:p>
        </p:txBody>
      </p:sp>
      <p:sp>
        <p:nvSpPr>
          <p:cNvPr id="199" name="Google Shape;199;p7"/>
          <p:cNvSpPr txBox="1"/>
          <p:nvPr>
            <p:ph type="title"/>
          </p:nvPr>
        </p:nvSpPr>
        <p:spPr>
          <a:xfrm>
            <a:off x="480391" y="5032099"/>
            <a:ext cx="2343600" cy="136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Naudinga informacija</a:t>
            </a:r>
            <a:endParaRPr/>
          </a:p>
        </p:txBody>
      </p:sp>
      <p:sp>
        <p:nvSpPr>
          <p:cNvPr id="200" name="Google Shape;200;p7"/>
          <p:cNvSpPr txBox="1"/>
          <p:nvPr>
            <p:ph idx="4" type="body"/>
          </p:nvPr>
        </p:nvSpPr>
        <p:spPr>
          <a:xfrm>
            <a:off x="7503550" y="1821759"/>
            <a:ext cx="4208100" cy="551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3"/>
              </a:buClr>
              <a:buSzPts val="1600"/>
              <a:buNone/>
            </a:pPr>
            <a:r>
              <a:rPr lang="lt-LT"/>
              <a:t>https://web.dev/responsive-web-design-basics/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c8177118b2_0_0"/>
          <p:cNvSpPr txBox="1"/>
          <p:nvPr>
            <p:ph idx="1" type="body"/>
          </p:nvPr>
        </p:nvSpPr>
        <p:spPr>
          <a:xfrm>
            <a:off x="480402" y="460650"/>
            <a:ext cx="67830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a:p>
        </p:txBody>
      </p:sp>
      <p:sp>
        <p:nvSpPr>
          <p:cNvPr id="112" name="Google Shape;112;gc8177118b2_0_0"/>
          <p:cNvSpPr txBox="1"/>
          <p:nvPr>
            <p:ph type="title"/>
          </p:nvPr>
        </p:nvSpPr>
        <p:spPr>
          <a:xfrm>
            <a:off x="480391" y="1371706"/>
            <a:ext cx="5154000" cy="1365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p:nvPr>
            <p:ph idx="2" type="body"/>
          </p:nvPr>
        </p:nvSpPr>
        <p:spPr>
          <a:xfrm>
            <a:off x="1355075" y="3354200"/>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Kas yra “Responsive design”</a:t>
            </a:r>
            <a:endParaRPr sz="1800"/>
          </a:p>
        </p:txBody>
      </p:sp>
      <p:sp>
        <p:nvSpPr>
          <p:cNvPr id="114" name="Google Shape;114;gc8177118b2_0_0"/>
          <p:cNvSpPr/>
          <p:nvPr/>
        </p:nvSpPr>
        <p:spPr>
          <a:xfrm>
            <a:off x="480391" y="3193410"/>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lt-LT" sz="20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d539487abc_0_0"/>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Kas yra “Responsive design”</a:t>
            </a:r>
            <a:endParaRPr sz="2850"/>
          </a:p>
        </p:txBody>
      </p:sp>
      <p:sp>
        <p:nvSpPr>
          <p:cNvPr id="120" name="Google Shape;120;gd539487abc_0_0"/>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21" name="Google Shape;121;gd539487abc_0_0"/>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“Responsive design”</a:t>
            </a:r>
            <a:r>
              <a:rPr lang="lt-LT" sz="1400"/>
              <a:t> (interaktyvus interneto svetainės dizainas) </a:t>
            </a:r>
            <a:r>
              <a:rPr b="1" lang="lt-LT" sz="1400"/>
              <a:t>leidžia jūsų interneto svetainei tinkamai atrodyti visuose įrenginiuose</a:t>
            </a:r>
            <a:r>
              <a:rPr lang="lt-LT" sz="1400"/>
              <a:t>, jis kurimas naudojant HTML ir CSS.</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Interneto svetaines galima peržiūrėti naudojant įvairius įrenginius: stalinius kompiuterius, planšetinius kompiuterius ir telefonus. Jūsų tinklalapis turėtų atrodyti gerai ir būti lengvai naudojamas, neatsižvelgiant į įrenginį.</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000"/>
              <a:t>Stalinis (nešiojamas) kompiuteris		Planšetinis kompiuteris		Mobilusis telefonas</a:t>
            </a:r>
            <a:endParaRPr sz="1000"/>
          </a:p>
          <a:p>
            <a:pPr indent="0" lvl="0" marL="0" rtl="0" algn="ctr">
              <a:lnSpc>
                <a:spcPct val="115000"/>
              </a:lnSpc>
              <a:spcBef>
                <a:spcPts val="0"/>
              </a:spcBef>
              <a:spcAft>
                <a:spcPts val="0"/>
              </a:spcAft>
              <a:buClr>
                <a:schemeClr val="dk1"/>
              </a:buClr>
              <a:buSzPts val="1100"/>
              <a:buNone/>
            </a:pPr>
            <a:r>
              <a:t/>
            </a:r>
            <a:endParaRPr b="1" sz="1400"/>
          </a:p>
        </p:txBody>
      </p:sp>
      <p:pic>
        <p:nvPicPr>
          <p:cNvPr id="122" name="Google Shape;122;gd539487abc_0_0"/>
          <p:cNvPicPr preferRelativeResize="0"/>
          <p:nvPr/>
        </p:nvPicPr>
        <p:blipFill rotWithShape="1">
          <a:blip r:embed="rId3">
            <a:alphaModFix/>
          </a:blip>
          <a:srcRect b="0" l="-5240" r="5239" t="0"/>
          <a:stretch/>
        </p:blipFill>
        <p:spPr>
          <a:xfrm>
            <a:off x="528950" y="4600026"/>
            <a:ext cx="2388275" cy="1568300"/>
          </a:xfrm>
          <a:prstGeom prst="rect">
            <a:avLst/>
          </a:prstGeom>
          <a:noFill/>
          <a:ln>
            <a:noFill/>
          </a:ln>
        </p:spPr>
      </p:pic>
      <p:pic>
        <p:nvPicPr>
          <p:cNvPr id="123" name="Google Shape;123;gd539487abc_0_0"/>
          <p:cNvPicPr preferRelativeResize="0"/>
          <p:nvPr/>
        </p:nvPicPr>
        <p:blipFill rotWithShape="1">
          <a:blip r:embed="rId4">
            <a:alphaModFix/>
          </a:blip>
          <a:srcRect b="39309" l="-5710" r="45020" t="0"/>
          <a:stretch/>
        </p:blipFill>
        <p:spPr>
          <a:xfrm>
            <a:off x="3185575" y="4600025"/>
            <a:ext cx="1302225" cy="1909925"/>
          </a:xfrm>
          <a:prstGeom prst="rect">
            <a:avLst/>
          </a:prstGeom>
          <a:noFill/>
          <a:ln>
            <a:noFill/>
          </a:ln>
        </p:spPr>
      </p:pic>
      <p:pic>
        <p:nvPicPr>
          <p:cNvPr id="124" name="Google Shape;124;gd539487abc_0_0"/>
          <p:cNvPicPr preferRelativeResize="0"/>
          <p:nvPr/>
        </p:nvPicPr>
        <p:blipFill>
          <a:blip r:embed="rId5">
            <a:alphaModFix/>
          </a:blip>
          <a:stretch>
            <a:fillRect/>
          </a:stretch>
        </p:blipFill>
        <p:spPr>
          <a:xfrm>
            <a:off x="5209675" y="4600025"/>
            <a:ext cx="899844" cy="1568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d3a6474101_0_6"/>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Kas yra “Responsive design”</a:t>
            </a:r>
            <a:endParaRPr sz="2850"/>
          </a:p>
        </p:txBody>
      </p:sp>
      <p:sp>
        <p:nvSpPr>
          <p:cNvPr id="130" name="Google Shape;130;gd3a6474101_0_6"/>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31" name="Google Shape;131;gd3a6474101_0_6"/>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Istorija</a:t>
            </a:r>
            <a:endParaRPr sz="1400"/>
          </a:p>
          <a:p>
            <a:pPr indent="0" lvl="0" marL="0" rtl="0" algn="l">
              <a:lnSpc>
                <a:spcPct val="115000"/>
              </a:lnSpc>
              <a:spcBef>
                <a:spcPts val="0"/>
              </a:spcBef>
              <a:spcAft>
                <a:spcPts val="0"/>
              </a:spcAft>
              <a:buClr>
                <a:schemeClr val="dk1"/>
              </a:buClr>
              <a:buSzPts val="1100"/>
              <a:buNone/>
            </a:pPr>
            <a:r>
              <a:rPr lang="lt-LT" sz="1400"/>
              <a:t>“Responsive design” terminą išrado Ethanas Marcotte'as 2010 m. ir jį apibūdino kaip trijų metodų (technikų) naudojimą kartu:</a:t>
            </a:r>
            <a:endParaRPr sz="1400"/>
          </a:p>
          <a:p>
            <a:pPr indent="-317500" lvl="0" marL="457200" rtl="0" algn="l">
              <a:lnSpc>
                <a:spcPct val="115000"/>
              </a:lnSpc>
              <a:spcBef>
                <a:spcPts val="0"/>
              </a:spcBef>
              <a:spcAft>
                <a:spcPts val="0"/>
              </a:spcAft>
              <a:buClr>
                <a:schemeClr val="dk1"/>
              </a:buClr>
              <a:buSzPts val="1400"/>
              <a:buChar char="-"/>
            </a:pPr>
            <a:r>
              <a:rPr lang="lt-LT" sz="1400"/>
              <a:t>Pirmasis metodas buvo “fluid grid” naudojimas (plačiau apie “fluid grid” </a:t>
            </a:r>
            <a:r>
              <a:rPr lang="lt-LT" sz="1400" u="sng">
                <a:solidFill>
                  <a:srgbClr val="0097A7"/>
                </a:solidFill>
                <a:hlinkClick r:id="rId3">
                  <a:extLst>
                    <a:ext uri="{A12FA001-AC4F-418D-AE19-62706E023703}">
                      <ahyp:hlinkClr val="tx"/>
                    </a:ext>
                  </a:extLst>
                </a:hlinkClick>
              </a:rPr>
              <a:t>čia</a:t>
            </a:r>
            <a:r>
              <a:rPr lang="lt-LT" sz="1400"/>
              <a:t> ir </a:t>
            </a:r>
            <a:r>
              <a:rPr lang="lt-LT" sz="1400" u="sng">
                <a:solidFill>
                  <a:srgbClr val="0097A7"/>
                </a:solidFill>
                <a:hlinkClick r:id="rId4">
                  <a:extLst>
                    <a:ext uri="{A12FA001-AC4F-418D-AE19-62706E023703}">
                      <ahyp:hlinkClr val="tx"/>
                    </a:ext>
                  </a:extLst>
                </a:hlinkClick>
              </a:rPr>
              <a:t>čia</a:t>
            </a:r>
            <a:r>
              <a:rPr lang="lt-LT" sz="1400"/>
              <a:t>);</a:t>
            </a:r>
            <a:endParaRPr sz="1400"/>
          </a:p>
          <a:p>
            <a:pPr indent="-317500" lvl="0" marL="457200" rtl="0" algn="l">
              <a:lnSpc>
                <a:spcPct val="115000"/>
              </a:lnSpc>
              <a:spcBef>
                <a:spcPts val="0"/>
              </a:spcBef>
              <a:spcAft>
                <a:spcPts val="0"/>
              </a:spcAft>
              <a:buClr>
                <a:schemeClr val="dk1"/>
              </a:buClr>
              <a:buSzPts val="1400"/>
              <a:buChar char="-"/>
            </a:pPr>
            <a:r>
              <a:rPr lang="lt-LT" sz="1400"/>
              <a:t>Antrasis metodas buvo “fluid images” naudojimas (plačiau apie “fluid images” </a:t>
            </a:r>
            <a:r>
              <a:rPr lang="lt-LT" sz="1400" u="sng">
                <a:solidFill>
                  <a:srgbClr val="0097A7"/>
                </a:solidFill>
                <a:hlinkClick r:id="rId5">
                  <a:extLst>
                    <a:ext uri="{A12FA001-AC4F-418D-AE19-62706E023703}">
                      <ahyp:hlinkClr val="tx"/>
                    </a:ext>
                  </a:extLst>
                </a:hlinkClick>
              </a:rPr>
              <a:t>čia</a:t>
            </a:r>
            <a:r>
              <a:rPr lang="lt-LT" sz="1400"/>
              <a:t>);</a:t>
            </a:r>
            <a:endParaRPr sz="1400"/>
          </a:p>
          <a:p>
            <a:pPr indent="-304800" lvl="1" marL="914400" rtl="0" algn="l">
              <a:lnSpc>
                <a:spcPct val="115000"/>
              </a:lnSpc>
              <a:spcBef>
                <a:spcPts val="0"/>
              </a:spcBef>
              <a:spcAft>
                <a:spcPts val="0"/>
              </a:spcAft>
              <a:buClr>
                <a:schemeClr val="dk1"/>
              </a:buClr>
              <a:buSzPts val="1200"/>
              <a:buChar char="-"/>
            </a:pPr>
            <a:r>
              <a:rPr lang="lt-LT" sz="1200"/>
              <a:t>Taikant labai paprastą max-width savybės nustatymo iki 100% metodiką, vaizdai būtų mažinami, jei jų stulpelis būtų siauresnis už vidinį vaizdo dydį, bet niekada nedidėtų.</a:t>
            </a:r>
            <a:endParaRPr sz="1200"/>
          </a:p>
          <a:p>
            <a:pPr indent="-317500" lvl="0" marL="457200" rtl="0" algn="l">
              <a:lnSpc>
                <a:spcPct val="115000"/>
              </a:lnSpc>
              <a:spcBef>
                <a:spcPts val="0"/>
              </a:spcBef>
              <a:spcAft>
                <a:spcPts val="0"/>
              </a:spcAft>
              <a:buClr>
                <a:schemeClr val="dk1"/>
              </a:buClr>
              <a:buSzPts val="1400"/>
              <a:buChar char="-"/>
            </a:pPr>
            <a:r>
              <a:rPr lang="lt-LT" sz="1400"/>
              <a:t>Trečiasis metodas buvo “media queries” naudojimas (plačiau apie “media queries” </a:t>
            </a:r>
            <a:r>
              <a:rPr lang="lt-LT" sz="1400" u="sng">
                <a:solidFill>
                  <a:srgbClr val="0097A7"/>
                </a:solidFill>
                <a:hlinkClick r:id="rId6">
                  <a:extLst>
                    <a:ext uri="{A12FA001-AC4F-418D-AE19-62706E023703}">
                      <ahyp:hlinkClr val="tx"/>
                    </a:ext>
                  </a:extLst>
                </a:hlinkClick>
              </a:rPr>
              <a:t>čia</a:t>
            </a:r>
            <a:r>
              <a:rPr lang="lt-LT" sz="1400"/>
              <a:t> ir </a:t>
            </a:r>
            <a:r>
              <a:rPr lang="lt-LT" sz="1400" u="sng">
                <a:solidFill>
                  <a:schemeClr val="hlink"/>
                </a:solidFill>
                <a:hlinkClick r:id="rId7"/>
              </a:rPr>
              <a:t>čia</a:t>
            </a:r>
            <a:r>
              <a:rPr lang="lt-LT" sz="1400"/>
              <a:t>).</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i="1" lang="lt-LT" sz="1400"/>
              <a:t>Svarbu suprasti, kad “Responsive design” (interaktyvus interneto dizainas) nėra atskira technologija - tai terminas, vartojamas apibūdinti požiūrį į interneto dizainą arba geriausios praktikos rinkinį, naudojamas kuriant maketą, kuris galėtų reaguoti į įrenginį, kuris naudojamas turiniui žiūrėti.</a:t>
            </a:r>
            <a:endParaRPr sz="1400"/>
          </a:p>
          <a:p>
            <a:pPr indent="0" lvl="0" marL="0" rtl="0" algn="ctr">
              <a:lnSpc>
                <a:spcPct val="115000"/>
              </a:lnSpc>
              <a:spcBef>
                <a:spcPts val="0"/>
              </a:spcBef>
              <a:spcAft>
                <a:spcPts val="0"/>
              </a:spcAft>
              <a:buClr>
                <a:schemeClr val="dk1"/>
              </a:buClr>
              <a:buSzPts val="1100"/>
              <a:buNone/>
            </a:pPr>
            <a:r>
              <a:t/>
            </a:r>
            <a:endParaRPr b="1"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d3a6474101_0_15"/>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Kas yra “Responsive design”</a:t>
            </a:r>
            <a:endParaRPr sz="2850"/>
          </a:p>
        </p:txBody>
      </p:sp>
      <p:sp>
        <p:nvSpPr>
          <p:cNvPr id="137" name="Google Shape;137;gd3a6474101_0_15"/>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38" name="Google Shape;138;gd3a6474101_0_15"/>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“Viewport” (Peržiūros sritis)</a:t>
            </a:r>
            <a:endParaRPr b="1" sz="1400"/>
          </a:p>
          <a:p>
            <a:pPr indent="0" lvl="0" marL="0" rtl="0" algn="l">
              <a:lnSpc>
                <a:spcPct val="115000"/>
              </a:lnSpc>
              <a:spcBef>
                <a:spcPts val="0"/>
              </a:spcBef>
              <a:spcAft>
                <a:spcPts val="0"/>
              </a:spcAft>
              <a:buClr>
                <a:schemeClr val="dk1"/>
              </a:buClr>
              <a:buSzPts val="1100"/>
              <a:buNone/>
            </a:pPr>
            <a:r>
              <a:rPr b="1" lang="lt-LT" sz="1400"/>
              <a:t>„Viewport”</a:t>
            </a:r>
            <a:r>
              <a:rPr lang="lt-LT" sz="1400"/>
              <a:t> yra matoma vartotojo interneto svetainės sritis. “Viewport” skiriasi priklausomai nuo įrenginio. Ji bus mažesnė mobiliajame telefone nei kompiuterio ekrane.</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b="1" lang="lt-LT" sz="1400"/>
              <a:t>„Viewport“ nustatymas</a:t>
            </a:r>
            <a:endParaRPr b="1" sz="1400"/>
          </a:p>
          <a:p>
            <a:pPr indent="0" lvl="0" marL="0" rtl="0" algn="l">
              <a:lnSpc>
                <a:spcPct val="115000"/>
              </a:lnSpc>
              <a:spcBef>
                <a:spcPts val="0"/>
              </a:spcBef>
              <a:spcAft>
                <a:spcPts val="0"/>
              </a:spcAft>
              <a:buClr>
                <a:schemeClr val="dk1"/>
              </a:buClr>
              <a:buSzPts val="1100"/>
              <a:buNone/>
            </a:pPr>
            <a:r>
              <a:rPr lang="lt-LT" sz="1400"/>
              <a:t>HTML5 pristatė metodą, leidžiantį žiniatinklio dizaineriams valdyti peržiūros sritį naudojant žymą </a:t>
            </a:r>
            <a:r>
              <a:rPr i="1" lang="lt-LT" sz="1400"/>
              <a:t>&lt;meta&gt;</a:t>
            </a:r>
            <a:r>
              <a:rPr lang="lt-LT" sz="1400"/>
              <a:t>. Į visus savo tinklalapius turėtumėte įtraukti šį </a:t>
            </a:r>
            <a:r>
              <a:rPr i="1" lang="lt-LT" sz="1400"/>
              <a:t>&lt;meta&gt;</a:t>
            </a:r>
            <a:r>
              <a:rPr lang="lt-LT" sz="1400"/>
              <a:t> peržiūros srities elementą: </a:t>
            </a:r>
            <a:r>
              <a:rPr i="1" lang="lt-LT" sz="1400"/>
              <a:t>&lt;meta name="viewport" content="width=device-width, initial-scale=1.0"&gt;</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ctr">
              <a:lnSpc>
                <a:spcPct val="115000"/>
              </a:lnSpc>
              <a:spcBef>
                <a:spcPts val="0"/>
              </a:spcBef>
              <a:spcAft>
                <a:spcPts val="0"/>
              </a:spcAft>
              <a:buClr>
                <a:schemeClr val="dk1"/>
              </a:buClr>
              <a:buSzPts val="1100"/>
              <a:buNone/>
            </a:pPr>
            <a:r>
              <a:t/>
            </a:r>
            <a:endParaRPr b="1" sz="1400"/>
          </a:p>
        </p:txBody>
      </p:sp>
      <p:pic>
        <p:nvPicPr>
          <p:cNvPr id="139" name="Google Shape;139;gd3a6474101_0_15"/>
          <p:cNvPicPr preferRelativeResize="0"/>
          <p:nvPr/>
        </p:nvPicPr>
        <p:blipFill>
          <a:blip r:embed="rId3">
            <a:alphaModFix/>
          </a:blip>
          <a:stretch>
            <a:fillRect/>
          </a:stretch>
        </p:blipFill>
        <p:spPr>
          <a:xfrm>
            <a:off x="1346125" y="4549800"/>
            <a:ext cx="5257425" cy="318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d3a6474101_0_22"/>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Kas yra “Responsive design”</a:t>
            </a:r>
            <a:endParaRPr sz="2850"/>
          </a:p>
        </p:txBody>
      </p:sp>
      <p:sp>
        <p:nvSpPr>
          <p:cNvPr id="145" name="Google Shape;145;gd3a6474101_0_22"/>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46" name="Google Shape;146;gd3a6474101_0_22"/>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„Grid-View“</a:t>
            </a:r>
            <a:endParaRPr b="1" sz="1400"/>
          </a:p>
          <a:p>
            <a:pPr indent="0" lvl="0" marL="0" rtl="0" algn="l">
              <a:lnSpc>
                <a:spcPct val="115000"/>
              </a:lnSpc>
              <a:spcBef>
                <a:spcPts val="0"/>
              </a:spcBef>
              <a:spcAft>
                <a:spcPts val="0"/>
              </a:spcAft>
              <a:buClr>
                <a:schemeClr val="dk1"/>
              </a:buClr>
              <a:buSzPts val="1100"/>
              <a:buNone/>
            </a:pPr>
            <a:r>
              <a:rPr lang="lt-LT" sz="1400"/>
              <a:t>Daugelis interneto svetainių yra pagrįsti “grid-view”, o tai reiškia, kad puslapis yra padalintas į eilutes (rows) ir stulpelius (columns):</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“Grid-view” naudojimas yra labai naudingas, jis palengvina elementų talpinimą puslapyje:</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ctr">
              <a:lnSpc>
                <a:spcPct val="115000"/>
              </a:lnSpc>
              <a:spcBef>
                <a:spcPts val="0"/>
              </a:spcBef>
              <a:spcAft>
                <a:spcPts val="0"/>
              </a:spcAft>
              <a:buClr>
                <a:schemeClr val="dk1"/>
              </a:buClr>
              <a:buSzPts val="1100"/>
              <a:buNone/>
            </a:pPr>
            <a:r>
              <a:t/>
            </a:r>
            <a:endParaRPr b="1" sz="1400"/>
          </a:p>
        </p:txBody>
      </p:sp>
      <p:pic>
        <p:nvPicPr>
          <p:cNvPr id="147" name="Google Shape;147;gd3a6474101_0_22"/>
          <p:cNvPicPr preferRelativeResize="0"/>
          <p:nvPr/>
        </p:nvPicPr>
        <p:blipFill>
          <a:blip r:embed="rId3">
            <a:alphaModFix/>
          </a:blip>
          <a:stretch>
            <a:fillRect/>
          </a:stretch>
        </p:blipFill>
        <p:spPr>
          <a:xfrm>
            <a:off x="581825" y="3229925"/>
            <a:ext cx="5497175" cy="1674050"/>
          </a:xfrm>
          <a:prstGeom prst="rect">
            <a:avLst/>
          </a:prstGeom>
          <a:noFill/>
          <a:ln>
            <a:noFill/>
          </a:ln>
        </p:spPr>
      </p:pic>
      <p:pic>
        <p:nvPicPr>
          <p:cNvPr id="148" name="Google Shape;148;gd3a6474101_0_22"/>
          <p:cNvPicPr preferRelativeResize="0"/>
          <p:nvPr/>
        </p:nvPicPr>
        <p:blipFill>
          <a:blip r:embed="rId4">
            <a:alphaModFix/>
          </a:blip>
          <a:stretch>
            <a:fillRect/>
          </a:stretch>
        </p:blipFill>
        <p:spPr>
          <a:xfrm>
            <a:off x="631425" y="5197500"/>
            <a:ext cx="3273551" cy="1419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d3a6474101_0_31"/>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Kas yra “Responsive design”</a:t>
            </a:r>
            <a:endParaRPr sz="2850"/>
          </a:p>
        </p:txBody>
      </p:sp>
      <p:sp>
        <p:nvSpPr>
          <p:cNvPr id="154" name="Google Shape;154;gd3a6474101_0_31"/>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55" name="Google Shape;155;gd3a6474101_0_31"/>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Paveikslėliai (“Responsive images”)</a:t>
            </a:r>
            <a:endParaRPr b="1" sz="1400"/>
          </a:p>
          <a:p>
            <a:pPr indent="-317500" lvl="0" marL="457200" rtl="0" algn="l">
              <a:lnSpc>
                <a:spcPct val="115000"/>
              </a:lnSpc>
              <a:spcBef>
                <a:spcPts val="0"/>
              </a:spcBef>
              <a:spcAft>
                <a:spcPts val="0"/>
              </a:spcAft>
              <a:buClr>
                <a:schemeClr val="dk1"/>
              </a:buClr>
              <a:buSzPts val="1400"/>
              <a:buChar char="-"/>
            </a:pPr>
            <a:r>
              <a:rPr lang="lt-LT" sz="1400"/>
              <a:t>Naudojant </a:t>
            </a:r>
            <a:r>
              <a:rPr i="1" lang="lt-LT" sz="1400"/>
              <a:t>max-width</a:t>
            </a:r>
            <a:r>
              <a:rPr lang="lt-LT" sz="1400"/>
              <a:t> (maksimalaus pločio) ypatybę vaizdas (</a:t>
            </a:r>
            <a:r>
              <a:rPr i="1" lang="lt-LT" sz="1400"/>
              <a:t>&lt;img&gt;</a:t>
            </a:r>
            <a:r>
              <a:rPr lang="lt-LT" sz="1400"/>
              <a:t>) bus sumažintas, bet niekada nebus didesnis nei pradinis dydis (</a:t>
            </a:r>
            <a:r>
              <a:rPr i="1" lang="lt-LT" sz="1400"/>
              <a:t>max-width: 100%</a:t>
            </a:r>
            <a:r>
              <a:rPr lang="lt-LT" sz="1400"/>
              <a:t>);</a:t>
            </a:r>
            <a:endParaRPr sz="1400"/>
          </a:p>
          <a:p>
            <a:pPr indent="-317500" lvl="0" marL="457200" rtl="0" algn="l">
              <a:lnSpc>
                <a:spcPct val="115000"/>
              </a:lnSpc>
              <a:spcBef>
                <a:spcPts val="0"/>
              </a:spcBef>
              <a:spcAft>
                <a:spcPts val="0"/>
              </a:spcAft>
              <a:buClr>
                <a:schemeClr val="dk1"/>
              </a:buClr>
              <a:buSzPts val="1400"/>
              <a:buChar char="-"/>
            </a:pPr>
            <a:r>
              <a:rPr lang="lt-LT" sz="1400"/>
              <a:t>Fono paveikslėliai (</a:t>
            </a:r>
            <a:r>
              <a:rPr i="1" lang="lt-LT" sz="1400"/>
              <a:t>background-image</a:t>
            </a:r>
            <a:r>
              <a:rPr lang="lt-LT" sz="1400"/>
              <a:t>) taip pat gali reaguoti į dydžio keitimą ir mastelio keitimą naudojant </a:t>
            </a:r>
            <a:r>
              <a:rPr i="1" lang="lt-LT" sz="1400"/>
              <a:t>background-size</a:t>
            </a:r>
            <a:r>
              <a:rPr lang="lt-LT" sz="1400"/>
              <a:t> savybę;</a:t>
            </a:r>
            <a:endParaRPr sz="1400"/>
          </a:p>
          <a:p>
            <a:pPr indent="-317500" lvl="0" marL="457200" rtl="0" algn="l">
              <a:lnSpc>
                <a:spcPct val="115000"/>
              </a:lnSpc>
              <a:spcBef>
                <a:spcPts val="0"/>
              </a:spcBef>
              <a:spcAft>
                <a:spcPts val="0"/>
              </a:spcAft>
              <a:buClr>
                <a:schemeClr val="dk1"/>
              </a:buClr>
              <a:buSzPts val="1400"/>
              <a:buChar char="-"/>
            </a:pPr>
            <a:r>
              <a:rPr lang="lt-LT" sz="1400"/>
              <a:t>HTML5 pristatė elementą </a:t>
            </a:r>
            <a:r>
              <a:rPr i="1" lang="lt-LT" sz="1400" u="sng">
                <a:solidFill>
                  <a:schemeClr val="hlink"/>
                </a:solidFill>
                <a:hlinkClick r:id="rId3"/>
              </a:rPr>
              <a:t>&lt;picture&gt;</a:t>
            </a:r>
            <a:r>
              <a:rPr lang="lt-LT" sz="1400"/>
              <a:t> žymą, kuris leidžia apibrėžti daugiau nei vieną vaizdą priklausomai nuo ekrano dydžio.</a:t>
            </a:r>
            <a:endParaRPr sz="1400"/>
          </a:p>
          <a:p>
            <a:pPr indent="0" lvl="0" marL="914400" rtl="0" algn="l">
              <a:lnSpc>
                <a:spcPct val="115000"/>
              </a:lnSpc>
              <a:spcBef>
                <a:spcPts val="0"/>
              </a:spcBef>
              <a:spcAft>
                <a:spcPts val="0"/>
              </a:spcAft>
              <a:buClr>
                <a:schemeClr val="dk1"/>
              </a:buClr>
              <a:buSzPts val="1100"/>
              <a:buNone/>
            </a:pPr>
            <a:r>
              <a:t/>
            </a:r>
            <a:endParaRPr sz="1800"/>
          </a:p>
          <a:p>
            <a:pPr indent="0" lvl="0" marL="0" rtl="0" algn="l">
              <a:lnSpc>
                <a:spcPct val="115000"/>
              </a:lnSpc>
              <a:spcBef>
                <a:spcPts val="0"/>
              </a:spcBef>
              <a:spcAft>
                <a:spcPts val="0"/>
              </a:spcAft>
              <a:buClr>
                <a:schemeClr val="dk1"/>
              </a:buClr>
              <a:buSzPts val="1100"/>
              <a:buNone/>
            </a:pPr>
            <a:r>
              <a:t/>
            </a:r>
            <a:endParaRPr b="1"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d3a6474101_0_39"/>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Kas yra “Responsive design”</a:t>
            </a:r>
            <a:endParaRPr sz="2850"/>
          </a:p>
        </p:txBody>
      </p:sp>
      <p:sp>
        <p:nvSpPr>
          <p:cNvPr id="161" name="Google Shape;161;gd3a6474101_0_39"/>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62" name="Google Shape;162;gd3a6474101_0_39"/>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Media Queries</a:t>
            </a:r>
            <a:endParaRPr b="1" sz="1400"/>
          </a:p>
          <a:p>
            <a:pPr indent="0" lvl="0" marL="0" rtl="0" algn="l">
              <a:lnSpc>
                <a:spcPct val="115000"/>
              </a:lnSpc>
              <a:spcBef>
                <a:spcPts val="0"/>
              </a:spcBef>
              <a:spcAft>
                <a:spcPts val="0"/>
              </a:spcAft>
              <a:buClr>
                <a:schemeClr val="dk1"/>
              </a:buClr>
              <a:buSzPts val="1100"/>
              <a:buNone/>
            </a:pPr>
            <a:r>
              <a:rPr lang="lt-LT" sz="1400"/>
              <a:t>“Responsive design” galimas tik naudojant “media queries”. “Media queries” atsirado su CCS3.</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Norint naudoti “media queries” reikia nurodyti </a:t>
            </a:r>
            <a:r>
              <a:rPr i="1" lang="lt-LT" sz="1400"/>
              <a:t>@media</a:t>
            </a:r>
            <a:r>
              <a:rPr lang="lt-LT" sz="1400"/>
              <a:t> taisyklę, kad įtrauktų CSS ypatybių bloką tik tuo atveju, jei tam tikra sąlyga yra teisinga.</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Pvz.:</a:t>
            </a:r>
            <a:endParaRPr sz="1400"/>
          </a:p>
          <a:p>
            <a:pPr indent="0" lvl="0" marL="0" rtl="0" algn="l">
              <a:lnSpc>
                <a:spcPct val="115000"/>
              </a:lnSpc>
              <a:spcBef>
                <a:spcPts val="0"/>
              </a:spcBef>
              <a:spcAft>
                <a:spcPts val="0"/>
              </a:spcAft>
              <a:buClr>
                <a:schemeClr val="dk1"/>
              </a:buClr>
              <a:buSzPts val="1100"/>
              <a:buNone/>
            </a:pPr>
            <a:r>
              <a:rPr i="1" lang="lt-LT" sz="1400"/>
              <a:t>@media only screen and (min-width: 700px) {</a:t>
            </a:r>
            <a:endParaRPr i="1" sz="1400"/>
          </a:p>
          <a:p>
            <a:pPr indent="0" lvl="0" marL="0" rtl="0" algn="l">
              <a:lnSpc>
                <a:spcPct val="115000"/>
              </a:lnSpc>
              <a:spcBef>
                <a:spcPts val="0"/>
              </a:spcBef>
              <a:spcAft>
                <a:spcPts val="0"/>
              </a:spcAft>
              <a:buClr>
                <a:schemeClr val="dk1"/>
              </a:buClr>
              <a:buSzPts val="1100"/>
              <a:buNone/>
            </a:pPr>
            <a:r>
              <a:rPr i="1" lang="lt-LT" sz="1400"/>
              <a:t>  body {</a:t>
            </a:r>
            <a:endParaRPr i="1" sz="1400"/>
          </a:p>
          <a:p>
            <a:pPr indent="0" lvl="0" marL="0" rtl="0" algn="l">
              <a:lnSpc>
                <a:spcPct val="115000"/>
              </a:lnSpc>
              <a:spcBef>
                <a:spcPts val="0"/>
              </a:spcBef>
              <a:spcAft>
                <a:spcPts val="0"/>
              </a:spcAft>
              <a:buClr>
                <a:schemeClr val="dk1"/>
              </a:buClr>
              <a:buSzPts val="1100"/>
              <a:buNone/>
            </a:pPr>
            <a:r>
              <a:rPr i="1" lang="lt-LT" sz="1400"/>
              <a:t>    background-color: black;</a:t>
            </a:r>
            <a:endParaRPr i="1" sz="1400"/>
          </a:p>
          <a:p>
            <a:pPr indent="0" lvl="0" marL="0" rtl="0" algn="l">
              <a:lnSpc>
                <a:spcPct val="115000"/>
              </a:lnSpc>
              <a:spcBef>
                <a:spcPts val="0"/>
              </a:spcBef>
              <a:spcAft>
                <a:spcPts val="0"/>
              </a:spcAft>
              <a:buClr>
                <a:schemeClr val="dk1"/>
              </a:buClr>
              <a:buSzPts val="1100"/>
              <a:buNone/>
            </a:pPr>
            <a:r>
              <a:rPr i="1" lang="lt-LT" sz="1400"/>
              <a:t>  }</a:t>
            </a:r>
            <a:endParaRPr i="1" sz="1400"/>
          </a:p>
          <a:p>
            <a:pPr indent="0" lvl="0" marL="0" rtl="0" algn="l">
              <a:lnSpc>
                <a:spcPct val="115000"/>
              </a:lnSpc>
              <a:spcBef>
                <a:spcPts val="0"/>
              </a:spcBef>
              <a:spcAft>
                <a:spcPts val="0"/>
              </a:spcAft>
              <a:buClr>
                <a:schemeClr val="dk1"/>
              </a:buClr>
              <a:buSzPts val="1100"/>
              <a:buNone/>
            </a:pPr>
            <a:r>
              <a:rPr i="1" lang="lt-LT" sz="1400"/>
              <a:t>}</a:t>
            </a:r>
            <a:endParaRPr sz="1400"/>
          </a:p>
          <a:p>
            <a:pPr indent="0" lvl="0" marL="0" rtl="0" algn="l">
              <a:lnSpc>
                <a:spcPct val="115000"/>
              </a:lnSpc>
              <a:spcBef>
                <a:spcPts val="0"/>
              </a:spcBef>
              <a:spcAft>
                <a:spcPts val="0"/>
              </a:spcAft>
              <a:buClr>
                <a:schemeClr val="dk1"/>
              </a:buClr>
              <a:buSzPts val="1100"/>
              <a:buNone/>
            </a:pPr>
            <a:r>
              <a:t/>
            </a:r>
            <a:endParaRPr b="1"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d3a6474101_0_45"/>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Kas yra “Responsive design”</a:t>
            </a:r>
            <a:endParaRPr sz="2850"/>
          </a:p>
        </p:txBody>
      </p:sp>
      <p:sp>
        <p:nvSpPr>
          <p:cNvPr id="168" name="Google Shape;168;gd3a6474101_0_45"/>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69" name="Google Shape;169;gd3a6474101_0_45"/>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Media Queries</a:t>
            </a:r>
            <a:endParaRPr b="1" sz="1400"/>
          </a:p>
          <a:p>
            <a:pPr indent="0" lvl="0" marL="0" rtl="0" algn="l">
              <a:lnSpc>
                <a:spcPct val="115000"/>
              </a:lnSpc>
              <a:spcBef>
                <a:spcPts val="0"/>
              </a:spcBef>
              <a:spcAft>
                <a:spcPts val="0"/>
              </a:spcAft>
              <a:buClr>
                <a:schemeClr val="dk1"/>
              </a:buClr>
              <a:buSzPts val="1100"/>
              <a:buNone/>
            </a:pPr>
            <a:r>
              <a:rPr lang="lt-LT" sz="1400"/>
              <a:t>Galime pridėti lūžio tašką (“Breakpoint”), kai tam tikros dizaino dalys kiekvienoje lūžio taško pusėje elgsis skirtingai.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a:t>
            </a:r>
            <a:r>
              <a:rPr lang="lt-LT" sz="1400" u="sng">
                <a:solidFill>
                  <a:srgbClr val="0097A7"/>
                </a:solidFill>
                <a:hlinkClick r:id="rId3">
                  <a:extLst>
                    <a:ext uri="{A12FA001-AC4F-418D-AE19-62706E023703}">
                      <ahyp:hlinkClr val="tx"/>
                    </a:ext>
                  </a:extLst>
                </a:hlinkClick>
              </a:rPr>
              <a:t>Media queries</a:t>
            </a:r>
            <a:r>
              <a:rPr lang="lt-LT" sz="1400"/>
              <a:t>” ir </a:t>
            </a:r>
            <a:r>
              <a:rPr lang="lt-LT" sz="1400" u="sng">
                <a:solidFill>
                  <a:srgbClr val="0097A7"/>
                </a:solidFill>
                <a:hlinkClick r:id="rId4">
                  <a:extLst>
                    <a:ext uri="{A12FA001-AC4F-418D-AE19-62706E023703}">
                      <ahyp:hlinkClr val="tx"/>
                    </a:ext>
                  </a:extLst>
                </a:hlinkClick>
              </a:rPr>
              <a:t>@media</a:t>
            </a:r>
            <a:r>
              <a:rPr lang="lt-LT" sz="1400"/>
              <a:t> taisyklė.</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Pvz., turime du ekrano dydžius, kuriuose elementai atrodys skirtingai pasiekus 768px plotį. </a:t>
            </a:r>
            <a:endParaRPr sz="1400"/>
          </a:p>
          <a:p>
            <a:pPr indent="0" lvl="0" marL="0" rtl="0" algn="l">
              <a:lnSpc>
                <a:spcPct val="115000"/>
              </a:lnSpc>
              <a:spcBef>
                <a:spcPts val="0"/>
              </a:spcBef>
              <a:spcAft>
                <a:spcPts val="0"/>
              </a:spcAft>
              <a:buClr>
                <a:schemeClr val="dk1"/>
              </a:buClr>
              <a:buSzPts val="1100"/>
              <a:buNone/>
            </a:pPr>
            <a:r>
              <a:t/>
            </a:r>
            <a:endParaRPr sz="1000"/>
          </a:p>
          <a:p>
            <a:pPr indent="0" lvl="0" marL="0" rtl="0" algn="l">
              <a:lnSpc>
                <a:spcPct val="115000"/>
              </a:lnSpc>
              <a:spcBef>
                <a:spcPts val="0"/>
              </a:spcBef>
              <a:spcAft>
                <a:spcPts val="0"/>
              </a:spcAft>
              <a:buClr>
                <a:schemeClr val="dk1"/>
              </a:buClr>
              <a:buSzPts val="1100"/>
              <a:buNone/>
            </a:pPr>
            <a:r>
              <a:rPr lang="lt-LT" sz="1000"/>
              <a:t>Stalinis (nešiojamas) kompiuteris		Mobilusis telefonas</a:t>
            </a:r>
            <a:endParaRPr sz="1000"/>
          </a:p>
          <a:p>
            <a:pPr indent="0" lvl="0" marL="0" rtl="0" algn="l">
              <a:lnSpc>
                <a:spcPct val="115000"/>
              </a:lnSpc>
              <a:spcBef>
                <a:spcPts val="0"/>
              </a:spcBef>
              <a:spcAft>
                <a:spcPts val="0"/>
              </a:spcAft>
              <a:buClr>
                <a:schemeClr val="dk1"/>
              </a:buClr>
              <a:buSzPts val="1100"/>
              <a:buNone/>
            </a:pPr>
            <a:r>
              <a:t/>
            </a:r>
            <a:endParaRPr sz="1000"/>
          </a:p>
          <a:p>
            <a:pPr indent="0" lvl="0" marL="0" rtl="0" algn="l">
              <a:lnSpc>
                <a:spcPct val="115000"/>
              </a:lnSpc>
              <a:spcBef>
                <a:spcPts val="0"/>
              </a:spcBef>
              <a:spcAft>
                <a:spcPts val="0"/>
              </a:spcAft>
              <a:buClr>
                <a:schemeClr val="dk1"/>
              </a:buClr>
              <a:buSzPts val="1100"/>
              <a:buNone/>
            </a:pPr>
            <a:r>
              <a:t/>
            </a:r>
            <a:endParaRPr sz="1000"/>
          </a:p>
          <a:p>
            <a:pPr indent="0" lvl="0" marL="0" rtl="0" algn="l">
              <a:lnSpc>
                <a:spcPct val="115000"/>
              </a:lnSpc>
              <a:spcBef>
                <a:spcPts val="0"/>
              </a:spcBef>
              <a:spcAft>
                <a:spcPts val="0"/>
              </a:spcAft>
              <a:buClr>
                <a:schemeClr val="dk1"/>
              </a:buClr>
              <a:buSzPts val="1100"/>
              <a:buNone/>
            </a:pPr>
            <a:r>
              <a:t/>
            </a:r>
            <a:endParaRPr sz="1000"/>
          </a:p>
          <a:p>
            <a:pPr indent="0" lvl="0" marL="0" rtl="0" algn="l">
              <a:lnSpc>
                <a:spcPct val="115000"/>
              </a:lnSpc>
              <a:spcBef>
                <a:spcPts val="0"/>
              </a:spcBef>
              <a:spcAft>
                <a:spcPts val="0"/>
              </a:spcAft>
              <a:buClr>
                <a:schemeClr val="dk1"/>
              </a:buClr>
              <a:buSzPts val="1100"/>
              <a:buNone/>
            </a:pPr>
            <a:r>
              <a:t/>
            </a:r>
            <a:endParaRPr sz="1000"/>
          </a:p>
          <a:p>
            <a:pPr indent="0" lvl="0" marL="0" rtl="0" algn="l">
              <a:lnSpc>
                <a:spcPct val="115000"/>
              </a:lnSpc>
              <a:spcBef>
                <a:spcPts val="0"/>
              </a:spcBef>
              <a:spcAft>
                <a:spcPts val="0"/>
              </a:spcAft>
              <a:buClr>
                <a:schemeClr val="dk1"/>
              </a:buClr>
              <a:buSzPts val="1100"/>
              <a:buNone/>
            </a:pPr>
            <a:r>
              <a:t/>
            </a:r>
            <a:endParaRPr sz="1000"/>
          </a:p>
          <a:p>
            <a:pPr indent="0" lvl="0" marL="0" rtl="0" algn="l">
              <a:lnSpc>
                <a:spcPct val="115000"/>
              </a:lnSpc>
              <a:spcBef>
                <a:spcPts val="0"/>
              </a:spcBef>
              <a:spcAft>
                <a:spcPts val="0"/>
              </a:spcAft>
              <a:buClr>
                <a:schemeClr val="dk1"/>
              </a:buClr>
              <a:buSzPts val="1100"/>
              <a:buNone/>
            </a:pPr>
            <a:r>
              <a:t/>
            </a:r>
            <a:endParaRPr sz="1000"/>
          </a:p>
          <a:p>
            <a:pPr indent="0" lvl="0" marL="0" rtl="0" algn="l">
              <a:lnSpc>
                <a:spcPct val="115000"/>
              </a:lnSpc>
              <a:spcBef>
                <a:spcPts val="0"/>
              </a:spcBef>
              <a:spcAft>
                <a:spcPts val="0"/>
              </a:spcAft>
              <a:buClr>
                <a:schemeClr val="dk1"/>
              </a:buClr>
              <a:buSzPts val="1100"/>
              <a:buNone/>
            </a:pPr>
            <a:r>
              <a:t/>
            </a:r>
            <a:endParaRPr sz="1000"/>
          </a:p>
          <a:p>
            <a:pPr indent="0" lvl="0" marL="0" rtl="0" algn="l">
              <a:lnSpc>
                <a:spcPct val="115000"/>
              </a:lnSpc>
              <a:spcBef>
                <a:spcPts val="0"/>
              </a:spcBef>
              <a:spcAft>
                <a:spcPts val="0"/>
              </a:spcAft>
              <a:buClr>
                <a:schemeClr val="dk1"/>
              </a:buClr>
              <a:buSzPts val="1100"/>
              <a:buNone/>
            </a:pPr>
            <a:r>
              <a:t/>
            </a:r>
            <a:endParaRPr sz="1000"/>
          </a:p>
          <a:p>
            <a:pPr indent="0" lvl="0" marL="0" rtl="0" algn="l">
              <a:lnSpc>
                <a:spcPct val="115000"/>
              </a:lnSpc>
              <a:spcBef>
                <a:spcPts val="0"/>
              </a:spcBef>
              <a:spcAft>
                <a:spcPts val="0"/>
              </a:spcAft>
              <a:buClr>
                <a:schemeClr val="dk1"/>
              </a:buClr>
              <a:buSzPts val="1100"/>
              <a:buNone/>
            </a:pPr>
            <a:r>
              <a:t/>
            </a:r>
            <a:endParaRPr sz="10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b="1" sz="1400"/>
          </a:p>
        </p:txBody>
      </p:sp>
      <p:pic>
        <p:nvPicPr>
          <p:cNvPr id="170" name="Google Shape;170;gd3a6474101_0_45"/>
          <p:cNvPicPr preferRelativeResize="0"/>
          <p:nvPr/>
        </p:nvPicPr>
        <p:blipFill rotWithShape="1">
          <a:blip r:embed="rId5">
            <a:alphaModFix/>
          </a:blip>
          <a:srcRect b="0" l="-5240" r="5239" t="0"/>
          <a:stretch/>
        </p:blipFill>
        <p:spPr>
          <a:xfrm>
            <a:off x="615825" y="4600021"/>
            <a:ext cx="1844150" cy="1211000"/>
          </a:xfrm>
          <a:prstGeom prst="rect">
            <a:avLst/>
          </a:prstGeom>
          <a:noFill/>
          <a:ln>
            <a:noFill/>
          </a:ln>
        </p:spPr>
      </p:pic>
      <p:pic>
        <p:nvPicPr>
          <p:cNvPr id="171" name="Google Shape;171;gd3a6474101_0_45"/>
          <p:cNvPicPr preferRelativeResize="0"/>
          <p:nvPr/>
        </p:nvPicPr>
        <p:blipFill>
          <a:blip r:embed="rId6">
            <a:alphaModFix/>
          </a:blip>
          <a:stretch>
            <a:fillRect/>
          </a:stretch>
        </p:blipFill>
        <p:spPr>
          <a:xfrm>
            <a:off x="3523925" y="4624500"/>
            <a:ext cx="666750" cy="1162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odeAcademy">
      <a:dk1>
        <a:srgbClr val="000000"/>
      </a:dk1>
      <a:lt1>
        <a:srgbClr val="FEFFFF"/>
      </a:lt1>
      <a:dk2>
        <a:srgbClr val="FEFFFF"/>
      </a:dk2>
      <a:lt2>
        <a:srgbClr val="000000"/>
      </a:lt2>
      <a:accent1>
        <a:srgbClr val="0B00B8"/>
      </a:accent1>
      <a:accent2>
        <a:srgbClr val="FF00EB"/>
      </a:accent2>
      <a:accent3>
        <a:srgbClr val="7400FF"/>
      </a:accent3>
      <a:accent4>
        <a:srgbClr val="00FFFF"/>
      </a:accent4>
      <a:accent5>
        <a:srgbClr val="919397"/>
      </a:accent5>
      <a:accent6>
        <a:srgbClr val="0A00FF"/>
      </a:accent6>
      <a:hlink>
        <a:srgbClr val="7400F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2020-08-12T19:08:34Z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0x010100514DDF2142599D4E996021EA48B76AE5</vt:lpwstr>
  </property>
</Properties>
</file>