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1" r:id="rId1"/>
  </p:sldMasterIdLst>
  <p:sldIdLst>
    <p:sldId id="256" r:id="rId2"/>
    <p:sldId id="275"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80" r:id="rId19"/>
    <p:sldId id="276" r:id="rId20"/>
    <p:sldId id="277" r:id="rId21"/>
    <p:sldId id="278" r:id="rId22"/>
    <p:sldId id="279" r:id="rId23"/>
    <p:sldId id="282" r:id="rId24"/>
    <p:sldId id="285" r:id="rId25"/>
    <p:sldId id="283" r:id="rId26"/>
    <p:sldId id="284" r:id="rId27"/>
    <p:sldId id="286" r:id="rId28"/>
    <p:sldId id="287" r:id="rId29"/>
    <p:sldId id="288" r:id="rId30"/>
    <p:sldId id="289" r:id="rId31"/>
    <p:sldId id="274" r:id="rId32"/>
  </p:sldIdLst>
  <p:sldSz cx="12192000" cy="6858000"/>
  <p:notesSz cx="6858000" cy="9144000"/>
  <p:defaultText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CA3842A-F95C-3A1E-29FC-8F9DAF415DA8}" v="223" dt="2021-05-24T23:57:02.373"/>
    <p1510:client id="{C3776728-B63F-9D5D-781A-CFC6ADC90FE5}" v="1353" dt="2021-05-25T01:16:13.690"/>
    <p1510:client id="{C5AF766B-45A1-405C-999B-1226571FF274}" v="151" dt="2021-05-12T14:41:51.440"/>
    <p1510:client id="{CF57629C-578B-F8BB-0E24-D9420F6EA1D5}" v="514" dt="2021-05-12T18:54:31.629"/>
    <p1510:client id="{EDDA740C-AD1B-B3F6-1394-6A5EE415B891}" v="373" dt="2021-05-24T18:45:37.338"/>
    <p1510:client id="{F4006E93-60D3-C48E-1B7F-5004686B4849}" v="165" dt="2021-05-24T18:56:20.0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2F1D06-31A1-44FB-873A-B1C17BF65ED7}"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B67A8CEA-17D8-4BCD-8DF8-BECA5FB24317}">
      <dgm:prSet/>
      <dgm:spPr/>
      <dgm:t>
        <a:bodyPr/>
        <a:lstStyle/>
        <a:p>
          <a:r>
            <a:rPr lang="en-US"/>
            <a:t>To je distribucija Kubernetes-a koja je stvorena za:</a:t>
          </a:r>
        </a:p>
      </dgm:t>
    </dgm:pt>
    <dgm:pt modelId="{859BBC22-3F0E-48C0-AB05-67F78BA372B4}" type="parTrans" cxnId="{91FA1E52-804B-463C-90EB-63E73501126C}">
      <dgm:prSet/>
      <dgm:spPr/>
      <dgm:t>
        <a:bodyPr/>
        <a:lstStyle/>
        <a:p>
          <a:endParaRPr lang="en-US"/>
        </a:p>
      </dgm:t>
    </dgm:pt>
    <dgm:pt modelId="{113FE657-6977-47A0-8D80-EF66089534D1}" type="sibTrans" cxnId="{91FA1E52-804B-463C-90EB-63E73501126C}">
      <dgm:prSet/>
      <dgm:spPr/>
      <dgm:t>
        <a:bodyPr/>
        <a:lstStyle/>
        <a:p>
          <a:endParaRPr lang="en-US"/>
        </a:p>
      </dgm:t>
    </dgm:pt>
    <dgm:pt modelId="{BABC9AD6-A6CC-4BA4-A49A-C9B06A3D3799}">
      <dgm:prSet/>
      <dgm:spPr/>
      <dgm:t>
        <a:bodyPr/>
        <a:lstStyle/>
        <a:p>
          <a:pPr rtl="0"/>
          <a:r>
            <a:rPr lang="en-US">
              <a:latin typeface="Calibri Light" panose="020F0302020204030204"/>
            </a:rPr>
            <a:t>- </a:t>
          </a:r>
          <a:r>
            <a:rPr lang="en-US" b="1">
              <a:latin typeface="Calibri Light" panose="020F0302020204030204"/>
            </a:rPr>
            <a:t>IOT</a:t>
          </a:r>
          <a:endParaRPr lang="en-US" b="1"/>
        </a:p>
      </dgm:t>
    </dgm:pt>
    <dgm:pt modelId="{AA45A820-AE0F-471D-A1E0-5B8806C50DFB}" type="parTrans" cxnId="{F69F366D-5232-4414-B738-9BE7502A26BE}">
      <dgm:prSet/>
      <dgm:spPr/>
      <dgm:t>
        <a:bodyPr/>
        <a:lstStyle/>
        <a:p>
          <a:endParaRPr lang="en-US"/>
        </a:p>
      </dgm:t>
    </dgm:pt>
    <dgm:pt modelId="{93E49D54-C0AA-4FEF-BF98-2AC4E1ACC64A}" type="sibTrans" cxnId="{F69F366D-5232-4414-B738-9BE7502A26BE}">
      <dgm:prSet/>
      <dgm:spPr/>
      <dgm:t>
        <a:bodyPr/>
        <a:lstStyle/>
        <a:p>
          <a:endParaRPr lang="en-US"/>
        </a:p>
      </dgm:t>
    </dgm:pt>
    <dgm:pt modelId="{E39E6675-31ED-4893-9002-25793B35BA76}">
      <dgm:prSet/>
      <dgm:spPr/>
      <dgm:t>
        <a:bodyPr/>
        <a:lstStyle/>
        <a:p>
          <a:pPr rtl="0"/>
          <a:r>
            <a:rPr lang="en-US">
              <a:latin typeface="Calibri Light" panose="020F0302020204030204"/>
            </a:rPr>
            <a:t>- </a:t>
          </a:r>
          <a:r>
            <a:rPr lang="en-US" b="0"/>
            <a:t>Edge </a:t>
          </a:r>
          <a:r>
            <a:rPr lang="en-US"/>
            <a:t>computing</a:t>
          </a:r>
        </a:p>
      </dgm:t>
    </dgm:pt>
    <dgm:pt modelId="{05E75F4B-A1F1-4E4C-B638-C95D95E7D3B4}" type="parTrans" cxnId="{A876393B-FE0E-420B-B44E-2884E07C6A19}">
      <dgm:prSet/>
      <dgm:spPr/>
      <dgm:t>
        <a:bodyPr/>
        <a:lstStyle/>
        <a:p>
          <a:endParaRPr lang="en-US"/>
        </a:p>
      </dgm:t>
    </dgm:pt>
    <dgm:pt modelId="{072770DD-9A58-4278-BA9C-B76590FECEE9}" type="sibTrans" cxnId="{A876393B-FE0E-420B-B44E-2884E07C6A19}">
      <dgm:prSet/>
      <dgm:spPr/>
      <dgm:t>
        <a:bodyPr/>
        <a:lstStyle/>
        <a:p>
          <a:endParaRPr lang="en-US"/>
        </a:p>
      </dgm:t>
    </dgm:pt>
    <dgm:pt modelId="{0B2919E2-03B4-4521-A0E3-C8BC6711FB2B}">
      <dgm:prSet/>
      <dgm:spPr/>
      <dgm:t>
        <a:bodyPr/>
        <a:lstStyle/>
        <a:p>
          <a:pPr rtl="0"/>
          <a:r>
            <a:rPr lang="en-US">
              <a:latin typeface="Calibri Light" panose="020F0302020204030204"/>
            </a:rPr>
            <a:t>- </a:t>
          </a:r>
          <a:r>
            <a:rPr lang="en-US"/>
            <a:t>CI</a:t>
          </a:r>
        </a:p>
      </dgm:t>
    </dgm:pt>
    <dgm:pt modelId="{E87F28ED-AC14-4A6B-B0E0-74057ACA8914}" type="parTrans" cxnId="{76CBED5D-4CEA-446A-961B-9DF917C21709}">
      <dgm:prSet/>
      <dgm:spPr/>
      <dgm:t>
        <a:bodyPr/>
        <a:lstStyle/>
        <a:p>
          <a:endParaRPr lang="en-US"/>
        </a:p>
      </dgm:t>
    </dgm:pt>
    <dgm:pt modelId="{F1A20EFE-4F0D-4D3F-B6FF-2F6791372E53}" type="sibTrans" cxnId="{76CBED5D-4CEA-446A-961B-9DF917C21709}">
      <dgm:prSet/>
      <dgm:spPr/>
      <dgm:t>
        <a:bodyPr/>
        <a:lstStyle/>
        <a:p>
          <a:endParaRPr lang="en-US"/>
        </a:p>
      </dgm:t>
    </dgm:pt>
    <dgm:pt modelId="{288B1907-13C6-4F99-B645-0589F3AE33A6}">
      <dgm:prSet/>
      <dgm:spPr/>
      <dgm:t>
        <a:bodyPr/>
        <a:lstStyle/>
        <a:p>
          <a:pPr rtl="0"/>
          <a:r>
            <a:rPr lang="en-US">
              <a:latin typeface="Calibri Light" panose="020F0302020204030204"/>
            </a:rPr>
            <a:t>- </a:t>
          </a:r>
          <a:r>
            <a:rPr lang="en-US"/>
            <a:t>Development</a:t>
          </a:r>
        </a:p>
      </dgm:t>
    </dgm:pt>
    <dgm:pt modelId="{D8D7F650-4CF6-4BC7-8C15-A3414ED86910}" type="parTrans" cxnId="{ADB73F65-AE61-4111-AC19-FC4579985A18}">
      <dgm:prSet/>
      <dgm:spPr/>
      <dgm:t>
        <a:bodyPr/>
        <a:lstStyle/>
        <a:p>
          <a:endParaRPr lang="en-US"/>
        </a:p>
      </dgm:t>
    </dgm:pt>
    <dgm:pt modelId="{4A19F4A0-2C02-4F95-A508-CCEB9CD0E5B1}" type="sibTrans" cxnId="{ADB73F65-AE61-4111-AC19-FC4579985A18}">
      <dgm:prSet/>
      <dgm:spPr/>
      <dgm:t>
        <a:bodyPr/>
        <a:lstStyle/>
        <a:p>
          <a:endParaRPr lang="en-US"/>
        </a:p>
      </dgm:t>
    </dgm:pt>
    <dgm:pt modelId="{07D101EF-246F-43E0-B3CB-0CBED08A55B2}">
      <dgm:prSet/>
      <dgm:spPr/>
      <dgm:t>
        <a:bodyPr/>
        <a:lstStyle/>
        <a:p>
          <a:pPr rtl="0"/>
          <a:r>
            <a:rPr lang="en-US">
              <a:latin typeface="Calibri Light" panose="020F0302020204030204"/>
            </a:rPr>
            <a:t>- </a:t>
          </a:r>
          <a:r>
            <a:rPr lang="en-US"/>
            <a:t>ARM </a:t>
          </a:r>
        </a:p>
      </dgm:t>
    </dgm:pt>
    <dgm:pt modelId="{27BAD1E4-12C2-41D1-8C4D-65DAC1403602}" type="parTrans" cxnId="{3248B6BD-2294-45B5-A7DE-3C72772B60F4}">
      <dgm:prSet/>
      <dgm:spPr/>
      <dgm:t>
        <a:bodyPr/>
        <a:lstStyle/>
        <a:p>
          <a:endParaRPr lang="en-US"/>
        </a:p>
      </dgm:t>
    </dgm:pt>
    <dgm:pt modelId="{769D11A1-2A68-41B4-B40F-1C27C169A510}" type="sibTrans" cxnId="{3248B6BD-2294-45B5-A7DE-3C72772B60F4}">
      <dgm:prSet/>
      <dgm:spPr/>
      <dgm:t>
        <a:bodyPr/>
        <a:lstStyle/>
        <a:p>
          <a:endParaRPr lang="en-US"/>
        </a:p>
      </dgm:t>
    </dgm:pt>
    <dgm:pt modelId="{3A3AD3CC-2AE6-49EA-8604-F32A45564CF2}" type="pres">
      <dgm:prSet presAssocID="{A12F1D06-31A1-44FB-873A-B1C17BF65ED7}" presName="vert0" presStyleCnt="0">
        <dgm:presLayoutVars>
          <dgm:dir/>
          <dgm:animOne val="branch"/>
          <dgm:animLvl val="lvl"/>
        </dgm:presLayoutVars>
      </dgm:prSet>
      <dgm:spPr/>
    </dgm:pt>
    <dgm:pt modelId="{0D2CECA8-2BA2-4A8B-A79D-A15CFABADB16}" type="pres">
      <dgm:prSet presAssocID="{B67A8CEA-17D8-4BCD-8DF8-BECA5FB24317}" presName="thickLine" presStyleLbl="alignNode1" presStyleIdx="0" presStyleCnt="6"/>
      <dgm:spPr/>
    </dgm:pt>
    <dgm:pt modelId="{84AB131D-CAD1-4CD5-8002-25BC3A33ED8B}" type="pres">
      <dgm:prSet presAssocID="{B67A8CEA-17D8-4BCD-8DF8-BECA5FB24317}" presName="horz1" presStyleCnt="0"/>
      <dgm:spPr/>
    </dgm:pt>
    <dgm:pt modelId="{0263ED85-5BE5-445D-A1A8-3C97207E2C24}" type="pres">
      <dgm:prSet presAssocID="{B67A8CEA-17D8-4BCD-8DF8-BECA5FB24317}" presName="tx1" presStyleLbl="revTx" presStyleIdx="0" presStyleCnt="6"/>
      <dgm:spPr/>
    </dgm:pt>
    <dgm:pt modelId="{746D6C53-3F56-4F2B-ABDA-37B9166453F5}" type="pres">
      <dgm:prSet presAssocID="{B67A8CEA-17D8-4BCD-8DF8-BECA5FB24317}" presName="vert1" presStyleCnt="0"/>
      <dgm:spPr/>
    </dgm:pt>
    <dgm:pt modelId="{84F701B0-DE10-4627-A061-E81EFB54A77C}" type="pres">
      <dgm:prSet presAssocID="{BABC9AD6-A6CC-4BA4-A49A-C9B06A3D3799}" presName="thickLine" presStyleLbl="alignNode1" presStyleIdx="1" presStyleCnt="6"/>
      <dgm:spPr/>
    </dgm:pt>
    <dgm:pt modelId="{95D3D1B9-87A7-4B2F-AED3-9ACAA9A54448}" type="pres">
      <dgm:prSet presAssocID="{BABC9AD6-A6CC-4BA4-A49A-C9B06A3D3799}" presName="horz1" presStyleCnt="0"/>
      <dgm:spPr/>
    </dgm:pt>
    <dgm:pt modelId="{8F0B7BE6-03D5-4798-8A27-3D489124A3D5}" type="pres">
      <dgm:prSet presAssocID="{BABC9AD6-A6CC-4BA4-A49A-C9B06A3D3799}" presName="tx1" presStyleLbl="revTx" presStyleIdx="1" presStyleCnt="6"/>
      <dgm:spPr/>
    </dgm:pt>
    <dgm:pt modelId="{4D577890-D305-4EA5-AC59-D3FED75A95F2}" type="pres">
      <dgm:prSet presAssocID="{BABC9AD6-A6CC-4BA4-A49A-C9B06A3D3799}" presName="vert1" presStyleCnt="0"/>
      <dgm:spPr/>
    </dgm:pt>
    <dgm:pt modelId="{1347D05A-D86C-4208-821B-2FF13D979900}" type="pres">
      <dgm:prSet presAssocID="{E39E6675-31ED-4893-9002-25793B35BA76}" presName="thickLine" presStyleLbl="alignNode1" presStyleIdx="2" presStyleCnt="6"/>
      <dgm:spPr/>
    </dgm:pt>
    <dgm:pt modelId="{5CB183A8-C541-4EC0-8F64-57F9E599FCD7}" type="pres">
      <dgm:prSet presAssocID="{E39E6675-31ED-4893-9002-25793B35BA76}" presName="horz1" presStyleCnt="0"/>
      <dgm:spPr/>
    </dgm:pt>
    <dgm:pt modelId="{8E8DFC5F-7D7F-48EC-B45F-65842DC8A16B}" type="pres">
      <dgm:prSet presAssocID="{E39E6675-31ED-4893-9002-25793B35BA76}" presName="tx1" presStyleLbl="revTx" presStyleIdx="2" presStyleCnt="6"/>
      <dgm:spPr/>
    </dgm:pt>
    <dgm:pt modelId="{5FFC2552-B01F-455F-BD09-C71431175258}" type="pres">
      <dgm:prSet presAssocID="{E39E6675-31ED-4893-9002-25793B35BA76}" presName="vert1" presStyleCnt="0"/>
      <dgm:spPr/>
    </dgm:pt>
    <dgm:pt modelId="{478C590D-FC37-49CC-A9AB-5CFDFA599BA5}" type="pres">
      <dgm:prSet presAssocID="{0B2919E2-03B4-4521-A0E3-C8BC6711FB2B}" presName="thickLine" presStyleLbl="alignNode1" presStyleIdx="3" presStyleCnt="6"/>
      <dgm:spPr/>
    </dgm:pt>
    <dgm:pt modelId="{1351A998-B44B-4EE4-9627-280362137040}" type="pres">
      <dgm:prSet presAssocID="{0B2919E2-03B4-4521-A0E3-C8BC6711FB2B}" presName="horz1" presStyleCnt="0"/>
      <dgm:spPr/>
    </dgm:pt>
    <dgm:pt modelId="{F8BBBE3E-BF16-47C6-AD44-552F74A2C7A0}" type="pres">
      <dgm:prSet presAssocID="{0B2919E2-03B4-4521-A0E3-C8BC6711FB2B}" presName="tx1" presStyleLbl="revTx" presStyleIdx="3" presStyleCnt="6"/>
      <dgm:spPr/>
    </dgm:pt>
    <dgm:pt modelId="{075212CB-8866-4B0F-A153-F55127AC31A0}" type="pres">
      <dgm:prSet presAssocID="{0B2919E2-03B4-4521-A0E3-C8BC6711FB2B}" presName="vert1" presStyleCnt="0"/>
      <dgm:spPr/>
    </dgm:pt>
    <dgm:pt modelId="{B038F741-29EF-4608-B9CA-A44890DFE20E}" type="pres">
      <dgm:prSet presAssocID="{288B1907-13C6-4F99-B645-0589F3AE33A6}" presName="thickLine" presStyleLbl="alignNode1" presStyleIdx="4" presStyleCnt="6"/>
      <dgm:spPr/>
    </dgm:pt>
    <dgm:pt modelId="{05811F9F-3590-4F5D-891F-9960D14E36B4}" type="pres">
      <dgm:prSet presAssocID="{288B1907-13C6-4F99-B645-0589F3AE33A6}" presName="horz1" presStyleCnt="0"/>
      <dgm:spPr/>
    </dgm:pt>
    <dgm:pt modelId="{C6E71C82-F9E9-47BA-8306-C8245C47A686}" type="pres">
      <dgm:prSet presAssocID="{288B1907-13C6-4F99-B645-0589F3AE33A6}" presName="tx1" presStyleLbl="revTx" presStyleIdx="4" presStyleCnt="6"/>
      <dgm:spPr/>
    </dgm:pt>
    <dgm:pt modelId="{09D74B59-25E1-4A36-BACC-923177B8401F}" type="pres">
      <dgm:prSet presAssocID="{288B1907-13C6-4F99-B645-0589F3AE33A6}" presName="vert1" presStyleCnt="0"/>
      <dgm:spPr/>
    </dgm:pt>
    <dgm:pt modelId="{67CFA8B3-8C92-4D08-81EF-204DD8370BA4}" type="pres">
      <dgm:prSet presAssocID="{07D101EF-246F-43E0-B3CB-0CBED08A55B2}" presName="thickLine" presStyleLbl="alignNode1" presStyleIdx="5" presStyleCnt="6"/>
      <dgm:spPr/>
    </dgm:pt>
    <dgm:pt modelId="{E67C506C-0310-4466-B22D-E92DC77F30BD}" type="pres">
      <dgm:prSet presAssocID="{07D101EF-246F-43E0-B3CB-0CBED08A55B2}" presName="horz1" presStyleCnt="0"/>
      <dgm:spPr/>
    </dgm:pt>
    <dgm:pt modelId="{73728960-940D-4BFC-A9AA-CEE701132538}" type="pres">
      <dgm:prSet presAssocID="{07D101EF-246F-43E0-B3CB-0CBED08A55B2}" presName="tx1" presStyleLbl="revTx" presStyleIdx="5" presStyleCnt="6"/>
      <dgm:spPr/>
    </dgm:pt>
    <dgm:pt modelId="{F236EFD2-D8B4-4486-8B39-0B26B8D5D739}" type="pres">
      <dgm:prSet presAssocID="{07D101EF-246F-43E0-B3CB-0CBED08A55B2}" presName="vert1" presStyleCnt="0"/>
      <dgm:spPr/>
    </dgm:pt>
  </dgm:ptLst>
  <dgm:cxnLst>
    <dgm:cxn modelId="{BBBF840D-7593-44EC-9BE5-1BA968E5E7C0}" type="presOf" srcId="{E39E6675-31ED-4893-9002-25793B35BA76}" destId="{8E8DFC5F-7D7F-48EC-B45F-65842DC8A16B}" srcOrd="0" destOrd="0" presId="urn:microsoft.com/office/officeart/2008/layout/LinedList"/>
    <dgm:cxn modelId="{CA2BAB0F-4E51-4898-A26E-4F7F1022A579}" type="presOf" srcId="{288B1907-13C6-4F99-B645-0589F3AE33A6}" destId="{C6E71C82-F9E9-47BA-8306-C8245C47A686}" srcOrd="0" destOrd="0" presId="urn:microsoft.com/office/officeart/2008/layout/LinedList"/>
    <dgm:cxn modelId="{A876393B-FE0E-420B-B44E-2884E07C6A19}" srcId="{A12F1D06-31A1-44FB-873A-B1C17BF65ED7}" destId="{E39E6675-31ED-4893-9002-25793B35BA76}" srcOrd="2" destOrd="0" parTransId="{05E75F4B-A1F1-4E4C-B638-C95D95E7D3B4}" sibTransId="{072770DD-9A58-4278-BA9C-B76590FECEE9}"/>
    <dgm:cxn modelId="{76CBED5D-4CEA-446A-961B-9DF917C21709}" srcId="{A12F1D06-31A1-44FB-873A-B1C17BF65ED7}" destId="{0B2919E2-03B4-4521-A0E3-C8BC6711FB2B}" srcOrd="3" destOrd="0" parTransId="{E87F28ED-AC14-4A6B-B0E0-74057ACA8914}" sibTransId="{F1A20EFE-4F0D-4D3F-B6FF-2F6791372E53}"/>
    <dgm:cxn modelId="{ADB73F65-AE61-4111-AC19-FC4579985A18}" srcId="{A12F1D06-31A1-44FB-873A-B1C17BF65ED7}" destId="{288B1907-13C6-4F99-B645-0589F3AE33A6}" srcOrd="4" destOrd="0" parTransId="{D8D7F650-4CF6-4BC7-8C15-A3414ED86910}" sibTransId="{4A19F4A0-2C02-4F95-A508-CCEB9CD0E5B1}"/>
    <dgm:cxn modelId="{F69F366D-5232-4414-B738-9BE7502A26BE}" srcId="{A12F1D06-31A1-44FB-873A-B1C17BF65ED7}" destId="{BABC9AD6-A6CC-4BA4-A49A-C9B06A3D3799}" srcOrd="1" destOrd="0" parTransId="{AA45A820-AE0F-471D-A1E0-5B8806C50DFB}" sibTransId="{93E49D54-C0AA-4FEF-BF98-2AC4E1ACC64A}"/>
    <dgm:cxn modelId="{E577D76E-BFA8-43B3-B34D-4130658D7A0B}" type="presOf" srcId="{B67A8CEA-17D8-4BCD-8DF8-BECA5FB24317}" destId="{0263ED85-5BE5-445D-A1A8-3C97207E2C24}" srcOrd="0" destOrd="0" presId="urn:microsoft.com/office/officeart/2008/layout/LinedList"/>
    <dgm:cxn modelId="{91FA1E52-804B-463C-90EB-63E73501126C}" srcId="{A12F1D06-31A1-44FB-873A-B1C17BF65ED7}" destId="{B67A8CEA-17D8-4BCD-8DF8-BECA5FB24317}" srcOrd="0" destOrd="0" parTransId="{859BBC22-3F0E-48C0-AB05-67F78BA372B4}" sibTransId="{113FE657-6977-47A0-8D80-EF66089534D1}"/>
    <dgm:cxn modelId="{519A4E57-DB40-46E7-8A82-8AC10C6583A2}" type="presOf" srcId="{07D101EF-246F-43E0-B3CB-0CBED08A55B2}" destId="{73728960-940D-4BFC-A9AA-CEE701132538}" srcOrd="0" destOrd="0" presId="urn:microsoft.com/office/officeart/2008/layout/LinedList"/>
    <dgm:cxn modelId="{B993B6BC-2D3F-4D4E-AE55-1A46433A58BA}" type="presOf" srcId="{A12F1D06-31A1-44FB-873A-B1C17BF65ED7}" destId="{3A3AD3CC-2AE6-49EA-8604-F32A45564CF2}" srcOrd="0" destOrd="0" presId="urn:microsoft.com/office/officeart/2008/layout/LinedList"/>
    <dgm:cxn modelId="{3248B6BD-2294-45B5-A7DE-3C72772B60F4}" srcId="{A12F1D06-31A1-44FB-873A-B1C17BF65ED7}" destId="{07D101EF-246F-43E0-B3CB-0CBED08A55B2}" srcOrd="5" destOrd="0" parTransId="{27BAD1E4-12C2-41D1-8C4D-65DAC1403602}" sibTransId="{769D11A1-2A68-41B4-B40F-1C27C169A510}"/>
    <dgm:cxn modelId="{FA6291BE-6F26-419A-97ED-C3AFC6D29BC7}" type="presOf" srcId="{BABC9AD6-A6CC-4BA4-A49A-C9B06A3D3799}" destId="{8F0B7BE6-03D5-4798-8A27-3D489124A3D5}" srcOrd="0" destOrd="0" presId="urn:microsoft.com/office/officeart/2008/layout/LinedList"/>
    <dgm:cxn modelId="{725645FC-AB99-472C-BA8F-1D5A923787CC}" type="presOf" srcId="{0B2919E2-03B4-4521-A0E3-C8BC6711FB2B}" destId="{F8BBBE3E-BF16-47C6-AD44-552F74A2C7A0}" srcOrd="0" destOrd="0" presId="urn:microsoft.com/office/officeart/2008/layout/LinedList"/>
    <dgm:cxn modelId="{3B6A49D5-47BA-4FF5-A8A2-3FFED1423A75}" type="presParOf" srcId="{3A3AD3CC-2AE6-49EA-8604-F32A45564CF2}" destId="{0D2CECA8-2BA2-4A8B-A79D-A15CFABADB16}" srcOrd="0" destOrd="0" presId="urn:microsoft.com/office/officeart/2008/layout/LinedList"/>
    <dgm:cxn modelId="{7EDD5B39-1152-4F5F-BAD4-7770D901332B}" type="presParOf" srcId="{3A3AD3CC-2AE6-49EA-8604-F32A45564CF2}" destId="{84AB131D-CAD1-4CD5-8002-25BC3A33ED8B}" srcOrd="1" destOrd="0" presId="urn:microsoft.com/office/officeart/2008/layout/LinedList"/>
    <dgm:cxn modelId="{CAED9E96-C690-418E-A097-82B6B5EFFFF0}" type="presParOf" srcId="{84AB131D-CAD1-4CD5-8002-25BC3A33ED8B}" destId="{0263ED85-5BE5-445D-A1A8-3C97207E2C24}" srcOrd="0" destOrd="0" presId="urn:microsoft.com/office/officeart/2008/layout/LinedList"/>
    <dgm:cxn modelId="{7115F7B4-9A76-4EE4-902D-590CA4D0BE95}" type="presParOf" srcId="{84AB131D-CAD1-4CD5-8002-25BC3A33ED8B}" destId="{746D6C53-3F56-4F2B-ABDA-37B9166453F5}" srcOrd="1" destOrd="0" presId="urn:microsoft.com/office/officeart/2008/layout/LinedList"/>
    <dgm:cxn modelId="{BB96F9BC-B438-4F1B-91C0-60112D6830F3}" type="presParOf" srcId="{3A3AD3CC-2AE6-49EA-8604-F32A45564CF2}" destId="{84F701B0-DE10-4627-A061-E81EFB54A77C}" srcOrd="2" destOrd="0" presId="urn:microsoft.com/office/officeart/2008/layout/LinedList"/>
    <dgm:cxn modelId="{FB36498E-5A54-44D2-8D30-4289128B5CF7}" type="presParOf" srcId="{3A3AD3CC-2AE6-49EA-8604-F32A45564CF2}" destId="{95D3D1B9-87A7-4B2F-AED3-9ACAA9A54448}" srcOrd="3" destOrd="0" presId="urn:microsoft.com/office/officeart/2008/layout/LinedList"/>
    <dgm:cxn modelId="{53864889-FE9D-4105-9392-043CD93B217C}" type="presParOf" srcId="{95D3D1B9-87A7-4B2F-AED3-9ACAA9A54448}" destId="{8F0B7BE6-03D5-4798-8A27-3D489124A3D5}" srcOrd="0" destOrd="0" presId="urn:microsoft.com/office/officeart/2008/layout/LinedList"/>
    <dgm:cxn modelId="{71FFE31F-C82D-4720-AF64-67EE27D42367}" type="presParOf" srcId="{95D3D1B9-87A7-4B2F-AED3-9ACAA9A54448}" destId="{4D577890-D305-4EA5-AC59-D3FED75A95F2}" srcOrd="1" destOrd="0" presId="urn:microsoft.com/office/officeart/2008/layout/LinedList"/>
    <dgm:cxn modelId="{C53BE422-739C-4C6C-915A-3486AC437136}" type="presParOf" srcId="{3A3AD3CC-2AE6-49EA-8604-F32A45564CF2}" destId="{1347D05A-D86C-4208-821B-2FF13D979900}" srcOrd="4" destOrd="0" presId="urn:microsoft.com/office/officeart/2008/layout/LinedList"/>
    <dgm:cxn modelId="{F6A33359-5A7F-4F62-AC1C-BA33DEE91932}" type="presParOf" srcId="{3A3AD3CC-2AE6-49EA-8604-F32A45564CF2}" destId="{5CB183A8-C541-4EC0-8F64-57F9E599FCD7}" srcOrd="5" destOrd="0" presId="urn:microsoft.com/office/officeart/2008/layout/LinedList"/>
    <dgm:cxn modelId="{6791BFD2-3C3C-4DC7-8EC5-138C45E369F5}" type="presParOf" srcId="{5CB183A8-C541-4EC0-8F64-57F9E599FCD7}" destId="{8E8DFC5F-7D7F-48EC-B45F-65842DC8A16B}" srcOrd="0" destOrd="0" presId="urn:microsoft.com/office/officeart/2008/layout/LinedList"/>
    <dgm:cxn modelId="{F8187B9B-D614-4C98-8762-5C7FE32845D0}" type="presParOf" srcId="{5CB183A8-C541-4EC0-8F64-57F9E599FCD7}" destId="{5FFC2552-B01F-455F-BD09-C71431175258}" srcOrd="1" destOrd="0" presId="urn:microsoft.com/office/officeart/2008/layout/LinedList"/>
    <dgm:cxn modelId="{7DE4D718-60A9-4947-90A8-33BBD158A90E}" type="presParOf" srcId="{3A3AD3CC-2AE6-49EA-8604-F32A45564CF2}" destId="{478C590D-FC37-49CC-A9AB-5CFDFA599BA5}" srcOrd="6" destOrd="0" presId="urn:microsoft.com/office/officeart/2008/layout/LinedList"/>
    <dgm:cxn modelId="{54F5FD33-4B64-46E0-A8CC-D7C2CA80D691}" type="presParOf" srcId="{3A3AD3CC-2AE6-49EA-8604-F32A45564CF2}" destId="{1351A998-B44B-4EE4-9627-280362137040}" srcOrd="7" destOrd="0" presId="urn:microsoft.com/office/officeart/2008/layout/LinedList"/>
    <dgm:cxn modelId="{0E95ABEC-9885-49B0-ADE3-FC92B659713D}" type="presParOf" srcId="{1351A998-B44B-4EE4-9627-280362137040}" destId="{F8BBBE3E-BF16-47C6-AD44-552F74A2C7A0}" srcOrd="0" destOrd="0" presId="urn:microsoft.com/office/officeart/2008/layout/LinedList"/>
    <dgm:cxn modelId="{C1497265-0551-4FFE-82AD-82055E8D0A34}" type="presParOf" srcId="{1351A998-B44B-4EE4-9627-280362137040}" destId="{075212CB-8866-4B0F-A153-F55127AC31A0}" srcOrd="1" destOrd="0" presId="urn:microsoft.com/office/officeart/2008/layout/LinedList"/>
    <dgm:cxn modelId="{E4D11F74-6245-473F-A5DB-5FE873268D50}" type="presParOf" srcId="{3A3AD3CC-2AE6-49EA-8604-F32A45564CF2}" destId="{B038F741-29EF-4608-B9CA-A44890DFE20E}" srcOrd="8" destOrd="0" presId="urn:microsoft.com/office/officeart/2008/layout/LinedList"/>
    <dgm:cxn modelId="{0B4BEE76-174B-4F66-B036-8B3DA06A75B0}" type="presParOf" srcId="{3A3AD3CC-2AE6-49EA-8604-F32A45564CF2}" destId="{05811F9F-3590-4F5D-891F-9960D14E36B4}" srcOrd="9" destOrd="0" presId="urn:microsoft.com/office/officeart/2008/layout/LinedList"/>
    <dgm:cxn modelId="{64A0C3B4-D832-40A8-BC31-BEB2212A41A3}" type="presParOf" srcId="{05811F9F-3590-4F5D-891F-9960D14E36B4}" destId="{C6E71C82-F9E9-47BA-8306-C8245C47A686}" srcOrd="0" destOrd="0" presId="urn:microsoft.com/office/officeart/2008/layout/LinedList"/>
    <dgm:cxn modelId="{35913D65-A57C-4960-A501-A73A88BFEDE9}" type="presParOf" srcId="{05811F9F-3590-4F5D-891F-9960D14E36B4}" destId="{09D74B59-25E1-4A36-BACC-923177B8401F}" srcOrd="1" destOrd="0" presId="urn:microsoft.com/office/officeart/2008/layout/LinedList"/>
    <dgm:cxn modelId="{8CEE52D1-19C8-4140-895D-3304B792A1DA}" type="presParOf" srcId="{3A3AD3CC-2AE6-49EA-8604-F32A45564CF2}" destId="{67CFA8B3-8C92-4D08-81EF-204DD8370BA4}" srcOrd="10" destOrd="0" presId="urn:microsoft.com/office/officeart/2008/layout/LinedList"/>
    <dgm:cxn modelId="{C7FE9066-084C-403E-9EAB-23735750319A}" type="presParOf" srcId="{3A3AD3CC-2AE6-49EA-8604-F32A45564CF2}" destId="{E67C506C-0310-4466-B22D-E92DC77F30BD}" srcOrd="11" destOrd="0" presId="urn:microsoft.com/office/officeart/2008/layout/LinedList"/>
    <dgm:cxn modelId="{6E95ACE0-4E4A-445C-BAA9-D10513DB55E2}" type="presParOf" srcId="{E67C506C-0310-4466-B22D-E92DC77F30BD}" destId="{73728960-940D-4BFC-A9AA-CEE701132538}" srcOrd="0" destOrd="0" presId="urn:microsoft.com/office/officeart/2008/layout/LinedList"/>
    <dgm:cxn modelId="{D84B3878-E08B-4162-9FCD-9D530C79F9CC}" type="presParOf" srcId="{E67C506C-0310-4466-B22D-E92DC77F30BD}" destId="{F236EFD2-D8B4-4486-8B39-0B26B8D5D73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2CECA8-2BA2-4A8B-A79D-A15CFABADB16}">
      <dsp:nvSpPr>
        <dsp:cNvPr id="0" name=""/>
        <dsp:cNvSpPr/>
      </dsp:nvSpPr>
      <dsp:spPr>
        <a:xfrm>
          <a:off x="0" y="2703"/>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63ED85-5BE5-445D-A1A8-3C97207E2C24}">
      <dsp:nvSpPr>
        <dsp:cNvPr id="0" name=""/>
        <dsp:cNvSpPr/>
      </dsp:nvSpPr>
      <dsp:spPr>
        <a:xfrm>
          <a:off x="0" y="2703"/>
          <a:ext cx="6900512" cy="921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To je distribucija Kubernetes-a koja je stvorena za:</a:t>
          </a:r>
        </a:p>
      </dsp:txBody>
      <dsp:txXfrm>
        <a:off x="0" y="2703"/>
        <a:ext cx="6900512" cy="921789"/>
      </dsp:txXfrm>
    </dsp:sp>
    <dsp:sp modelId="{84F701B0-DE10-4627-A061-E81EFB54A77C}">
      <dsp:nvSpPr>
        <dsp:cNvPr id="0" name=""/>
        <dsp:cNvSpPr/>
      </dsp:nvSpPr>
      <dsp:spPr>
        <a:xfrm>
          <a:off x="0" y="924492"/>
          <a:ext cx="6900512" cy="0"/>
        </a:xfrm>
        <a:prstGeom prst="line">
          <a:avLst/>
        </a:prstGeom>
        <a:solidFill>
          <a:schemeClr val="accent2">
            <a:hueOff val="-291073"/>
            <a:satOff val="-16786"/>
            <a:lumOff val="1726"/>
            <a:alphaOff val="0"/>
          </a:schemeClr>
        </a:solidFill>
        <a:ln w="12700" cap="flat" cmpd="sng" algn="ctr">
          <a:solidFill>
            <a:schemeClr val="accent2">
              <a:hueOff val="-291073"/>
              <a:satOff val="-16786"/>
              <a:lumOff val="172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F0B7BE6-03D5-4798-8A27-3D489124A3D5}">
      <dsp:nvSpPr>
        <dsp:cNvPr id="0" name=""/>
        <dsp:cNvSpPr/>
      </dsp:nvSpPr>
      <dsp:spPr>
        <a:xfrm>
          <a:off x="0" y="924492"/>
          <a:ext cx="6900512" cy="921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rtl="0">
            <a:lnSpc>
              <a:spcPct val="90000"/>
            </a:lnSpc>
            <a:spcBef>
              <a:spcPct val="0"/>
            </a:spcBef>
            <a:spcAft>
              <a:spcPct val="35000"/>
            </a:spcAft>
            <a:buNone/>
          </a:pPr>
          <a:r>
            <a:rPr lang="en-US" sz="2600" kern="1200">
              <a:latin typeface="Calibri Light" panose="020F0302020204030204"/>
            </a:rPr>
            <a:t>- </a:t>
          </a:r>
          <a:r>
            <a:rPr lang="en-US" sz="2600" b="1" kern="1200">
              <a:latin typeface="Calibri Light" panose="020F0302020204030204"/>
            </a:rPr>
            <a:t>IOT</a:t>
          </a:r>
          <a:endParaRPr lang="en-US" sz="2600" b="1" kern="1200"/>
        </a:p>
      </dsp:txBody>
      <dsp:txXfrm>
        <a:off x="0" y="924492"/>
        <a:ext cx="6900512" cy="921789"/>
      </dsp:txXfrm>
    </dsp:sp>
    <dsp:sp modelId="{1347D05A-D86C-4208-821B-2FF13D979900}">
      <dsp:nvSpPr>
        <dsp:cNvPr id="0" name=""/>
        <dsp:cNvSpPr/>
      </dsp:nvSpPr>
      <dsp:spPr>
        <a:xfrm>
          <a:off x="0" y="1846281"/>
          <a:ext cx="6900512" cy="0"/>
        </a:xfrm>
        <a:prstGeom prst="line">
          <a:avLst/>
        </a:prstGeom>
        <a:solidFill>
          <a:schemeClr val="accent2">
            <a:hueOff val="-582145"/>
            <a:satOff val="-33571"/>
            <a:lumOff val="3451"/>
            <a:alphaOff val="0"/>
          </a:schemeClr>
        </a:solidFill>
        <a:ln w="12700" cap="flat" cmpd="sng" algn="ctr">
          <a:solidFill>
            <a:schemeClr val="accent2">
              <a:hueOff val="-582145"/>
              <a:satOff val="-33571"/>
              <a:lumOff val="345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8DFC5F-7D7F-48EC-B45F-65842DC8A16B}">
      <dsp:nvSpPr>
        <dsp:cNvPr id="0" name=""/>
        <dsp:cNvSpPr/>
      </dsp:nvSpPr>
      <dsp:spPr>
        <a:xfrm>
          <a:off x="0" y="1846281"/>
          <a:ext cx="6900512" cy="921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rtl="0">
            <a:lnSpc>
              <a:spcPct val="90000"/>
            </a:lnSpc>
            <a:spcBef>
              <a:spcPct val="0"/>
            </a:spcBef>
            <a:spcAft>
              <a:spcPct val="35000"/>
            </a:spcAft>
            <a:buNone/>
          </a:pPr>
          <a:r>
            <a:rPr lang="en-US" sz="2600" kern="1200">
              <a:latin typeface="Calibri Light" panose="020F0302020204030204"/>
            </a:rPr>
            <a:t>- </a:t>
          </a:r>
          <a:r>
            <a:rPr lang="en-US" sz="2600" b="0" kern="1200"/>
            <a:t>Edge </a:t>
          </a:r>
          <a:r>
            <a:rPr lang="en-US" sz="2600" kern="1200"/>
            <a:t>computing</a:t>
          </a:r>
        </a:p>
      </dsp:txBody>
      <dsp:txXfrm>
        <a:off x="0" y="1846281"/>
        <a:ext cx="6900512" cy="921789"/>
      </dsp:txXfrm>
    </dsp:sp>
    <dsp:sp modelId="{478C590D-FC37-49CC-A9AB-5CFDFA599BA5}">
      <dsp:nvSpPr>
        <dsp:cNvPr id="0" name=""/>
        <dsp:cNvSpPr/>
      </dsp:nvSpPr>
      <dsp:spPr>
        <a:xfrm>
          <a:off x="0" y="2768070"/>
          <a:ext cx="6900512" cy="0"/>
        </a:xfrm>
        <a:prstGeom prst="line">
          <a:avLst/>
        </a:prstGeom>
        <a:solidFill>
          <a:schemeClr val="accent2">
            <a:hueOff val="-873218"/>
            <a:satOff val="-50357"/>
            <a:lumOff val="5177"/>
            <a:alphaOff val="0"/>
          </a:schemeClr>
        </a:solidFill>
        <a:ln w="12700" cap="flat" cmpd="sng" algn="ctr">
          <a:solidFill>
            <a:schemeClr val="accent2">
              <a:hueOff val="-873218"/>
              <a:satOff val="-50357"/>
              <a:lumOff val="517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8BBBE3E-BF16-47C6-AD44-552F74A2C7A0}">
      <dsp:nvSpPr>
        <dsp:cNvPr id="0" name=""/>
        <dsp:cNvSpPr/>
      </dsp:nvSpPr>
      <dsp:spPr>
        <a:xfrm>
          <a:off x="0" y="2768070"/>
          <a:ext cx="6900512" cy="921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rtl="0">
            <a:lnSpc>
              <a:spcPct val="90000"/>
            </a:lnSpc>
            <a:spcBef>
              <a:spcPct val="0"/>
            </a:spcBef>
            <a:spcAft>
              <a:spcPct val="35000"/>
            </a:spcAft>
            <a:buNone/>
          </a:pPr>
          <a:r>
            <a:rPr lang="en-US" sz="2600" kern="1200">
              <a:latin typeface="Calibri Light" panose="020F0302020204030204"/>
            </a:rPr>
            <a:t>- </a:t>
          </a:r>
          <a:r>
            <a:rPr lang="en-US" sz="2600" kern="1200"/>
            <a:t>CI</a:t>
          </a:r>
        </a:p>
      </dsp:txBody>
      <dsp:txXfrm>
        <a:off x="0" y="2768070"/>
        <a:ext cx="6900512" cy="921789"/>
      </dsp:txXfrm>
    </dsp:sp>
    <dsp:sp modelId="{B038F741-29EF-4608-B9CA-A44890DFE20E}">
      <dsp:nvSpPr>
        <dsp:cNvPr id="0" name=""/>
        <dsp:cNvSpPr/>
      </dsp:nvSpPr>
      <dsp:spPr>
        <a:xfrm>
          <a:off x="0" y="3689859"/>
          <a:ext cx="6900512" cy="0"/>
        </a:xfrm>
        <a:prstGeom prst="line">
          <a:avLst/>
        </a:prstGeom>
        <a:solidFill>
          <a:schemeClr val="accent2">
            <a:hueOff val="-1164290"/>
            <a:satOff val="-67142"/>
            <a:lumOff val="6902"/>
            <a:alphaOff val="0"/>
          </a:schemeClr>
        </a:solidFill>
        <a:ln w="12700" cap="flat" cmpd="sng" algn="ctr">
          <a:solidFill>
            <a:schemeClr val="accent2">
              <a:hueOff val="-1164290"/>
              <a:satOff val="-67142"/>
              <a:lumOff val="690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6E71C82-F9E9-47BA-8306-C8245C47A686}">
      <dsp:nvSpPr>
        <dsp:cNvPr id="0" name=""/>
        <dsp:cNvSpPr/>
      </dsp:nvSpPr>
      <dsp:spPr>
        <a:xfrm>
          <a:off x="0" y="3689859"/>
          <a:ext cx="6900512" cy="921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rtl="0">
            <a:lnSpc>
              <a:spcPct val="90000"/>
            </a:lnSpc>
            <a:spcBef>
              <a:spcPct val="0"/>
            </a:spcBef>
            <a:spcAft>
              <a:spcPct val="35000"/>
            </a:spcAft>
            <a:buNone/>
          </a:pPr>
          <a:r>
            <a:rPr lang="en-US" sz="2600" kern="1200">
              <a:latin typeface="Calibri Light" panose="020F0302020204030204"/>
            </a:rPr>
            <a:t>- </a:t>
          </a:r>
          <a:r>
            <a:rPr lang="en-US" sz="2600" kern="1200"/>
            <a:t>Development</a:t>
          </a:r>
        </a:p>
      </dsp:txBody>
      <dsp:txXfrm>
        <a:off x="0" y="3689859"/>
        <a:ext cx="6900512" cy="921789"/>
      </dsp:txXfrm>
    </dsp:sp>
    <dsp:sp modelId="{67CFA8B3-8C92-4D08-81EF-204DD8370BA4}">
      <dsp:nvSpPr>
        <dsp:cNvPr id="0" name=""/>
        <dsp:cNvSpPr/>
      </dsp:nvSpPr>
      <dsp:spPr>
        <a:xfrm>
          <a:off x="0" y="4611648"/>
          <a:ext cx="6900512"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728960-940D-4BFC-A9AA-CEE701132538}">
      <dsp:nvSpPr>
        <dsp:cNvPr id="0" name=""/>
        <dsp:cNvSpPr/>
      </dsp:nvSpPr>
      <dsp:spPr>
        <a:xfrm>
          <a:off x="0" y="4611648"/>
          <a:ext cx="6900512" cy="921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rtl="0">
            <a:lnSpc>
              <a:spcPct val="90000"/>
            </a:lnSpc>
            <a:spcBef>
              <a:spcPct val="0"/>
            </a:spcBef>
            <a:spcAft>
              <a:spcPct val="35000"/>
            </a:spcAft>
            <a:buNone/>
          </a:pPr>
          <a:r>
            <a:rPr lang="en-US" sz="2600" kern="1200">
              <a:latin typeface="Calibri Light" panose="020F0302020204030204"/>
            </a:rPr>
            <a:t>- </a:t>
          </a:r>
          <a:r>
            <a:rPr lang="en-US" sz="2600" kern="1200"/>
            <a:t>ARM </a:t>
          </a:r>
        </a:p>
      </dsp:txBody>
      <dsp:txXfrm>
        <a:off x="0" y="4611648"/>
        <a:ext cx="6900512" cy="921789"/>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5/24/2021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145955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87887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46646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053176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5/24/2021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353767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5/24/2021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376299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5/24/2021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455042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5/24/2021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048106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5/24/2021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15773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5/24/2021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164341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5/24/2021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008183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5/24/2021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1580149561"/>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3" name="Rectangle 113">
            <a:extLst>
              <a:ext uri="{FF2B5EF4-FFF2-40B4-BE49-F238E27FC236}">
                <a16:creationId xmlns:a16="http://schemas.microsoft.com/office/drawing/2014/main" id="{73C994B4-9721-4148-9EEC-6793CECDE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3" y="-1"/>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6" name="Rectangle 115">
            <a:extLst>
              <a:ext uri="{FF2B5EF4-FFF2-40B4-BE49-F238E27FC236}">
                <a16:creationId xmlns:a16="http://schemas.microsoft.com/office/drawing/2014/main" id="{F9D95E49-763A-4886-B038-82F7347405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8" name="Rectangle 117">
            <a:extLst>
              <a:ext uri="{FF2B5EF4-FFF2-40B4-BE49-F238E27FC236}">
                <a16:creationId xmlns:a16="http://schemas.microsoft.com/office/drawing/2014/main" id="{1426356D-10CD-483F-9267-2ABFF6185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699899"/>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slov 1"/>
          <p:cNvSpPr>
            <a:spLocks noGrp="1"/>
          </p:cNvSpPr>
          <p:nvPr>
            <p:ph type="ctrTitle"/>
          </p:nvPr>
        </p:nvSpPr>
        <p:spPr>
          <a:xfrm>
            <a:off x="1863391" y="758357"/>
            <a:ext cx="3908392" cy="2364092"/>
          </a:xfrm>
        </p:spPr>
        <p:txBody>
          <a:bodyPr vert="horz" lIns="91440" tIns="45720" rIns="91440" bIns="45720" rtlCol="0" anchor="ctr">
            <a:normAutofit/>
          </a:bodyPr>
          <a:lstStyle/>
          <a:p>
            <a:pPr algn="l"/>
            <a:r>
              <a:rPr lang="en-US" sz="7200" b="1"/>
              <a:t>K3s</a:t>
            </a:r>
          </a:p>
        </p:txBody>
      </p:sp>
      <p:sp>
        <p:nvSpPr>
          <p:cNvPr id="3" name="Podnaslov 2"/>
          <p:cNvSpPr>
            <a:spLocks noGrp="1"/>
          </p:cNvSpPr>
          <p:nvPr>
            <p:ph type="subTitle" idx="1"/>
          </p:nvPr>
        </p:nvSpPr>
        <p:spPr>
          <a:xfrm>
            <a:off x="6096000" y="737481"/>
            <a:ext cx="4695486" cy="2384972"/>
          </a:xfrm>
        </p:spPr>
        <p:txBody>
          <a:bodyPr vert="horz" lIns="91440" tIns="45720" rIns="91440" bIns="45720" rtlCol="0" anchor="ctr">
            <a:normAutofit/>
          </a:bodyPr>
          <a:lstStyle/>
          <a:p>
            <a:pPr indent="-228600" algn="l">
              <a:buFont typeface="Arial" panose="020B0604020202020204" pitchFamily="34" charset="0"/>
              <a:buChar char="•"/>
            </a:pPr>
            <a:r>
              <a:rPr lang="en-US" sz="2200"/>
              <a:t>Mentor: prof. Dragan Stojanović</a:t>
            </a:r>
          </a:p>
          <a:p>
            <a:pPr indent="-228600" algn="l">
              <a:buFont typeface="Arial" panose="020B0604020202020204" pitchFamily="34" charset="0"/>
              <a:buChar char="•"/>
            </a:pPr>
            <a:r>
              <a:rPr lang="en-US" sz="2200"/>
              <a:t>Studenti:</a:t>
            </a:r>
          </a:p>
          <a:p>
            <a:pPr indent="-228600" algn="l">
              <a:buFont typeface="Arial" panose="020B0604020202020204" pitchFamily="34" charset="0"/>
              <a:buChar char="•"/>
            </a:pPr>
            <a:r>
              <a:rPr lang="en-US" sz="2200"/>
              <a:t>Jovana Jović 16639   </a:t>
            </a:r>
          </a:p>
          <a:p>
            <a:pPr indent="-228600" algn="l">
              <a:buFont typeface="Arial" panose="020B0604020202020204" pitchFamily="34" charset="0"/>
              <a:buChar char="•"/>
            </a:pPr>
            <a:r>
              <a:rPr lang="en-US" sz="2200"/>
              <a:t>Arsić Vidosava 16478</a:t>
            </a:r>
          </a:p>
        </p:txBody>
      </p:sp>
      <p:sp>
        <p:nvSpPr>
          <p:cNvPr id="120" name="Rectangle 119">
            <a:extLst>
              <a:ext uri="{FF2B5EF4-FFF2-40B4-BE49-F238E27FC236}">
                <a16:creationId xmlns:a16="http://schemas.microsoft.com/office/drawing/2014/main" id="{504B4E86-D05E-4842-8242-C0222A120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3258980"/>
            <a:ext cx="462914" cy="3599020"/>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cxnSp>
        <p:nvCxnSpPr>
          <p:cNvPr id="122" name="Straight Connector 121">
            <a:extLst>
              <a:ext uri="{FF2B5EF4-FFF2-40B4-BE49-F238E27FC236}">
                <a16:creationId xmlns:a16="http://schemas.microsoft.com/office/drawing/2014/main" id="{EE9C6408-AA0E-411D-A5D2-E5F13306F89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365990"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ED9C04A9-04B4-4ED7-94E7-B13134C8D0D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71086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pic>
        <p:nvPicPr>
          <p:cNvPr id="6" name="Picture 3">
            <a:extLst>
              <a:ext uri="{FF2B5EF4-FFF2-40B4-BE49-F238E27FC236}">
                <a16:creationId xmlns:a16="http://schemas.microsoft.com/office/drawing/2014/main" id="{CB5CCC34-FEB7-471C-8B2E-B83B235894E8}"/>
              </a:ext>
            </a:extLst>
          </p:cNvPr>
          <p:cNvPicPr>
            <a:picLocks noChangeAspect="1"/>
          </p:cNvPicPr>
          <p:nvPr/>
        </p:nvPicPr>
        <p:blipFill rotWithShape="1">
          <a:blip r:embed="rId2"/>
          <a:srcRect t="7601" r="-1" b="7599"/>
          <a:stretch/>
        </p:blipFill>
        <p:spPr>
          <a:xfrm>
            <a:off x="422143" y="3258979"/>
            <a:ext cx="10943821" cy="3599021"/>
          </a:xfrm>
          <a:prstGeom prst="rect">
            <a:avLst/>
          </a:prstGeom>
        </p:spPr>
      </p:pic>
    </p:spTree>
    <p:extLst>
      <p:ext uri="{BB962C8B-B14F-4D97-AF65-F5344CB8AC3E}">
        <p14:creationId xmlns:p14="http://schemas.microsoft.com/office/powerpoint/2010/main" val="1765707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slov 1">
            <a:extLst>
              <a:ext uri="{FF2B5EF4-FFF2-40B4-BE49-F238E27FC236}">
                <a16:creationId xmlns:a16="http://schemas.microsoft.com/office/drawing/2014/main" id="{300E1965-E629-4466-9FC0-31D8A186463B}"/>
              </a:ext>
            </a:extLst>
          </p:cNvPr>
          <p:cNvSpPr>
            <a:spLocks noGrp="1"/>
          </p:cNvSpPr>
          <p:nvPr>
            <p:ph type="title"/>
          </p:nvPr>
        </p:nvSpPr>
        <p:spPr>
          <a:xfrm>
            <a:off x="589560" y="856180"/>
            <a:ext cx="4560584" cy="1128068"/>
          </a:xfrm>
        </p:spPr>
        <p:txBody>
          <a:bodyPr anchor="ctr">
            <a:normAutofit/>
          </a:bodyPr>
          <a:lstStyle/>
          <a:p>
            <a:r>
              <a:rPr lang="sr-Latn-RS" sz="4000">
                <a:latin typeface="Times New Roman"/>
                <a:cs typeface="Times New Roman"/>
              </a:rPr>
              <a:t>Čaure (Pods)</a:t>
            </a:r>
            <a:endParaRPr lang="sr-Latn-RS" sz="4000">
              <a:ea typeface="+mj-lt"/>
              <a:cs typeface="+mj-lt"/>
            </a:endParaRPr>
          </a:p>
          <a:p>
            <a:endParaRPr lang="sr-Latn-RS" sz="4000">
              <a:cs typeface="Calibri Light"/>
            </a:endParaRPr>
          </a:p>
        </p:txBody>
      </p:sp>
      <p:grpSp>
        <p:nvGrpSpPr>
          <p:cNvPr id="11" name="Group 10">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Čuvar mesta za sadržaj 2">
            <a:extLst>
              <a:ext uri="{FF2B5EF4-FFF2-40B4-BE49-F238E27FC236}">
                <a16:creationId xmlns:a16="http://schemas.microsoft.com/office/drawing/2014/main" id="{BED13D8F-643A-4D37-97BC-A341C71B0B0E}"/>
              </a:ext>
            </a:extLst>
          </p:cNvPr>
          <p:cNvSpPr>
            <a:spLocks noGrp="1"/>
          </p:cNvSpPr>
          <p:nvPr>
            <p:ph idx="1"/>
          </p:nvPr>
        </p:nvSpPr>
        <p:spPr>
          <a:xfrm>
            <a:off x="590719" y="2111300"/>
            <a:ext cx="5039589" cy="4637200"/>
          </a:xfrm>
        </p:spPr>
        <p:txBody>
          <a:bodyPr vert="horz" lIns="91440" tIns="45720" rIns="91440" bIns="45720" rtlCol="0" anchor="ctr">
            <a:normAutofit/>
          </a:bodyPr>
          <a:lstStyle/>
          <a:p>
            <a:pPr>
              <a:spcBef>
                <a:spcPts val="800"/>
              </a:spcBef>
              <a:buFont typeface="Wingdings,Sans-Serif" panose="020B0604020202020204" pitchFamily="34" charset="0"/>
              <a:buChar char="§"/>
            </a:pPr>
            <a:r>
              <a:rPr lang="sr-Latn-RS" sz="1600" b="1">
                <a:latin typeface="Times New Roman"/>
                <a:cs typeface="Times New Roman"/>
              </a:rPr>
              <a:t>Čaure</a:t>
            </a:r>
            <a:r>
              <a:rPr lang="sr-Latn-RS" sz="1600">
                <a:latin typeface="Times New Roman"/>
                <a:cs typeface="Times New Roman"/>
              </a:rPr>
              <a:t> predstavljaju izvršni proces na klasteru i predstavljaju jednu od glavnih komponenti </a:t>
            </a:r>
            <a:r>
              <a:rPr lang="sr-Latn-RS" sz="1600" err="1">
                <a:latin typeface="Times New Roman"/>
                <a:cs typeface="Times New Roman"/>
              </a:rPr>
              <a:t>Kubernetes</a:t>
            </a:r>
            <a:r>
              <a:rPr lang="sr-Latn-RS" sz="1600">
                <a:latin typeface="Times New Roman"/>
                <a:cs typeface="Times New Roman"/>
              </a:rPr>
              <a:t>-a jer korisnici prvenstveno interaguju sa njima. Logički se sastoje od jedne aplikacije koja može da se sastoji iz više kontejnera (ponekad sa dodatnim pomoćnim programima u dodatnim kontejnerima).</a:t>
            </a:r>
            <a:endParaRPr lang="en-US" sz="1600">
              <a:ea typeface="+mn-lt"/>
              <a:cs typeface="+mn-lt"/>
            </a:endParaRPr>
          </a:p>
          <a:p>
            <a:pPr>
              <a:spcBef>
                <a:spcPts val="800"/>
              </a:spcBef>
              <a:buFont typeface="Wingdings,Sans-Serif" panose="020B0604020202020204" pitchFamily="34" charset="0"/>
              <a:buChar char="§"/>
            </a:pPr>
            <a:endParaRPr lang="sr-Latn-RS" sz="1600">
              <a:ea typeface="+mn-lt"/>
              <a:cs typeface="+mn-lt"/>
            </a:endParaRPr>
          </a:p>
          <a:p>
            <a:pPr>
              <a:spcBef>
                <a:spcPts val="800"/>
              </a:spcBef>
              <a:buFont typeface="Wingdings,Sans-Serif" panose="020B0604020202020204" pitchFamily="34" charset="0"/>
              <a:buChar char="§"/>
            </a:pPr>
            <a:r>
              <a:rPr lang="sr-Latn-RS" sz="1600">
                <a:latin typeface="Times New Roman"/>
                <a:cs typeface="Times New Roman"/>
              </a:rPr>
              <a:t>Čaure se mogu takođe koristiti za hosting integrisanih </a:t>
            </a:r>
            <a:r>
              <a:rPr lang="sr-Latn-RS" sz="1600" err="1">
                <a:latin typeface="Times New Roman"/>
                <a:cs typeface="Times New Roman"/>
              </a:rPr>
              <a:t>stekova</a:t>
            </a:r>
            <a:r>
              <a:rPr lang="sr-Latn-RS" sz="1600">
                <a:latin typeface="Times New Roman"/>
                <a:cs typeface="Times New Roman"/>
              </a:rPr>
              <a:t> aplikacija kao što je </a:t>
            </a:r>
            <a:r>
              <a:rPr lang="sr-Latn-RS" sz="1600" b="1" err="1">
                <a:latin typeface="Times New Roman"/>
                <a:cs typeface="Times New Roman"/>
              </a:rPr>
              <a:t>WordPress</a:t>
            </a:r>
            <a:r>
              <a:rPr lang="sr-Latn-RS" sz="1600" b="1">
                <a:latin typeface="Times New Roman"/>
                <a:cs typeface="Times New Roman"/>
              </a:rPr>
              <a:t> LAMP</a:t>
            </a:r>
            <a:r>
              <a:rPr lang="sr-Latn-RS" sz="1600">
                <a:latin typeface="Times New Roman"/>
                <a:cs typeface="Times New Roman"/>
              </a:rPr>
              <a:t> (</a:t>
            </a:r>
            <a:r>
              <a:rPr lang="sr-Latn-RS" sz="1600" err="1">
                <a:latin typeface="Times New Roman"/>
                <a:cs typeface="Times New Roman"/>
              </a:rPr>
              <a:t>Linux</a:t>
            </a:r>
            <a:r>
              <a:rPr lang="sr-Latn-RS" sz="1600">
                <a:latin typeface="Times New Roman"/>
                <a:cs typeface="Times New Roman"/>
              </a:rPr>
              <a:t>, </a:t>
            </a:r>
            <a:r>
              <a:rPr lang="sr-Latn-RS" sz="1600" err="1">
                <a:latin typeface="Times New Roman"/>
                <a:cs typeface="Times New Roman"/>
              </a:rPr>
              <a:t>Apache</a:t>
            </a:r>
            <a:r>
              <a:rPr lang="sr-Latn-RS" sz="1600">
                <a:latin typeface="Times New Roman"/>
                <a:cs typeface="Times New Roman"/>
              </a:rPr>
              <a:t>, </a:t>
            </a:r>
            <a:r>
              <a:rPr lang="sr-Latn-RS" sz="1600" err="1">
                <a:latin typeface="Times New Roman"/>
                <a:cs typeface="Times New Roman"/>
              </a:rPr>
              <a:t>MySQL</a:t>
            </a:r>
            <a:r>
              <a:rPr lang="sr-Latn-RS" sz="1600">
                <a:latin typeface="Times New Roman"/>
                <a:cs typeface="Times New Roman"/>
              </a:rPr>
              <a:t> i PHP).</a:t>
            </a:r>
            <a:endParaRPr lang="en-US" sz="1600">
              <a:ea typeface="+mn-lt"/>
              <a:cs typeface="+mn-lt"/>
            </a:endParaRPr>
          </a:p>
          <a:p>
            <a:pPr>
              <a:spcBef>
                <a:spcPts val="800"/>
              </a:spcBef>
              <a:buFont typeface="Wingdings,Sans-Serif" panose="020B0604020202020204" pitchFamily="34" charset="0"/>
              <a:buChar char="§"/>
            </a:pPr>
            <a:endParaRPr lang="sr-Latn-RS" sz="1600">
              <a:ea typeface="+mn-lt"/>
              <a:cs typeface="+mn-lt"/>
            </a:endParaRPr>
          </a:p>
          <a:p>
            <a:pPr>
              <a:spcBef>
                <a:spcPts val="800"/>
              </a:spcBef>
              <a:buFont typeface="Wingdings,Sans-Serif" panose="020B0604020202020204" pitchFamily="34" charset="0"/>
              <a:buChar char="§"/>
            </a:pPr>
            <a:r>
              <a:rPr lang="sr-Latn-RS" sz="1600">
                <a:latin typeface="Times New Roman"/>
                <a:cs typeface="Times New Roman"/>
              </a:rPr>
              <a:t>Čaure međutim imaju ograničen životni vek i na primer, pri ažuriranju one polako umiru, a zamenjuje ih nove čaure. Pored toga one poseduju i takozvani </a:t>
            </a:r>
            <a:r>
              <a:rPr lang="sr-Latn-RS" sz="1600" b="1" err="1">
                <a:latin typeface="Times New Roman"/>
                <a:cs typeface="Times New Roman"/>
              </a:rPr>
              <a:t>horizontal</a:t>
            </a:r>
            <a:r>
              <a:rPr lang="sr-Latn-RS" sz="1600" b="1">
                <a:latin typeface="Times New Roman"/>
                <a:cs typeface="Times New Roman"/>
              </a:rPr>
              <a:t> </a:t>
            </a:r>
            <a:r>
              <a:rPr lang="sr-Latn-RS" sz="1600" b="1" err="1">
                <a:latin typeface="Times New Roman"/>
                <a:cs typeface="Times New Roman"/>
              </a:rPr>
              <a:t>autoscaling</a:t>
            </a:r>
            <a:r>
              <a:rPr lang="sr-Latn-RS" sz="1600" b="1">
                <a:latin typeface="Times New Roman"/>
                <a:cs typeface="Times New Roman"/>
              </a:rPr>
              <a:t> </a:t>
            </a:r>
            <a:r>
              <a:rPr lang="sr-Latn-RS" sz="1600">
                <a:latin typeface="Times New Roman"/>
                <a:cs typeface="Times New Roman"/>
              </a:rPr>
              <a:t>što označava da one mogu da menjaju broj instanci (replika).</a:t>
            </a:r>
            <a:endParaRPr lang="en-US" sz="1600">
              <a:ea typeface="+mn-lt"/>
              <a:cs typeface="+mn-lt"/>
            </a:endParaRPr>
          </a:p>
          <a:p>
            <a:endParaRPr lang="sr-Latn-RS" sz="1400">
              <a:cs typeface="Calibri"/>
            </a:endParaRPr>
          </a:p>
        </p:txBody>
      </p:sp>
      <p:sp>
        <p:nvSpPr>
          <p:cNvPr id="17" name="Rectangle 16">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Slika 4">
            <a:extLst>
              <a:ext uri="{FF2B5EF4-FFF2-40B4-BE49-F238E27FC236}">
                <a16:creationId xmlns:a16="http://schemas.microsoft.com/office/drawing/2014/main" id="{B76716B4-6D84-4AF1-8E63-7F04F6AD7A05}"/>
              </a:ext>
            </a:extLst>
          </p:cNvPr>
          <p:cNvPicPr>
            <a:picLocks noChangeAspect="1"/>
          </p:cNvPicPr>
          <p:nvPr/>
        </p:nvPicPr>
        <p:blipFill rotWithShape="1">
          <a:blip r:embed="rId2"/>
          <a:srcRect t="5332" r="-1" b="6212"/>
          <a:stretch/>
        </p:blipFill>
        <p:spPr>
          <a:xfrm>
            <a:off x="6353568" y="799352"/>
            <a:ext cx="5049630" cy="5259296"/>
          </a:xfrm>
          <a:prstGeom prst="rect">
            <a:avLst/>
          </a:prstGeom>
        </p:spPr>
      </p:pic>
    </p:spTree>
    <p:extLst>
      <p:ext uri="{BB962C8B-B14F-4D97-AF65-F5344CB8AC3E}">
        <p14:creationId xmlns:p14="http://schemas.microsoft.com/office/powerpoint/2010/main" val="3974854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slov 1">
            <a:extLst>
              <a:ext uri="{FF2B5EF4-FFF2-40B4-BE49-F238E27FC236}">
                <a16:creationId xmlns:a16="http://schemas.microsoft.com/office/drawing/2014/main" id="{C3ADAE38-DE17-4879-9181-227D90304D4C}"/>
              </a:ext>
            </a:extLst>
          </p:cNvPr>
          <p:cNvSpPr>
            <a:spLocks noGrp="1"/>
          </p:cNvSpPr>
          <p:nvPr>
            <p:ph type="title"/>
          </p:nvPr>
        </p:nvSpPr>
        <p:spPr>
          <a:xfrm>
            <a:off x="589560" y="856180"/>
            <a:ext cx="4560584" cy="1128068"/>
          </a:xfrm>
        </p:spPr>
        <p:txBody>
          <a:bodyPr anchor="ctr">
            <a:normAutofit/>
          </a:bodyPr>
          <a:lstStyle/>
          <a:p>
            <a:r>
              <a:rPr lang="sr-Latn-RS" sz="4000">
                <a:latin typeface="Times New Roman"/>
                <a:cs typeface="Times New Roman"/>
              </a:rPr>
              <a:t>Čaure (Pods)</a:t>
            </a:r>
            <a:endParaRPr lang="sr-Latn-RS" sz="4000">
              <a:ea typeface="+mj-lt"/>
              <a:cs typeface="+mj-lt"/>
            </a:endParaRPr>
          </a:p>
          <a:p>
            <a:endParaRPr lang="sr-Latn-RS" sz="4000">
              <a:cs typeface="Calibri Light"/>
            </a:endParaRPr>
          </a:p>
        </p:txBody>
      </p:sp>
      <p:grpSp>
        <p:nvGrpSpPr>
          <p:cNvPr id="11" name="Group 10">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Čuvar mesta za sadržaj 2">
            <a:extLst>
              <a:ext uri="{FF2B5EF4-FFF2-40B4-BE49-F238E27FC236}">
                <a16:creationId xmlns:a16="http://schemas.microsoft.com/office/drawing/2014/main" id="{6FB23DCD-D40F-4F7A-8361-033C750EEA07}"/>
              </a:ext>
            </a:extLst>
          </p:cNvPr>
          <p:cNvSpPr>
            <a:spLocks noGrp="1"/>
          </p:cNvSpPr>
          <p:nvPr>
            <p:ph idx="1"/>
          </p:nvPr>
        </p:nvSpPr>
        <p:spPr>
          <a:xfrm>
            <a:off x="590719" y="2330505"/>
            <a:ext cx="4559425" cy="3979585"/>
          </a:xfrm>
        </p:spPr>
        <p:txBody>
          <a:bodyPr vert="horz" lIns="91440" tIns="45720" rIns="91440" bIns="45720" rtlCol="0" anchor="ctr">
            <a:normAutofit/>
          </a:bodyPr>
          <a:lstStyle/>
          <a:p>
            <a:pPr>
              <a:spcBef>
                <a:spcPts val="800"/>
              </a:spcBef>
              <a:buFont typeface="Wingdings,Sans-Serif" panose="020B0604020202020204" pitchFamily="34" charset="0"/>
              <a:buChar char="§"/>
            </a:pPr>
            <a:r>
              <a:rPr lang="sr-Latn-RS" sz="1300">
                <a:latin typeface="Times New Roman"/>
                <a:cs typeface="Times New Roman"/>
              </a:rPr>
              <a:t>Postoje različiti tipovi čaura:</a:t>
            </a:r>
            <a:endParaRPr lang="en-US" sz="1300">
              <a:ea typeface="+mn-lt"/>
              <a:cs typeface="+mn-lt"/>
            </a:endParaRPr>
          </a:p>
          <a:p>
            <a:pPr lvl="1">
              <a:spcBef>
                <a:spcPts val="0"/>
              </a:spcBef>
              <a:buFont typeface="Wingdings,Sans-Serif" panose="020B0604020202020204" pitchFamily="34" charset="0"/>
              <a:buChar char="§"/>
            </a:pPr>
            <a:endParaRPr lang="sr-Latn-RS" sz="1300">
              <a:ea typeface="+mn-lt"/>
              <a:cs typeface="+mn-lt"/>
            </a:endParaRPr>
          </a:p>
          <a:p>
            <a:pPr marL="800100" lvl="1" indent="-342900">
              <a:spcBef>
                <a:spcPts val="0"/>
              </a:spcBef>
              <a:buAutoNum type="arabicParenR"/>
            </a:pPr>
            <a:r>
              <a:rPr lang="sr-Latn-RS" sz="1300" b="1">
                <a:latin typeface="Times New Roman"/>
                <a:cs typeface="Times New Roman"/>
              </a:rPr>
              <a:t>ReplicaSet</a:t>
            </a:r>
            <a:r>
              <a:rPr lang="sr-Latn-RS" sz="1300">
                <a:latin typeface="Times New Roman"/>
                <a:cs typeface="Times New Roman"/>
              </a:rPr>
              <a:t> -  On obezbeđuje da se u svakom trenutku određeni broj čaura izvršava.</a:t>
            </a:r>
            <a:endParaRPr lang="en-US" sz="1300">
              <a:ea typeface="+mn-lt"/>
              <a:cs typeface="+mn-lt"/>
            </a:endParaRPr>
          </a:p>
          <a:p>
            <a:pPr marL="800100" lvl="1" indent="-342900">
              <a:spcBef>
                <a:spcPts val="0"/>
              </a:spcBef>
              <a:buAutoNum type="arabicParenR"/>
            </a:pPr>
            <a:endParaRPr lang="sr-Latn-RS" sz="1300">
              <a:ea typeface="+mn-lt"/>
              <a:cs typeface="+mn-lt"/>
            </a:endParaRPr>
          </a:p>
          <a:p>
            <a:pPr marL="800100" lvl="1" indent="-342900">
              <a:spcBef>
                <a:spcPts val="0"/>
              </a:spcBef>
              <a:buAutoNum type="arabicParenR"/>
            </a:pPr>
            <a:r>
              <a:rPr lang="sr-Latn-RS" sz="1300" b="1">
                <a:latin typeface="Times New Roman"/>
                <a:cs typeface="Times New Roman"/>
              </a:rPr>
              <a:t>Deployment</a:t>
            </a:r>
            <a:r>
              <a:rPr lang="sr-Latn-RS" sz="1300">
                <a:latin typeface="Times New Roman"/>
                <a:cs typeface="Times New Roman"/>
              </a:rPr>
              <a:t> - Predstavlja deklarativni put upravljanja čaurama preko ReplicaSet-a. On takođe uključuje i mehanizme za ažuriranje i vraćanje na starije stanje.</a:t>
            </a:r>
            <a:endParaRPr lang="en-US" sz="1300">
              <a:ea typeface="+mn-lt"/>
              <a:cs typeface="+mn-lt"/>
            </a:endParaRPr>
          </a:p>
          <a:p>
            <a:pPr marL="800100" lvl="1" indent="-342900">
              <a:spcBef>
                <a:spcPts val="0"/>
              </a:spcBef>
              <a:buAutoNum type="arabicParenR"/>
            </a:pPr>
            <a:endParaRPr lang="sr-Latn-RS" sz="1300">
              <a:ea typeface="+mn-lt"/>
              <a:cs typeface="+mn-lt"/>
            </a:endParaRPr>
          </a:p>
          <a:p>
            <a:pPr marL="800100" lvl="1" indent="-342900">
              <a:spcBef>
                <a:spcPts val="0"/>
              </a:spcBef>
              <a:buAutoNum type="arabicParenR"/>
            </a:pPr>
            <a:r>
              <a:rPr lang="sr-Latn-RS" sz="1300" b="1">
                <a:latin typeface="Times New Roman"/>
                <a:cs typeface="Times New Roman"/>
              </a:rPr>
              <a:t>DaemonSet</a:t>
            </a:r>
            <a:r>
              <a:rPr lang="sr-Latn-RS" sz="1300">
                <a:latin typeface="Times New Roman"/>
                <a:cs typeface="Times New Roman"/>
              </a:rPr>
              <a:t> - Predstavlja način da se osigura da svaki čvor izvršava instancu čaure. Koristi se kod klaster servisa kao što su </a:t>
            </a:r>
            <a:r>
              <a:rPr lang="en-US" sz="1300">
                <a:latin typeface="Times New Roman"/>
                <a:cs typeface="Times New Roman"/>
              </a:rPr>
              <a:t>“</a:t>
            </a:r>
            <a:r>
              <a:rPr lang="sr-Latn-RS" sz="1300">
                <a:latin typeface="Times New Roman"/>
                <a:cs typeface="Times New Roman"/>
              </a:rPr>
              <a:t>zdravlje</a:t>
            </a:r>
            <a:r>
              <a:rPr lang="en-US" sz="1300">
                <a:latin typeface="Times New Roman"/>
                <a:cs typeface="Times New Roman"/>
              </a:rPr>
              <a:t>”</a:t>
            </a:r>
            <a:r>
              <a:rPr lang="sr-Latn-RS" sz="1300">
                <a:latin typeface="Times New Roman"/>
                <a:cs typeface="Times New Roman"/>
              </a:rPr>
              <a:t> čvora i za prosleđivanje logova za dalju analizu.</a:t>
            </a:r>
            <a:endParaRPr lang="en-US" sz="1300">
              <a:ea typeface="+mn-lt"/>
              <a:cs typeface="+mn-lt"/>
            </a:endParaRPr>
          </a:p>
          <a:p>
            <a:pPr marL="800100" lvl="1" indent="-342900">
              <a:spcBef>
                <a:spcPts val="0"/>
              </a:spcBef>
              <a:buAutoNum type="arabicParenR"/>
            </a:pPr>
            <a:endParaRPr lang="en-US" sz="1300">
              <a:ea typeface="+mn-lt"/>
              <a:cs typeface="+mn-lt"/>
            </a:endParaRPr>
          </a:p>
          <a:p>
            <a:pPr marL="800100" lvl="1" indent="-342900">
              <a:spcBef>
                <a:spcPts val="0"/>
              </a:spcBef>
              <a:buAutoNum type="arabicParenR"/>
            </a:pPr>
            <a:r>
              <a:rPr lang="sr-Latn-RS" sz="1300" b="1">
                <a:latin typeface="Times New Roman"/>
                <a:cs typeface="Times New Roman"/>
              </a:rPr>
              <a:t>StatefulSet</a:t>
            </a:r>
            <a:r>
              <a:rPr lang="sr-Latn-RS" sz="1300">
                <a:latin typeface="Times New Roman"/>
                <a:cs typeface="Times New Roman"/>
              </a:rPr>
              <a:t> - Služi za održavanje trenutnog stanja čaure.</a:t>
            </a:r>
            <a:endParaRPr lang="en-US" sz="1300">
              <a:ea typeface="+mn-lt"/>
              <a:cs typeface="+mn-lt"/>
            </a:endParaRPr>
          </a:p>
          <a:p>
            <a:pPr marL="800100" lvl="1" indent="-342900">
              <a:spcBef>
                <a:spcPts val="0"/>
              </a:spcBef>
              <a:buAutoNum type="arabicParenR"/>
            </a:pPr>
            <a:endParaRPr lang="sr-Latn-RS" sz="1300">
              <a:ea typeface="+mn-lt"/>
              <a:cs typeface="+mn-lt"/>
            </a:endParaRPr>
          </a:p>
          <a:p>
            <a:pPr marL="800100" lvl="1" indent="-342900">
              <a:spcBef>
                <a:spcPts val="0"/>
              </a:spcBef>
              <a:buAutoNum type="arabicParenR"/>
            </a:pPr>
            <a:r>
              <a:rPr lang="sr-Latn-RS" sz="1300" b="1">
                <a:latin typeface="Times New Roman"/>
                <a:cs typeface="Times New Roman"/>
              </a:rPr>
              <a:t>Job and CronJob </a:t>
            </a:r>
            <a:r>
              <a:rPr lang="sr-Latn-RS" sz="1300">
                <a:latin typeface="Times New Roman"/>
                <a:cs typeface="Times New Roman"/>
              </a:rPr>
              <a:t>- Služi za pokretanje jednokratnih poslova ili poslova koji slede po rasporedu.</a:t>
            </a:r>
            <a:endParaRPr lang="en-US" sz="1300">
              <a:ea typeface="+mn-lt"/>
              <a:cs typeface="+mn-lt"/>
            </a:endParaRPr>
          </a:p>
          <a:p>
            <a:endParaRPr lang="sr-Latn-RS" sz="1300">
              <a:cs typeface="Calibri"/>
            </a:endParaRPr>
          </a:p>
        </p:txBody>
      </p:sp>
      <p:sp>
        <p:nvSpPr>
          <p:cNvPr id="17" name="Rectangle 16">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Slika 4">
            <a:extLst>
              <a:ext uri="{FF2B5EF4-FFF2-40B4-BE49-F238E27FC236}">
                <a16:creationId xmlns:a16="http://schemas.microsoft.com/office/drawing/2014/main" id="{F8CF48B2-3567-4D7F-830B-1F07FD15DD3A}"/>
              </a:ext>
            </a:extLst>
          </p:cNvPr>
          <p:cNvPicPr>
            <a:picLocks noChangeAspect="1"/>
          </p:cNvPicPr>
          <p:nvPr/>
        </p:nvPicPr>
        <p:blipFill rotWithShape="1">
          <a:blip r:embed="rId2"/>
          <a:srcRect t="5332" r="-1" b="6212"/>
          <a:stretch/>
        </p:blipFill>
        <p:spPr>
          <a:xfrm>
            <a:off x="5977788" y="799352"/>
            <a:ext cx="5425410" cy="5259296"/>
          </a:xfrm>
          <a:prstGeom prst="rect">
            <a:avLst/>
          </a:prstGeom>
        </p:spPr>
      </p:pic>
    </p:spTree>
    <p:extLst>
      <p:ext uri="{BB962C8B-B14F-4D97-AF65-F5344CB8AC3E}">
        <p14:creationId xmlns:p14="http://schemas.microsoft.com/office/powerpoint/2010/main" val="3771509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slov 1">
            <a:extLst>
              <a:ext uri="{FF2B5EF4-FFF2-40B4-BE49-F238E27FC236}">
                <a16:creationId xmlns:a16="http://schemas.microsoft.com/office/drawing/2014/main" id="{1E57856E-D62C-40E7-921C-F7266898C5CE}"/>
              </a:ext>
            </a:extLst>
          </p:cNvPr>
          <p:cNvSpPr>
            <a:spLocks noGrp="1"/>
          </p:cNvSpPr>
          <p:nvPr>
            <p:ph type="title"/>
          </p:nvPr>
        </p:nvSpPr>
        <p:spPr>
          <a:xfrm>
            <a:off x="686834" y="1153572"/>
            <a:ext cx="3200400" cy="4461163"/>
          </a:xfrm>
        </p:spPr>
        <p:txBody>
          <a:bodyPr>
            <a:normAutofit/>
          </a:bodyPr>
          <a:lstStyle/>
          <a:p>
            <a:r>
              <a:rPr lang="sr-Latn-RS" sz="3100">
                <a:solidFill>
                  <a:srgbClr val="FFFFFF"/>
                </a:solidFill>
                <a:latin typeface="Times New Roman"/>
                <a:cs typeface="Times New Roman"/>
              </a:rPr>
              <a:t>Kubernetes Servisi</a:t>
            </a:r>
            <a:endParaRPr lang="sr-Latn-RS" sz="3100">
              <a:solidFill>
                <a:srgbClr val="FFFFFF"/>
              </a:solidFill>
              <a:ea typeface="+mj-lt"/>
              <a:cs typeface="+mj-lt"/>
            </a:endParaRPr>
          </a:p>
          <a:p>
            <a:endParaRPr lang="sr-Latn-RS" sz="3100">
              <a:solidFill>
                <a:srgbClr val="FFFFFF"/>
              </a:solidFill>
              <a:cs typeface="Calibri Light"/>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Čuvar mesta za sadržaj 2">
            <a:extLst>
              <a:ext uri="{FF2B5EF4-FFF2-40B4-BE49-F238E27FC236}">
                <a16:creationId xmlns:a16="http://schemas.microsoft.com/office/drawing/2014/main" id="{3CD1490C-D080-48DA-B740-4DEC5C05D9C1}"/>
              </a:ext>
            </a:extLst>
          </p:cNvPr>
          <p:cNvSpPr>
            <a:spLocks noGrp="1"/>
          </p:cNvSpPr>
          <p:nvPr>
            <p:ph idx="1"/>
          </p:nvPr>
        </p:nvSpPr>
        <p:spPr>
          <a:xfrm>
            <a:off x="4447308" y="591344"/>
            <a:ext cx="6906491" cy="5585619"/>
          </a:xfrm>
        </p:spPr>
        <p:txBody>
          <a:bodyPr vert="horz" lIns="91440" tIns="45720" rIns="91440" bIns="45720" rtlCol="0" anchor="ctr">
            <a:normAutofit/>
          </a:bodyPr>
          <a:lstStyle/>
          <a:p>
            <a:pPr>
              <a:spcBef>
                <a:spcPts val="800"/>
              </a:spcBef>
              <a:buFont typeface="Wingdings,Sans-Serif" panose="020B0604020202020204" pitchFamily="34" charset="0"/>
              <a:buChar char="§"/>
            </a:pPr>
            <a:r>
              <a:rPr lang="sr-Latn-RS" sz="1800">
                <a:latin typeface="Times New Roman"/>
                <a:cs typeface="Times New Roman"/>
              </a:rPr>
              <a:t>Servisi kod Kubernetes-a predstavljaju način da se konfiguriše proxy za kontrolu saobraćaja ka nekom određenom setu čaura. Umesto da se koriste statičke IP adrese, servisi koriste labele za definisanje koje čaure koriste koje servise. Kod ovakve dinamičke dodele ažuriranje verzije servisa ili povezivanje nove čaure sa servisima je veoma jednostavna (Svaki put kad čaura ima istu labelu kao servis biće povezana sa tim servisom).</a:t>
            </a:r>
            <a:endParaRPr lang="en-US" sz="1800">
              <a:ea typeface="+mn-lt"/>
              <a:cs typeface="+mn-lt"/>
            </a:endParaRPr>
          </a:p>
          <a:p>
            <a:pPr>
              <a:spcBef>
                <a:spcPts val="800"/>
              </a:spcBef>
              <a:buFont typeface="Wingdings,Sans-Serif" panose="020B0604020202020204" pitchFamily="34" charset="0"/>
              <a:buChar char="§"/>
            </a:pPr>
            <a:endParaRPr lang="sr-Latn-RS" sz="1800">
              <a:ea typeface="+mn-lt"/>
              <a:cs typeface="+mn-lt"/>
            </a:endParaRPr>
          </a:p>
          <a:p>
            <a:pPr>
              <a:spcBef>
                <a:spcPts val="800"/>
              </a:spcBef>
              <a:buFont typeface="Wingdings,Sans-Serif" panose="020B0604020202020204" pitchFamily="34" charset="0"/>
              <a:buChar char="§"/>
            </a:pPr>
            <a:r>
              <a:rPr lang="sr-Latn-RS" sz="1800">
                <a:latin typeface="Times New Roman"/>
                <a:cs typeface="Times New Roman"/>
              </a:rPr>
              <a:t>U osnovi servisima se jedino može pristupiti unutar klastera ali postoje i tipovi servisa kojima se može pristupiti i izvan klastera (</a:t>
            </a:r>
            <a:r>
              <a:rPr lang="sr-Latn-RS" sz="1800" b="1">
                <a:latin typeface="Times New Roman"/>
                <a:cs typeface="Times New Roman"/>
              </a:rPr>
              <a:t>Load Balancer </a:t>
            </a:r>
            <a:r>
              <a:rPr lang="sr-Latn-RS" sz="1800">
                <a:latin typeface="Times New Roman"/>
                <a:cs typeface="Times New Roman"/>
              </a:rPr>
              <a:t>tip). </a:t>
            </a:r>
            <a:endParaRPr lang="en-US" sz="1800">
              <a:ea typeface="+mn-lt"/>
              <a:cs typeface="+mn-lt"/>
            </a:endParaRPr>
          </a:p>
          <a:p>
            <a:pPr>
              <a:spcBef>
                <a:spcPts val="800"/>
              </a:spcBef>
              <a:buFont typeface="Wingdings,Sans-Serif" panose="020B0604020202020204" pitchFamily="34" charset="0"/>
              <a:buChar char="§"/>
            </a:pPr>
            <a:endParaRPr lang="sr-Latn-RS" sz="1800">
              <a:ea typeface="+mn-lt"/>
              <a:cs typeface="+mn-lt"/>
            </a:endParaRPr>
          </a:p>
          <a:p>
            <a:pPr>
              <a:spcBef>
                <a:spcPts val="800"/>
              </a:spcBef>
              <a:buFont typeface="Wingdings,Sans-Serif" panose="020B0604020202020204" pitchFamily="34" charset="0"/>
              <a:buChar char="§"/>
            </a:pPr>
            <a:r>
              <a:rPr lang="sr-Latn-RS" sz="1800">
                <a:latin typeface="Times New Roman"/>
                <a:cs typeface="Times New Roman"/>
              </a:rPr>
              <a:t>Ovakvo okruženje sa svim servisima može da postane kompleksno i da bi se ta kompleksnost rešila Kubernetes podržava takozvani </a:t>
            </a:r>
            <a:r>
              <a:rPr lang="sr-Latn-RS" sz="1800" b="1">
                <a:latin typeface="Times New Roman"/>
                <a:cs typeface="Times New Roman"/>
              </a:rPr>
              <a:t>Ingress</a:t>
            </a:r>
            <a:r>
              <a:rPr lang="sr-Latn-RS" sz="1800">
                <a:latin typeface="Times New Roman"/>
                <a:cs typeface="Times New Roman"/>
              </a:rPr>
              <a:t>, apstrakciju visokog nivoa koja definiše na koji način korisnik izvan klastera može pristupiti nekom servisu unutar njega. Postoje različiti tipovi ingress kontrolera (Nginx, Ambassador) koji su podržani od strane svih vodećih kompanija (Google, Microsoft, Amazon). Ovi kontroleri dozvoljavaju korisniku da pristupi različitim servisima koristeći istu IP adresu i isti Load Balancer.</a:t>
            </a:r>
            <a:endParaRPr lang="en-US" sz="1800">
              <a:ea typeface="+mn-lt"/>
              <a:cs typeface="+mn-lt"/>
            </a:endParaRPr>
          </a:p>
          <a:p>
            <a:endParaRPr lang="sr-Latn-RS" sz="1800">
              <a:cs typeface="Calibri"/>
            </a:endParaRPr>
          </a:p>
        </p:txBody>
      </p:sp>
    </p:spTree>
    <p:extLst>
      <p:ext uri="{BB962C8B-B14F-4D97-AF65-F5344CB8AC3E}">
        <p14:creationId xmlns:p14="http://schemas.microsoft.com/office/powerpoint/2010/main" val="32608998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slov 1">
            <a:extLst>
              <a:ext uri="{FF2B5EF4-FFF2-40B4-BE49-F238E27FC236}">
                <a16:creationId xmlns:a16="http://schemas.microsoft.com/office/drawing/2014/main" id="{8514D119-0F38-4599-94E7-CD8D306A358F}"/>
              </a:ext>
            </a:extLst>
          </p:cNvPr>
          <p:cNvSpPr>
            <a:spLocks noGrp="1"/>
          </p:cNvSpPr>
          <p:nvPr>
            <p:ph type="title"/>
          </p:nvPr>
        </p:nvSpPr>
        <p:spPr>
          <a:xfrm>
            <a:off x="630936" y="640080"/>
            <a:ext cx="4818888" cy="1481328"/>
          </a:xfrm>
        </p:spPr>
        <p:txBody>
          <a:bodyPr anchor="b">
            <a:normAutofit/>
          </a:bodyPr>
          <a:lstStyle/>
          <a:p>
            <a:r>
              <a:rPr lang="en-US" sz="4600">
                <a:latin typeface="Times New Roman"/>
                <a:cs typeface="Times New Roman"/>
              </a:rPr>
              <a:t>Kubernetes Servisi</a:t>
            </a:r>
            <a:endParaRPr lang="sr-Latn-RS" sz="4600">
              <a:ea typeface="+mj-lt"/>
              <a:cs typeface="+mj-lt"/>
            </a:endParaRPr>
          </a:p>
          <a:p>
            <a:endParaRPr lang="sr-Latn-RS" sz="4600">
              <a:cs typeface="Calibri Light"/>
            </a:endParaRPr>
          </a:p>
        </p:txBody>
      </p:sp>
      <p:sp>
        <p:nvSpPr>
          <p:cNvPr id="11"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Čuvar mesta za sadržaj 2">
            <a:extLst>
              <a:ext uri="{FF2B5EF4-FFF2-40B4-BE49-F238E27FC236}">
                <a16:creationId xmlns:a16="http://schemas.microsoft.com/office/drawing/2014/main" id="{34F44E7D-FECF-42E1-A3DB-1027BCE0C732}"/>
              </a:ext>
            </a:extLst>
          </p:cNvPr>
          <p:cNvSpPr>
            <a:spLocks noGrp="1"/>
          </p:cNvSpPr>
          <p:nvPr>
            <p:ph idx="1"/>
          </p:nvPr>
        </p:nvSpPr>
        <p:spPr>
          <a:xfrm>
            <a:off x="238391" y="2383814"/>
            <a:ext cx="6192796" cy="4390688"/>
          </a:xfrm>
        </p:spPr>
        <p:txBody>
          <a:bodyPr vert="horz" lIns="91440" tIns="45720" rIns="91440" bIns="45720" rtlCol="0" anchor="t">
            <a:noAutofit/>
          </a:bodyPr>
          <a:lstStyle/>
          <a:p>
            <a:pPr>
              <a:spcBef>
                <a:spcPts val="800"/>
              </a:spcBef>
              <a:buFont typeface="Wingdings,Sans-Serif" panose="020B0604020202020204" pitchFamily="34" charset="0"/>
              <a:buChar char="§"/>
            </a:pPr>
            <a:r>
              <a:rPr lang="en-US" sz="1600">
                <a:latin typeface="Times New Roman"/>
                <a:cs typeface="Times New Roman"/>
              </a:rPr>
              <a:t>Kubernetes se tako</a:t>
            </a:r>
            <a:r>
              <a:rPr lang="sr-Latn-RS" sz="1600">
                <a:latin typeface="Times New Roman"/>
                <a:cs typeface="Times New Roman"/>
              </a:rPr>
              <a:t>đe veoma oslanja na svoje integrisane DNS servise koji mogu biti </a:t>
            </a:r>
            <a:r>
              <a:rPr lang="sr-Latn-RS" sz="1600" b="1">
                <a:latin typeface="Times New Roman"/>
                <a:cs typeface="Times New Roman"/>
              </a:rPr>
              <a:t>Kube-DNS </a:t>
            </a:r>
            <a:r>
              <a:rPr lang="sr-Latn-RS" sz="1600">
                <a:latin typeface="Times New Roman"/>
                <a:cs typeface="Times New Roman"/>
              </a:rPr>
              <a:t>ili </a:t>
            </a:r>
            <a:r>
              <a:rPr lang="sr-Latn-RS" sz="1600" b="1">
                <a:latin typeface="Times New Roman"/>
                <a:cs typeface="Times New Roman"/>
              </a:rPr>
              <a:t>Core-DNS</a:t>
            </a:r>
            <a:r>
              <a:rPr lang="sr-Latn-RS" sz="1600">
                <a:latin typeface="Times New Roman"/>
                <a:cs typeface="Times New Roman"/>
              </a:rPr>
              <a:t>. Oni imaju mogućnost da kreiraju, ažuriraju i brišu DNS zapise za povezane servise i čaure. Ovo dozvoljava aplikaciji da se poveže sa nekim servisem ili nekom čaurom u klasteru korišćenjem jednostavne šeme imena. Servisi mogu biti različitog tipa:</a:t>
            </a:r>
            <a:endParaRPr lang="en-US" sz="1600">
              <a:ea typeface="+mn-lt"/>
              <a:cs typeface="+mn-lt"/>
            </a:endParaRPr>
          </a:p>
          <a:p>
            <a:pPr lvl="1">
              <a:spcBef>
                <a:spcPts val="0"/>
              </a:spcBef>
              <a:buFont typeface="Wingdings,Sans-Serif" panose="020B0604020202020204" pitchFamily="34" charset="0"/>
              <a:buChar char="§"/>
            </a:pPr>
            <a:endParaRPr lang="sr-Latn-RS" sz="1600" dirty="0">
              <a:ea typeface="+mn-lt"/>
              <a:cs typeface="+mn-lt"/>
            </a:endParaRPr>
          </a:p>
          <a:p>
            <a:pPr marL="800100" lvl="1" indent="-342900">
              <a:spcBef>
                <a:spcPts val="0"/>
              </a:spcBef>
              <a:buAutoNum type="arabicParenR"/>
            </a:pPr>
            <a:r>
              <a:rPr lang="sr-Latn-RS" sz="1600" b="1">
                <a:latin typeface="Times New Roman"/>
                <a:cs typeface="Times New Roman"/>
              </a:rPr>
              <a:t>ClusterIP</a:t>
            </a:r>
            <a:r>
              <a:rPr lang="sr-Latn-RS" sz="1600">
                <a:latin typeface="Times New Roman"/>
                <a:cs typeface="Times New Roman"/>
              </a:rPr>
              <a:t> - Servis je dostupan samo preko interne IP adrese i dostupan je jedino u okviru klastera.</a:t>
            </a:r>
            <a:endParaRPr lang="en-US" sz="1600">
              <a:ea typeface="+mn-lt"/>
              <a:cs typeface="+mn-lt"/>
            </a:endParaRPr>
          </a:p>
          <a:p>
            <a:pPr marL="800100" lvl="1" indent="-342900">
              <a:spcBef>
                <a:spcPts val="0"/>
              </a:spcBef>
              <a:buAutoNum type="arabicParenR"/>
            </a:pPr>
            <a:endParaRPr lang="sr-Latn-RS" sz="1600" dirty="0">
              <a:ea typeface="+mn-lt"/>
              <a:cs typeface="+mn-lt"/>
            </a:endParaRPr>
          </a:p>
          <a:p>
            <a:pPr marL="800100" lvl="1" indent="-342900">
              <a:spcBef>
                <a:spcPts val="0"/>
              </a:spcBef>
              <a:buAutoNum type="arabicParenR"/>
            </a:pPr>
            <a:r>
              <a:rPr lang="sr-Latn-RS" sz="1600" b="1">
                <a:latin typeface="Times New Roman"/>
                <a:cs typeface="Times New Roman"/>
              </a:rPr>
              <a:t>NodePort</a:t>
            </a:r>
            <a:r>
              <a:rPr lang="sr-Latn-RS" sz="1600">
                <a:latin typeface="Times New Roman"/>
                <a:cs typeface="Times New Roman"/>
              </a:rPr>
              <a:t> - Servis je dostupan na specifičnom portu svakog čvora.</a:t>
            </a:r>
            <a:endParaRPr lang="en-US" sz="1600">
              <a:ea typeface="+mn-lt"/>
              <a:cs typeface="+mn-lt"/>
            </a:endParaRPr>
          </a:p>
          <a:p>
            <a:pPr marL="800100" lvl="1" indent="-342900">
              <a:spcBef>
                <a:spcPts val="0"/>
              </a:spcBef>
              <a:buAutoNum type="arabicParenR"/>
            </a:pPr>
            <a:endParaRPr lang="sr-Latn-RS" sz="1600" dirty="0">
              <a:ea typeface="+mn-lt"/>
              <a:cs typeface="+mn-lt"/>
            </a:endParaRPr>
          </a:p>
          <a:p>
            <a:pPr marL="800100" lvl="1" indent="-342900">
              <a:spcBef>
                <a:spcPts val="0"/>
              </a:spcBef>
              <a:buAutoNum type="arabicParenR"/>
            </a:pPr>
            <a:r>
              <a:rPr lang="sr-Latn-RS" sz="1600" b="1">
                <a:latin typeface="Times New Roman"/>
                <a:cs typeface="Times New Roman"/>
              </a:rPr>
              <a:t>Load Balancer</a:t>
            </a:r>
            <a:r>
              <a:rPr lang="sr-Latn-RS" sz="1600">
                <a:latin typeface="Times New Roman"/>
                <a:cs typeface="Times New Roman"/>
              </a:rPr>
              <a:t> - Servis je dostupan eksterno preko nekog cloud provajdera. Konfiguracija ovakvih servisa se vrši automatski.</a:t>
            </a:r>
            <a:endParaRPr lang="en-US" sz="1600">
              <a:ea typeface="+mn-lt"/>
              <a:cs typeface="+mn-lt"/>
            </a:endParaRPr>
          </a:p>
          <a:p>
            <a:pPr marL="800100" lvl="1" indent="-342900">
              <a:spcBef>
                <a:spcPts val="0"/>
              </a:spcBef>
              <a:buAutoNum type="arabicParenR"/>
            </a:pPr>
            <a:endParaRPr lang="sr-Latn-RS" sz="1600" dirty="0">
              <a:ea typeface="+mn-lt"/>
              <a:cs typeface="+mn-lt"/>
            </a:endParaRPr>
          </a:p>
          <a:p>
            <a:pPr marL="800100" lvl="1" indent="-342900">
              <a:spcBef>
                <a:spcPts val="0"/>
              </a:spcBef>
              <a:buAutoNum type="arabicParenR"/>
            </a:pPr>
            <a:r>
              <a:rPr lang="sr-Latn-RS" sz="1600" b="1">
                <a:latin typeface="Times New Roman"/>
                <a:cs typeface="Times New Roman"/>
              </a:rPr>
              <a:t>ExternalName</a:t>
            </a:r>
            <a:r>
              <a:rPr lang="sr-Latn-RS" sz="1600">
                <a:latin typeface="Times New Roman"/>
                <a:cs typeface="Times New Roman"/>
              </a:rPr>
              <a:t> - Koristi se uglavnom za kreiranje servisa koji predstavljaju eksternu bazu podataka koja se izvršava (nalazi) izvan Kubernetes-a.</a:t>
            </a:r>
            <a:endParaRPr lang="en-US" sz="1600">
              <a:ea typeface="+mn-lt"/>
              <a:cs typeface="+mn-lt"/>
            </a:endParaRPr>
          </a:p>
          <a:p>
            <a:pPr marL="800100" lvl="1" indent="-342900">
              <a:spcBef>
                <a:spcPts val="0"/>
              </a:spcBef>
              <a:buAutoNum type="arabicParenR"/>
            </a:pPr>
            <a:endParaRPr lang="sr-Latn-RS" sz="1600" dirty="0">
              <a:latin typeface="Times New Roman"/>
              <a:cs typeface="Times New Roman"/>
            </a:endParaRPr>
          </a:p>
          <a:p>
            <a:endParaRPr lang="sr-Latn-RS" sz="1600" dirty="0">
              <a:cs typeface="Calibri"/>
            </a:endParaRPr>
          </a:p>
        </p:txBody>
      </p:sp>
      <p:pic>
        <p:nvPicPr>
          <p:cNvPr id="4" name="Slika 4">
            <a:extLst>
              <a:ext uri="{FF2B5EF4-FFF2-40B4-BE49-F238E27FC236}">
                <a16:creationId xmlns:a16="http://schemas.microsoft.com/office/drawing/2014/main" id="{7D4C6FCD-755E-427B-8453-A79EBE71D1B9}"/>
              </a:ext>
            </a:extLst>
          </p:cNvPr>
          <p:cNvPicPr>
            <a:picLocks noChangeAspect="1"/>
          </p:cNvPicPr>
          <p:nvPr/>
        </p:nvPicPr>
        <p:blipFill>
          <a:blip r:embed="rId2"/>
          <a:stretch>
            <a:fillRect/>
          </a:stretch>
        </p:blipFill>
        <p:spPr>
          <a:xfrm>
            <a:off x="6290615" y="640080"/>
            <a:ext cx="5075834" cy="5577840"/>
          </a:xfrm>
          <a:prstGeom prst="rect">
            <a:avLst/>
          </a:prstGeom>
        </p:spPr>
      </p:pic>
    </p:spTree>
    <p:extLst>
      <p:ext uri="{BB962C8B-B14F-4D97-AF65-F5344CB8AC3E}">
        <p14:creationId xmlns:p14="http://schemas.microsoft.com/office/powerpoint/2010/main" val="14234530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4A3C039-D2BB-403E-859B-96798B5C3A69}"/>
              </a:ext>
            </a:extLst>
          </p:cNvPr>
          <p:cNvSpPr>
            <a:spLocks noGrp="1"/>
          </p:cNvSpPr>
          <p:nvPr>
            <p:ph type="title"/>
          </p:nvPr>
        </p:nvSpPr>
        <p:spPr/>
        <p:txBody>
          <a:bodyPr/>
          <a:lstStyle/>
          <a:p>
            <a:pPr algn="ctr"/>
            <a:r>
              <a:rPr lang="sr-Latn-RS">
                <a:solidFill>
                  <a:schemeClr val="tx2">
                    <a:lumMod val="10000"/>
                  </a:schemeClr>
                </a:solidFill>
                <a:latin typeface="Times New Roman"/>
                <a:cs typeface="Times New Roman"/>
              </a:rPr>
              <a:t>Kubernetes mreža</a:t>
            </a:r>
            <a:endParaRPr lang="sr-Latn-RS">
              <a:ea typeface="+mj-lt"/>
              <a:cs typeface="+mj-lt"/>
            </a:endParaRPr>
          </a:p>
          <a:p>
            <a:endParaRPr lang="sr-Latn-RS">
              <a:cs typeface="Calibri Light"/>
            </a:endParaRPr>
          </a:p>
        </p:txBody>
      </p:sp>
      <p:sp>
        <p:nvSpPr>
          <p:cNvPr id="3" name="Čuvar mesta za sadržaj 2">
            <a:extLst>
              <a:ext uri="{FF2B5EF4-FFF2-40B4-BE49-F238E27FC236}">
                <a16:creationId xmlns:a16="http://schemas.microsoft.com/office/drawing/2014/main" id="{0A1ED1B9-C5DE-4AF2-930A-33B8FF1863C1}"/>
              </a:ext>
            </a:extLst>
          </p:cNvPr>
          <p:cNvSpPr>
            <a:spLocks noGrp="1"/>
          </p:cNvSpPr>
          <p:nvPr>
            <p:ph idx="1"/>
          </p:nvPr>
        </p:nvSpPr>
        <p:spPr/>
        <p:txBody>
          <a:bodyPr vert="horz" lIns="91440" tIns="45720" rIns="91440" bIns="45720" rtlCol="0" anchor="t">
            <a:normAutofit fontScale="70000" lnSpcReduction="20000"/>
          </a:bodyPr>
          <a:lstStyle/>
          <a:p>
            <a:pPr>
              <a:lnSpc>
                <a:spcPct val="100000"/>
              </a:lnSpc>
              <a:spcBef>
                <a:spcPts val="800"/>
              </a:spcBef>
              <a:buFont typeface="Wingdings,Sans-Serif" panose="020B0604020202020204" pitchFamily="34" charset="0"/>
              <a:buChar char="§"/>
            </a:pPr>
            <a:r>
              <a:rPr lang="sr-Latn-RS">
                <a:solidFill>
                  <a:schemeClr val="tx2">
                    <a:lumMod val="10000"/>
                  </a:schemeClr>
                </a:solidFill>
                <a:latin typeface="Times New Roman"/>
                <a:cs typeface="Times New Roman"/>
              </a:rPr>
              <a:t>U kubernetes-u je implementiran takozvani </a:t>
            </a:r>
            <a:r>
              <a:rPr lang="sr-Latn-RS" b="1">
                <a:solidFill>
                  <a:schemeClr val="tx2">
                    <a:lumMod val="10000"/>
                  </a:schemeClr>
                </a:solidFill>
                <a:latin typeface="Times New Roman"/>
                <a:cs typeface="Times New Roman"/>
              </a:rPr>
              <a:t>Container Network Interface (CNI)</a:t>
            </a:r>
            <a:r>
              <a:rPr lang="sr-Latn-RS">
                <a:solidFill>
                  <a:schemeClr val="tx2">
                    <a:lumMod val="10000"/>
                  </a:schemeClr>
                </a:solidFill>
                <a:latin typeface="Times New Roman"/>
                <a:cs typeface="Times New Roman"/>
              </a:rPr>
              <a:t> koji koristi jednostavnu mrežu (na primer </a:t>
            </a:r>
            <a:r>
              <a:rPr lang="sr-Latn-RS" b="1">
                <a:solidFill>
                  <a:schemeClr val="tx2">
                    <a:lumMod val="10000"/>
                  </a:schemeClr>
                </a:solidFill>
                <a:latin typeface="Times New Roman"/>
                <a:cs typeface="Times New Roman"/>
              </a:rPr>
              <a:t>Flannel</a:t>
            </a:r>
            <a:r>
              <a:rPr lang="sr-Latn-RS">
                <a:solidFill>
                  <a:schemeClr val="tx2">
                    <a:lumMod val="10000"/>
                  </a:schemeClr>
                </a:solidFill>
                <a:latin typeface="Times New Roman"/>
                <a:cs typeface="Times New Roman"/>
              </a:rPr>
              <a:t>) da bi zaklonila osnovnu mrežu od čaura unutar čvorova korišćenjem principa enkapsulacije saobraćaja (na primer </a:t>
            </a:r>
            <a:r>
              <a:rPr lang="sr-Latn-RS" b="1">
                <a:solidFill>
                  <a:schemeClr val="tx2">
                    <a:lumMod val="10000"/>
                  </a:schemeClr>
                </a:solidFill>
                <a:latin typeface="Times New Roman"/>
                <a:cs typeface="Times New Roman"/>
              </a:rPr>
              <a:t>VXLAN</a:t>
            </a:r>
            <a:r>
              <a:rPr lang="sr-Latn-RS">
                <a:solidFill>
                  <a:schemeClr val="tx2">
                    <a:lumMod val="10000"/>
                  </a:schemeClr>
                </a:solidFill>
                <a:latin typeface="Times New Roman"/>
                <a:cs typeface="Times New Roman"/>
              </a:rPr>
              <a:t>), ili korišćenjem nekog potpuno usmerenog rešenja (na primer </a:t>
            </a:r>
            <a:r>
              <a:rPr lang="sr-Latn-RS" b="1">
                <a:solidFill>
                  <a:schemeClr val="tx2">
                    <a:lumMod val="10000"/>
                  </a:schemeClr>
                </a:solidFill>
                <a:latin typeface="Times New Roman"/>
                <a:cs typeface="Times New Roman"/>
              </a:rPr>
              <a:t>Catico</a:t>
            </a:r>
            <a:r>
              <a:rPr lang="sr-Latn-RS">
                <a:solidFill>
                  <a:schemeClr val="tx2">
                    <a:lumMod val="10000"/>
                  </a:schemeClr>
                </a:solidFill>
                <a:latin typeface="Times New Roman"/>
                <a:cs typeface="Times New Roman"/>
              </a:rPr>
              <a:t>). U oba slučaja, čaure komuniciraju preko cluster-wide mreže kojom upravlja CNI provajder poput Flannel-a ili Catico-a.</a:t>
            </a:r>
            <a:endParaRPr lang="en-US">
              <a:ea typeface="+mn-lt"/>
              <a:cs typeface="+mn-lt"/>
            </a:endParaRPr>
          </a:p>
          <a:p>
            <a:pPr>
              <a:lnSpc>
                <a:spcPct val="100000"/>
              </a:lnSpc>
              <a:spcBef>
                <a:spcPts val="800"/>
              </a:spcBef>
              <a:buFont typeface="Wingdings,Sans-Serif" panose="020B0604020202020204" pitchFamily="34" charset="0"/>
              <a:buChar char="§"/>
            </a:pPr>
            <a:endParaRPr lang="sr-Latn-RS">
              <a:ea typeface="+mn-lt"/>
              <a:cs typeface="+mn-lt"/>
            </a:endParaRPr>
          </a:p>
          <a:p>
            <a:pPr>
              <a:lnSpc>
                <a:spcPct val="100000"/>
              </a:lnSpc>
              <a:spcBef>
                <a:spcPts val="800"/>
              </a:spcBef>
              <a:buFont typeface="Wingdings,Sans-Serif" panose="020B0604020202020204" pitchFamily="34" charset="0"/>
              <a:buChar char="§"/>
            </a:pPr>
            <a:endParaRPr lang="sr-Latn-RS">
              <a:ea typeface="+mn-lt"/>
              <a:cs typeface="+mn-lt"/>
            </a:endParaRPr>
          </a:p>
          <a:p>
            <a:pPr>
              <a:lnSpc>
                <a:spcPct val="100000"/>
              </a:lnSpc>
              <a:spcBef>
                <a:spcPts val="800"/>
              </a:spcBef>
              <a:buFont typeface="Wingdings,Sans-Serif" panose="020B0604020202020204" pitchFamily="34" charset="0"/>
              <a:buChar char="§"/>
            </a:pPr>
            <a:r>
              <a:rPr lang="sr-Latn-RS">
                <a:solidFill>
                  <a:schemeClr val="tx2">
                    <a:lumMod val="10000"/>
                  </a:schemeClr>
                </a:solidFill>
                <a:latin typeface="Times New Roman"/>
                <a:cs typeface="Times New Roman"/>
              </a:rPr>
              <a:t>Unutar čaure, kontejneri mogu međusobno da komuniciraju bez ikakvog ograničenja jer oni postoje unutar zajedničkog prostora imena (namespace-a) i dele istu IP adresu. To označava da kontejneri mogu međusobno da komuniciraju preko localhost-a.</a:t>
            </a:r>
            <a:endParaRPr lang="en-US">
              <a:ea typeface="+mn-lt"/>
              <a:cs typeface="+mn-lt"/>
            </a:endParaRPr>
          </a:p>
          <a:p>
            <a:pPr>
              <a:lnSpc>
                <a:spcPct val="100000"/>
              </a:lnSpc>
              <a:spcBef>
                <a:spcPts val="800"/>
              </a:spcBef>
              <a:buFont typeface="Wingdings,Sans-Serif" panose="020B0604020202020204" pitchFamily="34" charset="0"/>
              <a:buChar char="§"/>
            </a:pPr>
            <a:endParaRPr lang="sr-Latn-RS">
              <a:ea typeface="+mn-lt"/>
              <a:cs typeface="+mn-lt"/>
            </a:endParaRPr>
          </a:p>
          <a:p>
            <a:pPr>
              <a:lnSpc>
                <a:spcPct val="100000"/>
              </a:lnSpc>
              <a:spcBef>
                <a:spcPts val="800"/>
              </a:spcBef>
              <a:buFont typeface="Wingdings,Sans-Serif" panose="020B0604020202020204" pitchFamily="34" charset="0"/>
              <a:buChar char="§"/>
            </a:pPr>
            <a:endParaRPr lang="sr-Latn-RS">
              <a:ea typeface="+mn-lt"/>
              <a:cs typeface="+mn-lt"/>
            </a:endParaRPr>
          </a:p>
          <a:p>
            <a:pPr>
              <a:lnSpc>
                <a:spcPct val="100000"/>
              </a:lnSpc>
              <a:spcBef>
                <a:spcPts val="800"/>
              </a:spcBef>
              <a:buFont typeface="Wingdings,Sans-Serif" panose="020B0604020202020204" pitchFamily="34" charset="0"/>
              <a:buChar char="§"/>
            </a:pPr>
            <a:r>
              <a:rPr lang="sr-Latn-RS">
                <a:solidFill>
                  <a:schemeClr val="tx2">
                    <a:lumMod val="10000"/>
                  </a:schemeClr>
                </a:solidFill>
                <a:latin typeface="Times New Roman"/>
                <a:cs typeface="Times New Roman"/>
              </a:rPr>
              <a:t>Kretanje od čaure ka nekom servisu ili od nekog eksternog izvora ka nekom servisu zahteva korišćenje kube-proxy-a.</a:t>
            </a:r>
            <a:endParaRPr lang="en-US">
              <a:ea typeface="+mn-lt"/>
              <a:cs typeface="+mn-lt"/>
            </a:endParaRPr>
          </a:p>
          <a:p>
            <a:endParaRPr lang="sr-Latn-RS">
              <a:cs typeface="Calibri"/>
            </a:endParaRPr>
          </a:p>
        </p:txBody>
      </p:sp>
    </p:spTree>
    <p:extLst>
      <p:ext uri="{BB962C8B-B14F-4D97-AF65-F5344CB8AC3E}">
        <p14:creationId xmlns:p14="http://schemas.microsoft.com/office/powerpoint/2010/main" val="33141752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slov 1">
            <a:extLst>
              <a:ext uri="{FF2B5EF4-FFF2-40B4-BE49-F238E27FC236}">
                <a16:creationId xmlns:a16="http://schemas.microsoft.com/office/drawing/2014/main" id="{5450614A-84CE-4C28-89C8-C912FDDFDA03}"/>
              </a:ext>
            </a:extLst>
          </p:cNvPr>
          <p:cNvSpPr>
            <a:spLocks noGrp="1"/>
          </p:cNvSpPr>
          <p:nvPr>
            <p:ph type="title"/>
          </p:nvPr>
        </p:nvSpPr>
        <p:spPr>
          <a:xfrm>
            <a:off x="630936" y="1228898"/>
            <a:ext cx="4818888" cy="1481328"/>
          </a:xfrm>
        </p:spPr>
        <p:txBody>
          <a:bodyPr anchor="b">
            <a:normAutofit/>
          </a:bodyPr>
          <a:lstStyle/>
          <a:p>
            <a:r>
              <a:rPr lang="sr-Latn-RS" sz="5000">
                <a:latin typeface="Times New Roman"/>
                <a:cs typeface="Times New Roman"/>
              </a:rPr>
              <a:t>Skladištenje u Kubernetes-u</a:t>
            </a:r>
            <a:endParaRPr lang="sr-Latn-RS" sz="5000">
              <a:ea typeface="+mj-lt"/>
              <a:cs typeface="+mj-lt"/>
            </a:endParaRPr>
          </a:p>
          <a:p>
            <a:endParaRPr lang="sr-Latn-RS" sz="5000">
              <a:cs typeface="Calibri Light"/>
            </a:endParaRPr>
          </a:p>
        </p:txBody>
      </p:sp>
      <p:sp>
        <p:nvSpPr>
          <p:cNvPr id="11"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Čuvar mesta za sadržaj 2">
            <a:extLst>
              <a:ext uri="{FF2B5EF4-FFF2-40B4-BE49-F238E27FC236}">
                <a16:creationId xmlns:a16="http://schemas.microsoft.com/office/drawing/2014/main" id="{4AF768A6-FFD5-4F8D-B3B1-F820513C8EF6}"/>
              </a:ext>
            </a:extLst>
          </p:cNvPr>
          <p:cNvSpPr>
            <a:spLocks noGrp="1"/>
          </p:cNvSpPr>
          <p:nvPr>
            <p:ph idx="1"/>
          </p:nvPr>
        </p:nvSpPr>
        <p:spPr>
          <a:xfrm>
            <a:off x="630936" y="2660904"/>
            <a:ext cx="5546251" cy="4182872"/>
          </a:xfrm>
        </p:spPr>
        <p:txBody>
          <a:bodyPr vert="horz" lIns="91440" tIns="45720" rIns="91440" bIns="45720" rtlCol="0" anchor="t">
            <a:noAutofit/>
          </a:bodyPr>
          <a:lstStyle/>
          <a:p>
            <a:pPr>
              <a:spcBef>
                <a:spcPts val="800"/>
              </a:spcBef>
              <a:buFont typeface="Wingdings,Sans-Serif" panose="020B0604020202020204" pitchFamily="34" charset="0"/>
              <a:buChar char="§"/>
            </a:pPr>
            <a:r>
              <a:rPr lang="sr-Latn-RS" sz="2000">
                <a:latin typeface="Times New Roman"/>
                <a:cs typeface="Times New Roman"/>
              </a:rPr>
              <a:t>Kubernetes koristi koncept svezaka (</a:t>
            </a:r>
            <a:r>
              <a:rPr lang="sr-Latn-RS" sz="2000" b="1">
                <a:latin typeface="Times New Roman"/>
                <a:cs typeface="Times New Roman"/>
              </a:rPr>
              <a:t>Volumes</a:t>
            </a:r>
            <a:r>
              <a:rPr lang="sr-Latn-RS" sz="2000">
                <a:latin typeface="Times New Roman"/>
                <a:cs typeface="Times New Roman"/>
              </a:rPr>
              <a:t>) gde jedna sveska predstavlja neki direktorijum sa podacima i dostupna je nekoj čauri. </a:t>
            </a:r>
            <a:endParaRPr lang="sr-Latn-RS" sz="2000">
              <a:latin typeface="Times New Roman"/>
              <a:ea typeface="+mn-lt"/>
              <a:cs typeface="Times New Roman"/>
            </a:endParaRPr>
          </a:p>
          <a:p>
            <a:pPr marL="0" indent="0">
              <a:spcBef>
                <a:spcPts val="800"/>
              </a:spcBef>
              <a:buNone/>
            </a:pPr>
            <a:endParaRPr lang="sr-Latn-RS" sz="2000" dirty="0">
              <a:ea typeface="+mn-lt"/>
              <a:cs typeface="+mn-lt"/>
            </a:endParaRPr>
          </a:p>
          <a:p>
            <a:pPr>
              <a:spcBef>
                <a:spcPts val="800"/>
              </a:spcBef>
              <a:buFont typeface="Wingdings,Sans-Serif" panose="020B0604020202020204" pitchFamily="34" charset="0"/>
              <a:buChar char="§"/>
            </a:pPr>
            <a:r>
              <a:rPr lang="sr-Latn-RS" sz="2000">
                <a:latin typeface="Times New Roman"/>
                <a:cs typeface="Times New Roman"/>
              </a:rPr>
              <a:t>Svaki kontejner u čauri može da pristupi ovom skladištu na različite načine, skladište predstavlja javni cloud servis poput AWS EBS-a ili gcdPersistentDisc-a, a može biti i neka fizička infrastruktura poput CephFS, Fibre Channel, Flocker i drugi.</a:t>
            </a:r>
            <a:endParaRPr lang="en-US" sz="2000">
              <a:ea typeface="+mn-lt"/>
              <a:cs typeface="+mn-lt"/>
            </a:endParaRPr>
          </a:p>
          <a:p>
            <a:pPr>
              <a:spcBef>
                <a:spcPts val="800"/>
              </a:spcBef>
              <a:buFont typeface="Wingdings,Sans-Serif" panose="020B0604020202020204" pitchFamily="34" charset="0"/>
              <a:buChar char="§"/>
            </a:pPr>
            <a:endParaRPr lang="sr-Latn-RS" sz="2000" dirty="0">
              <a:latin typeface="Times New Roman"/>
              <a:ea typeface="+mn-lt"/>
              <a:cs typeface="Times New Roman"/>
            </a:endParaRPr>
          </a:p>
          <a:p>
            <a:pPr>
              <a:spcBef>
                <a:spcPts val="800"/>
              </a:spcBef>
              <a:buFont typeface="Wingdings,Sans-Serif" panose="020B0604020202020204" pitchFamily="34" charset="0"/>
              <a:buChar char="§"/>
            </a:pPr>
            <a:endParaRPr lang="sr-Latn-RS" sz="2000" dirty="0">
              <a:ea typeface="+mn-lt"/>
              <a:cs typeface="+mn-lt"/>
            </a:endParaRPr>
          </a:p>
          <a:p>
            <a:pPr>
              <a:spcBef>
                <a:spcPts val="800"/>
              </a:spcBef>
              <a:buFont typeface="Wingdings,Sans-Serif" panose="020B0604020202020204" pitchFamily="34" charset="0"/>
              <a:buChar char="§"/>
            </a:pPr>
            <a:endParaRPr lang="sr-Latn-RS" sz="2000" dirty="0">
              <a:cs typeface="Calibri"/>
            </a:endParaRPr>
          </a:p>
          <a:p>
            <a:endParaRPr lang="sr-Latn-RS" sz="2000" dirty="0">
              <a:cs typeface="Calibri"/>
            </a:endParaRPr>
          </a:p>
        </p:txBody>
      </p:sp>
      <p:pic>
        <p:nvPicPr>
          <p:cNvPr id="4" name="Slika 4">
            <a:extLst>
              <a:ext uri="{FF2B5EF4-FFF2-40B4-BE49-F238E27FC236}">
                <a16:creationId xmlns:a16="http://schemas.microsoft.com/office/drawing/2014/main" id="{B6C462C3-F93C-4E46-9F9B-B65EB26A04E7}"/>
              </a:ext>
            </a:extLst>
          </p:cNvPr>
          <p:cNvPicPr>
            <a:picLocks noChangeAspect="1"/>
          </p:cNvPicPr>
          <p:nvPr/>
        </p:nvPicPr>
        <p:blipFill>
          <a:blip r:embed="rId2"/>
          <a:stretch>
            <a:fillRect/>
          </a:stretch>
        </p:blipFill>
        <p:spPr>
          <a:xfrm>
            <a:off x="6099048" y="1627541"/>
            <a:ext cx="5458968" cy="3602918"/>
          </a:xfrm>
          <a:prstGeom prst="rect">
            <a:avLst/>
          </a:prstGeom>
        </p:spPr>
      </p:pic>
    </p:spTree>
    <p:extLst>
      <p:ext uri="{BB962C8B-B14F-4D97-AF65-F5344CB8AC3E}">
        <p14:creationId xmlns:p14="http://schemas.microsoft.com/office/powerpoint/2010/main" val="29871871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slov 1">
            <a:extLst>
              <a:ext uri="{FF2B5EF4-FFF2-40B4-BE49-F238E27FC236}">
                <a16:creationId xmlns:a16="http://schemas.microsoft.com/office/drawing/2014/main" id="{32ABDBC4-8A3C-4124-9702-24AA1A02F23C}"/>
              </a:ext>
            </a:extLst>
          </p:cNvPr>
          <p:cNvSpPr>
            <a:spLocks noGrp="1"/>
          </p:cNvSpPr>
          <p:nvPr>
            <p:ph type="title"/>
          </p:nvPr>
        </p:nvSpPr>
        <p:spPr>
          <a:xfrm>
            <a:off x="643467" y="321734"/>
            <a:ext cx="10905066" cy="1135737"/>
          </a:xfrm>
        </p:spPr>
        <p:txBody>
          <a:bodyPr>
            <a:normAutofit/>
          </a:bodyPr>
          <a:lstStyle/>
          <a:p>
            <a:pPr algn="ctr"/>
            <a:r>
              <a:rPr lang="sr-Latn-RS" sz="3600" dirty="0">
                <a:latin typeface="Times New Roman"/>
                <a:cs typeface="Times New Roman"/>
              </a:rPr>
              <a:t>Skladištenje u </a:t>
            </a:r>
            <a:r>
              <a:rPr lang="sr-Latn-RS" sz="3600" dirty="0" err="1">
                <a:latin typeface="Times New Roman"/>
                <a:cs typeface="Times New Roman"/>
              </a:rPr>
              <a:t>Kubernetes</a:t>
            </a:r>
            <a:r>
              <a:rPr lang="sr-Latn-RS" sz="3600" dirty="0">
                <a:latin typeface="Times New Roman"/>
                <a:cs typeface="Times New Roman"/>
              </a:rPr>
              <a:t>-u</a:t>
            </a:r>
            <a:endParaRPr lang="sr-Latn-RS" sz="3600" dirty="0">
              <a:ea typeface="+mj-lt"/>
              <a:cs typeface="+mj-lt"/>
            </a:endParaRPr>
          </a:p>
          <a:p>
            <a:pPr algn="ctr"/>
            <a:endParaRPr lang="sr-Latn-RS" sz="3600">
              <a:cs typeface="Calibri Light"/>
            </a:endParaRPr>
          </a:p>
        </p:txBody>
      </p:sp>
      <p:sp>
        <p:nvSpPr>
          <p:cNvPr id="3" name="Čuvar mesta za sadržaj 2">
            <a:extLst>
              <a:ext uri="{FF2B5EF4-FFF2-40B4-BE49-F238E27FC236}">
                <a16:creationId xmlns:a16="http://schemas.microsoft.com/office/drawing/2014/main" id="{FB3476F3-EC82-481D-8496-7B1491858067}"/>
              </a:ext>
            </a:extLst>
          </p:cNvPr>
          <p:cNvSpPr>
            <a:spLocks noGrp="1"/>
          </p:cNvSpPr>
          <p:nvPr>
            <p:ph idx="1"/>
          </p:nvPr>
        </p:nvSpPr>
        <p:spPr>
          <a:xfrm>
            <a:off x="205058" y="1114926"/>
            <a:ext cx="4989589" cy="4790639"/>
          </a:xfrm>
        </p:spPr>
        <p:txBody>
          <a:bodyPr vert="horz" lIns="91440" tIns="45720" rIns="91440" bIns="45720" rtlCol="0" anchor="t">
            <a:noAutofit/>
          </a:bodyPr>
          <a:lstStyle/>
          <a:p>
            <a:pPr>
              <a:spcBef>
                <a:spcPts val="800"/>
              </a:spcBef>
              <a:buFont typeface="Wingdings,Sans-Serif" panose="020B0604020202020204" pitchFamily="34" charset="0"/>
              <a:buChar char="§"/>
            </a:pPr>
            <a:r>
              <a:rPr lang="sr-Latn-RS" sz="1600" b="1" err="1">
                <a:latin typeface="Times New Roman"/>
                <a:cs typeface="Times New Roman"/>
              </a:rPr>
              <a:t>PersistentVolumes</a:t>
            </a:r>
            <a:r>
              <a:rPr lang="sr-Latn-RS" sz="1600" b="1">
                <a:latin typeface="Times New Roman"/>
                <a:cs typeface="Times New Roman"/>
              </a:rPr>
              <a:t> (</a:t>
            </a:r>
            <a:r>
              <a:rPr lang="sr-Latn-RS" sz="1600" b="1" err="1">
                <a:latin typeface="Times New Roman"/>
                <a:cs typeface="Times New Roman"/>
              </a:rPr>
              <a:t>PVs</a:t>
            </a:r>
            <a:r>
              <a:rPr lang="sr-Latn-RS" sz="1600" b="1">
                <a:latin typeface="Times New Roman"/>
                <a:cs typeface="Times New Roman"/>
              </a:rPr>
              <a:t>) </a:t>
            </a:r>
            <a:r>
              <a:rPr lang="sr-Latn-RS" sz="1600">
                <a:latin typeface="Times New Roman"/>
                <a:cs typeface="Times New Roman"/>
              </a:rPr>
              <a:t>se povezuju postojećim resursima u skladištu i njih uglavnom obezbeđuje administrator. Oni predstavljaju objekte klastera koji su povezani sa skladištem i preko njih se može pristupiti resursima sa kojima su povezani.</a:t>
            </a:r>
            <a:endParaRPr lang="sr-Latn-RS" sz="1600">
              <a:ea typeface="+mn-lt"/>
              <a:cs typeface="+mn-lt"/>
            </a:endParaRPr>
          </a:p>
          <a:p>
            <a:pPr>
              <a:spcBef>
                <a:spcPts val="800"/>
              </a:spcBef>
              <a:buFont typeface="Wingdings,Sans-Serif" panose="020B0604020202020204" pitchFamily="34" charset="0"/>
              <a:buChar char="§"/>
            </a:pPr>
            <a:endParaRPr lang="en-US" sz="1600">
              <a:ea typeface="+mn-lt"/>
              <a:cs typeface="+mn-lt"/>
            </a:endParaRPr>
          </a:p>
          <a:p>
            <a:pPr>
              <a:spcBef>
                <a:spcPts val="800"/>
              </a:spcBef>
              <a:buFont typeface="Wingdings,Sans-Serif" panose="020B0604020202020204" pitchFamily="34" charset="0"/>
              <a:buChar char="§"/>
            </a:pPr>
            <a:r>
              <a:rPr lang="sr-Latn-RS" sz="1600">
                <a:latin typeface="Times New Roman"/>
                <a:cs typeface="Times New Roman"/>
              </a:rPr>
              <a:t>Za svaku čauru, </a:t>
            </a:r>
            <a:r>
              <a:rPr lang="sr-Latn-RS" sz="1600" b="1" err="1">
                <a:latin typeface="Times New Roman"/>
                <a:cs typeface="Times New Roman"/>
              </a:rPr>
              <a:t>PersistentVolumeClaim</a:t>
            </a:r>
            <a:r>
              <a:rPr lang="sr-Latn-RS" sz="1600">
                <a:latin typeface="Times New Roman"/>
                <a:cs typeface="Times New Roman"/>
              </a:rPr>
              <a:t> kreira zahtev za korišćenje skladišta u okviru svog prostora imena i u zavisnosti od trenutnog stanja traženog PV-a može imati nekoliko različita stanja: </a:t>
            </a:r>
            <a:r>
              <a:rPr lang="sr-Latn-RS" sz="1600" b="1">
                <a:latin typeface="Times New Roman"/>
                <a:cs typeface="Times New Roman"/>
              </a:rPr>
              <a:t>slobodan</a:t>
            </a:r>
            <a:r>
              <a:rPr lang="sr-Latn-RS" sz="1600">
                <a:latin typeface="Times New Roman"/>
                <a:cs typeface="Times New Roman"/>
              </a:rPr>
              <a:t>, </a:t>
            </a:r>
            <a:r>
              <a:rPr lang="sr-Latn-RS" sz="1600" b="1">
                <a:latin typeface="Times New Roman"/>
                <a:cs typeface="Times New Roman"/>
              </a:rPr>
              <a:t>povezan</a:t>
            </a:r>
            <a:r>
              <a:rPr lang="sr-Latn-RS" sz="1600">
                <a:latin typeface="Times New Roman"/>
                <a:cs typeface="Times New Roman"/>
              </a:rPr>
              <a:t> (nedostupan za ostale), </a:t>
            </a:r>
            <a:r>
              <a:rPr lang="sr-Latn-RS" sz="1600" b="1">
                <a:latin typeface="Times New Roman"/>
                <a:cs typeface="Times New Roman"/>
              </a:rPr>
              <a:t>oslobođen </a:t>
            </a:r>
            <a:r>
              <a:rPr lang="sr-Latn-RS" sz="1600">
                <a:latin typeface="Times New Roman"/>
                <a:cs typeface="Times New Roman"/>
              </a:rPr>
              <a:t>(zahteva ručnu intervenciju) i </a:t>
            </a:r>
            <a:r>
              <a:rPr lang="sr-Latn-RS" sz="1600" b="1">
                <a:latin typeface="Times New Roman"/>
                <a:cs typeface="Times New Roman"/>
              </a:rPr>
              <a:t>neuspešan </a:t>
            </a:r>
            <a:r>
              <a:rPr lang="sr-Latn-RS" sz="1600">
                <a:latin typeface="Times New Roman"/>
                <a:cs typeface="Times New Roman"/>
              </a:rPr>
              <a:t>(</a:t>
            </a:r>
            <a:r>
              <a:rPr lang="sr-Latn-RS" sz="1600" err="1">
                <a:latin typeface="Times New Roman"/>
                <a:cs typeface="Times New Roman"/>
              </a:rPr>
              <a:t>Kubernetes</a:t>
            </a:r>
            <a:r>
              <a:rPr lang="sr-Latn-RS" sz="1600">
                <a:latin typeface="Times New Roman"/>
                <a:cs typeface="Times New Roman"/>
              </a:rPr>
              <a:t> nije u mogućnosti da se poveže sa željenim PV-om)</a:t>
            </a:r>
            <a:endParaRPr lang="en-US" sz="1600">
              <a:ea typeface="+mn-lt"/>
              <a:cs typeface="+mn-lt"/>
            </a:endParaRPr>
          </a:p>
          <a:p>
            <a:pPr>
              <a:spcBef>
                <a:spcPts val="800"/>
              </a:spcBef>
              <a:buFont typeface="Wingdings,Sans-Serif" panose="020B0604020202020204" pitchFamily="34" charset="0"/>
              <a:buChar char="§"/>
            </a:pPr>
            <a:endParaRPr lang="sr-Latn-RS" sz="1600">
              <a:ea typeface="+mn-lt"/>
              <a:cs typeface="+mn-lt"/>
            </a:endParaRPr>
          </a:p>
          <a:p>
            <a:pPr>
              <a:spcBef>
                <a:spcPts val="800"/>
              </a:spcBef>
              <a:buFont typeface="Wingdings,Sans-Serif" panose="020B0604020202020204" pitchFamily="34" charset="0"/>
              <a:buChar char="§"/>
            </a:pPr>
            <a:r>
              <a:rPr lang="sr-Latn-RS" sz="1600" b="1" err="1">
                <a:latin typeface="Times New Roman"/>
                <a:cs typeface="Times New Roman"/>
              </a:rPr>
              <a:t>StorageClasses</a:t>
            </a:r>
            <a:r>
              <a:rPr lang="sr-Latn-RS" sz="1600">
                <a:latin typeface="Times New Roman"/>
                <a:cs typeface="Times New Roman"/>
              </a:rPr>
              <a:t> predstavljaju </a:t>
            </a:r>
            <a:r>
              <a:rPr lang="sr-Latn-RS" sz="1600" err="1">
                <a:latin typeface="Times New Roman"/>
                <a:cs typeface="Times New Roman"/>
              </a:rPr>
              <a:t>abstraktni</a:t>
            </a:r>
            <a:r>
              <a:rPr lang="sr-Latn-RS" sz="1600">
                <a:latin typeface="Times New Roman"/>
                <a:cs typeface="Times New Roman"/>
              </a:rPr>
              <a:t> nivo koji razdvaja karakteristike poput performansi od samog skladišta. Operatori koriste ove klase kako bi skladište moglo da se koristi dinamički u zavisnosti od nadolazećih zahteva od strane čaura. Ovakav tip dinamičke dodele skladišta se najčešće koristi gde skladište predstavlja servis na nekom </a:t>
            </a:r>
            <a:r>
              <a:rPr lang="sr-Latn-RS" sz="1600" err="1">
                <a:latin typeface="Times New Roman"/>
                <a:cs typeface="Times New Roman"/>
              </a:rPr>
              <a:t>cloud</a:t>
            </a:r>
            <a:r>
              <a:rPr lang="sr-Latn-RS" sz="1600">
                <a:latin typeface="Times New Roman"/>
                <a:cs typeface="Times New Roman"/>
              </a:rPr>
              <a:t> provajderu (na primer CEPH).</a:t>
            </a:r>
            <a:endParaRPr lang="en-US" sz="1600">
              <a:ea typeface="+mn-lt"/>
              <a:cs typeface="+mn-lt"/>
            </a:endParaRPr>
          </a:p>
          <a:p>
            <a:endParaRPr lang="sr-Latn-RS" sz="1100">
              <a:cs typeface="Calibri"/>
            </a:endParaRPr>
          </a:p>
        </p:txBody>
      </p:sp>
      <p:grpSp>
        <p:nvGrpSpPr>
          <p:cNvPr id="11" name="Group 10">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2" name="Isosceles Triangle 1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Slika 4">
            <a:extLst>
              <a:ext uri="{FF2B5EF4-FFF2-40B4-BE49-F238E27FC236}">
                <a16:creationId xmlns:a16="http://schemas.microsoft.com/office/drawing/2014/main" id="{CB9EB4C3-4E41-4697-ACD9-214538B80958}"/>
              </a:ext>
            </a:extLst>
          </p:cNvPr>
          <p:cNvPicPr>
            <a:picLocks noChangeAspect="1"/>
          </p:cNvPicPr>
          <p:nvPr/>
        </p:nvPicPr>
        <p:blipFill>
          <a:blip r:embed="rId2"/>
          <a:stretch>
            <a:fillRect/>
          </a:stretch>
        </p:blipFill>
        <p:spPr>
          <a:xfrm>
            <a:off x="5295320" y="1900367"/>
            <a:ext cx="6253212" cy="4127119"/>
          </a:xfrm>
          <a:prstGeom prst="rect">
            <a:avLst/>
          </a:prstGeom>
        </p:spPr>
      </p:pic>
      <p:grpSp>
        <p:nvGrpSpPr>
          <p:cNvPr id="15" name="Group 14">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6" name="Rectangle 15">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13985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93DF72B-A462-4750-BB0C-0350684CEDF8}"/>
              </a:ext>
            </a:extLst>
          </p:cNvPr>
          <p:cNvSpPr>
            <a:spLocks noGrp="1"/>
          </p:cNvSpPr>
          <p:nvPr>
            <p:ph type="title"/>
          </p:nvPr>
        </p:nvSpPr>
        <p:spPr>
          <a:xfrm>
            <a:off x="1653363" y="365760"/>
            <a:ext cx="9367203" cy="1188720"/>
          </a:xfrm>
        </p:spPr>
        <p:txBody>
          <a:bodyPr>
            <a:normAutofit/>
          </a:bodyPr>
          <a:lstStyle/>
          <a:p>
            <a:r>
              <a:rPr lang="sr-Latn-RS">
                <a:latin typeface="Times New Roman"/>
                <a:cs typeface="Times New Roman"/>
              </a:rPr>
              <a:t>Prostori imena, labele i anotacije</a:t>
            </a:r>
            <a:endParaRPr lang="sr-Latn-RS">
              <a:ea typeface="+mj-lt"/>
              <a:cs typeface="+mj-lt"/>
            </a:endParaRPr>
          </a:p>
          <a:p>
            <a:endParaRPr lang="sr-Latn-RS">
              <a:cs typeface="Calibri Light"/>
            </a:endParaRP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Čuvar mesta za sadržaj 2">
            <a:extLst>
              <a:ext uri="{FF2B5EF4-FFF2-40B4-BE49-F238E27FC236}">
                <a16:creationId xmlns:a16="http://schemas.microsoft.com/office/drawing/2014/main" id="{5741A49A-9BFE-4810-81E5-305BA36D0470}"/>
              </a:ext>
            </a:extLst>
          </p:cNvPr>
          <p:cNvSpPr>
            <a:spLocks noGrp="1"/>
          </p:cNvSpPr>
          <p:nvPr>
            <p:ph idx="1"/>
          </p:nvPr>
        </p:nvSpPr>
        <p:spPr>
          <a:xfrm>
            <a:off x="1653363" y="2176272"/>
            <a:ext cx="9367204" cy="4041648"/>
          </a:xfrm>
        </p:spPr>
        <p:txBody>
          <a:bodyPr vert="horz" lIns="91440" tIns="45720" rIns="91440" bIns="45720" rtlCol="0" anchor="t">
            <a:noAutofit/>
          </a:bodyPr>
          <a:lstStyle/>
          <a:p>
            <a:pPr>
              <a:spcBef>
                <a:spcPts val="800"/>
              </a:spcBef>
              <a:buFont typeface="Wingdings,Sans-Serif" panose="020B0604020202020204" pitchFamily="34" charset="0"/>
              <a:buChar char="§"/>
            </a:pPr>
            <a:r>
              <a:rPr lang="sr-Latn-RS" sz="2000">
                <a:latin typeface="Times New Roman"/>
                <a:cs typeface="Times New Roman"/>
              </a:rPr>
              <a:t>Prostori imena predstavljaju virtuelne klastere u okviru nekog fizičkog klastera i služe da različitim timovima ljudi, korisnicima i projektima pruže zasebno virtuelno okruženje za rad sprečavajući tako međusobno preplitavanje za vreme rada.</a:t>
            </a:r>
            <a:endParaRPr lang="en-US" sz="2000">
              <a:ea typeface="+mn-lt"/>
              <a:cs typeface="+mn-lt"/>
            </a:endParaRPr>
          </a:p>
          <a:p>
            <a:pPr>
              <a:spcBef>
                <a:spcPts val="800"/>
              </a:spcBef>
              <a:buFont typeface="Wingdings,Sans-Serif" panose="020B0604020202020204" pitchFamily="34" charset="0"/>
              <a:buChar char="§"/>
            </a:pPr>
            <a:endParaRPr lang="sr-Latn-RS" sz="2000" dirty="0">
              <a:ea typeface="+mn-lt"/>
              <a:cs typeface="+mn-lt"/>
            </a:endParaRPr>
          </a:p>
          <a:p>
            <a:pPr>
              <a:spcBef>
                <a:spcPts val="800"/>
              </a:spcBef>
              <a:buFont typeface="Wingdings,Sans-Serif" panose="020B0604020202020204" pitchFamily="34" charset="0"/>
              <a:buChar char="§"/>
            </a:pPr>
            <a:r>
              <a:rPr lang="sr-Latn-RS" sz="2000">
                <a:latin typeface="Times New Roman"/>
                <a:cs typeface="Times New Roman"/>
              </a:rPr>
              <a:t>Labele služe da razlikuju resurse u okviru nekog prostora imena. One predstavljaju parove </a:t>
            </a:r>
            <a:r>
              <a:rPr lang="sr-Latn-RS" sz="2000" b="1">
                <a:latin typeface="Times New Roman"/>
                <a:cs typeface="Times New Roman"/>
              </a:rPr>
              <a:t>ključ-vrednost </a:t>
            </a:r>
            <a:r>
              <a:rPr lang="sr-Latn-RS" sz="2000">
                <a:latin typeface="Times New Roman"/>
                <a:cs typeface="Times New Roman"/>
              </a:rPr>
              <a:t>i koriste se i za organizaciju objekata. Često se labele koriste da opišu neko stanje (stabilno, nestabilno), okruženje (development, testiranje, produkcija), nivo aplikacije (frontend, backend) ili neku ručno kreiranu karakteristiku.</a:t>
            </a:r>
            <a:endParaRPr lang="en-US" sz="2000">
              <a:ea typeface="+mn-lt"/>
              <a:cs typeface="+mn-lt"/>
            </a:endParaRPr>
          </a:p>
          <a:p>
            <a:pPr>
              <a:spcBef>
                <a:spcPts val="800"/>
              </a:spcBef>
              <a:buFont typeface="Wingdings,Sans-Serif" panose="020B0604020202020204" pitchFamily="34" charset="0"/>
              <a:buChar char="§"/>
            </a:pPr>
            <a:endParaRPr lang="sr-Latn-RS" sz="2000" dirty="0">
              <a:ea typeface="+mn-lt"/>
              <a:cs typeface="+mn-lt"/>
            </a:endParaRPr>
          </a:p>
          <a:p>
            <a:pPr>
              <a:spcBef>
                <a:spcPts val="800"/>
              </a:spcBef>
              <a:buFont typeface="Wingdings,Sans-Serif" panose="020B0604020202020204" pitchFamily="34" charset="0"/>
              <a:buChar char="§"/>
            </a:pPr>
            <a:r>
              <a:rPr lang="sr-Latn-RS" sz="2000">
                <a:latin typeface="Times New Roman"/>
                <a:cs typeface="Times New Roman"/>
              </a:rPr>
              <a:t>Anotacije predstavljaju način da se objektima dodaju neidentifikujući metapodaci i često se koriste za konfigurisanje informacija o build-u, o objavljivanju i druge. Koriste se još i za dodelu informacija o ljudima odgovornim za zadate objekte.</a:t>
            </a:r>
            <a:endParaRPr lang="en-US" sz="2000">
              <a:ea typeface="+mn-lt"/>
              <a:cs typeface="+mn-lt"/>
            </a:endParaRPr>
          </a:p>
          <a:p>
            <a:endParaRPr lang="sr-Latn-RS" sz="1700">
              <a:cs typeface="Calibri"/>
            </a:endParaRPr>
          </a:p>
        </p:txBody>
      </p:sp>
    </p:spTree>
    <p:extLst>
      <p:ext uri="{BB962C8B-B14F-4D97-AF65-F5344CB8AC3E}">
        <p14:creationId xmlns:p14="http://schemas.microsoft.com/office/powerpoint/2010/main" val="39339910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9">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slov 1">
            <a:extLst>
              <a:ext uri="{FF2B5EF4-FFF2-40B4-BE49-F238E27FC236}">
                <a16:creationId xmlns:a16="http://schemas.microsoft.com/office/drawing/2014/main" id="{39F0A74D-AFBF-4EA9-812B-97BE0E5F05CE}"/>
              </a:ext>
            </a:extLst>
          </p:cNvPr>
          <p:cNvSpPr>
            <a:spLocks noGrp="1"/>
          </p:cNvSpPr>
          <p:nvPr>
            <p:ph type="title"/>
          </p:nvPr>
        </p:nvSpPr>
        <p:spPr>
          <a:xfrm>
            <a:off x="956826" y="1112969"/>
            <a:ext cx="3937298" cy="4166010"/>
          </a:xfrm>
        </p:spPr>
        <p:txBody>
          <a:bodyPr>
            <a:normAutofit/>
          </a:bodyPr>
          <a:lstStyle/>
          <a:p>
            <a:r>
              <a:rPr lang="en-US">
                <a:solidFill>
                  <a:srgbClr val="FFFFFF"/>
                </a:solidFill>
                <a:ea typeface="+mj-lt"/>
                <a:cs typeface="+mj-lt"/>
              </a:rPr>
              <a:t>Ime za K3S?</a:t>
            </a:r>
            <a:endParaRPr lang="sr-Latn-RS">
              <a:solidFill>
                <a:srgbClr val="FFFFFF"/>
              </a:solidFill>
              <a:ea typeface="+mj-lt"/>
              <a:cs typeface="+mj-lt"/>
            </a:endParaRPr>
          </a:p>
          <a:p>
            <a:endParaRPr lang="sr-Latn-RS">
              <a:solidFill>
                <a:srgbClr val="FFFFFF"/>
              </a:solidFill>
              <a:cs typeface="Calibri Light"/>
            </a:endParaRPr>
          </a:p>
        </p:txBody>
      </p:sp>
      <p:sp>
        <p:nvSpPr>
          <p:cNvPr id="7"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Čuvar mesta za sadržaj 2">
            <a:extLst>
              <a:ext uri="{FF2B5EF4-FFF2-40B4-BE49-F238E27FC236}">
                <a16:creationId xmlns:a16="http://schemas.microsoft.com/office/drawing/2014/main" id="{4AF9FCBE-5D02-4F3B-A3D6-2E55F02D089F}"/>
              </a:ext>
            </a:extLst>
          </p:cNvPr>
          <p:cNvSpPr>
            <a:spLocks noGrp="1"/>
          </p:cNvSpPr>
          <p:nvPr>
            <p:ph idx="1"/>
          </p:nvPr>
        </p:nvSpPr>
        <p:spPr>
          <a:xfrm>
            <a:off x="6096000" y="820880"/>
            <a:ext cx="5257799" cy="4889350"/>
          </a:xfrm>
        </p:spPr>
        <p:txBody>
          <a:bodyPr vert="horz" lIns="91440" tIns="45720" rIns="91440" bIns="45720" rtlCol="0" anchor="t">
            <a:normAutofit/>
          </a:bodyPr>
          <a:lstStyle/>
          <a:p>
            <a:pPr marL="0" indent="0">
              <a:buNone/>
            </a:pPr>
            <a:endParaRPr lang="ru-RU" dirty="0">
              <a:ea typeface="+mn-lt"/>
              <a:cs typeface="+mn-lt"/>
            </a:endParaRPr>
          </a:p>
          <a:p>
            <a:r>
              <a:rPr lang="ru-RU" dirty="0" err="1">
                <a:cs typeface="Calibri"/>
              </a:rPr>
              <a:t>Instalacija</a:t>
            </a:r>
            <a:r>
              <a:rPr lang="ru-RU" dirty="0">
                <a:cs typeface="Calibri"/>
              </a:rPr>
              <a:t> </a:t>
            </a:r>
            <a:r>
              <a:rPr lang="ru-RU" dirty="0" err="1">
                <a:cs typeface="Calibri"/>
              </a:rPr>
              <a:t>Kubernetesa</a:t>
            </a:r>
            <a:r>
              <a:rPr lang="ru-RU" dirty="0">
                <a:cs typeface="Calibri"/>
              </a:rPr>
              <a:t> </a:t>
            </a:r>
            <a:r>
              <a:rPr lang="ru-RU" dirty="0" err="1">
                <a:cs typeface="Calibri"/>
              </a:rPr>
              <a:t>koja</a:t>
            </a:r>
            <a:r>
              <a:rPr lang="ru-RU" dirty="0">
                <a:cs typeface="Calibri"/>
              </a:rPr>
              <a:t> </a:t>
            </a:r>
            <a:r>
              <a:rPr lang="ru-RU" dirty="0" err="1">
                <a:cs typeface="Calibri"/>
              </a:rPr>
              <a:t>je</a:t>
            </a:r>
            <a:r>
              <a:rPr lang="ru-RU" dirty="0">
                <a:cs typeface="Calibri"/>
              </a:rPr>
              <a:t> u </a:t>
            </a:r>
            <a:r>
              <a:rPr lang="ru-RU" dirty="0" err="1">
                <a:cs typeface="Calibri"/>
              </a:rPr>
              <a:t>pogledu</a:t>
            </a:r>
            <a:r>
              <a:rPr lang="ru-RU" dirty="0">
                <a:cs typeface="Calibri"/>
              </a:rPr>
              <a:t> </a:t>
            </a:r>
            <a:r>
              <a:rPr lang="ru-RU" dirty="0" err="1">
                <a:cs typeface="Calibri"/>
              </a:rPr>
              <a:t>memorijskog</a:t>
            </a:r>
            <a:r>
              <a:rPr lang="ru-RU" dirty="0">
                <a:cs typeface="Calibri"/>
              </a:rPr>
              <a:t> </a:t>
            </a:r>
            <a:r>
              <a:rPr lang="ru-RU" dirty="0" err="1">
                <a:cs typeface="Calibri"/>
              </a:rPr>
              <a:t>prostora</a:t>
            </a:r>
            <a:r>
              <a:rPr lang="ru-RU" dirty="0">
                <a:cs typeface="Calibri"/>
              </a:rPr>
              <a:t> </a:t>
            </a:r>
            <a:r>
              <a:rPr lang="ru-RU" dirty="0" err="1">
                <a:cs typeface="Calibri"/>
              </a:rPr>
              <a:t>upola</a:t>
            </a:r>
            <a:r>
              <a:rPr lang="ru-RU" dirty="0">
                <a:cs typeface="Calibri"/>
              </a:rPr>
              <a:t> </a:t>
            </a:r>
            <a:r>
              <a:rPr lang="ru-RU" dirty="0" err="1">
                <a:cs typeface="Calibri"/>
              </a:rPr>
              <a:t>manja</a:t>
            </a:r>
            <a:r>
              <a:rPr lang="ru-RU" dirty="0">
                <a:cs typeface="Calibri"/>
              </a:rPr>
              <a:t> </a:t>
            </a:r>
            <a:r>
              <a:rPr lang="ru-RU" dirty="0" err="1">
                <a:cs typeface="Calibri"/>
              </a:rPr>
              <a:t>jeste</a:t>
            </a:r>
            <a:r>
              <a:rPr lang="ru-RU" dirty="0">
                <a:cs typeface="Calibri"/>
              </a:rPr>
              <a:t> k3s. </a:t>
            </a:r>
            <a:r>
              <a:rPr lang="ru-RU" dirty="0" err="1">
                <a:cs typeface="Calibri"/>
              </a:rPr>
              <a:t>Kubernetes</a:t>
            </a:r>
            <a:r>
              <a:rPr lang="ru-RU" dirty="0">
                <a:cs typeface="Calibri"/>
              </a:rPr>
              <a:t> </a:t>
            </a:r>
            <a:r>
              <a:rPr lang="ru-RU" dirty="0" err="1">
                <a:cs typeface="Calibri"/>
              </a:rPr>
              <a:t>je</a:t>
            </a:r>
            <a:r>
              <a:rPr lang="ru-RU" dirty="0">
                <a:cs typeface="Calibri"/>
              </a:rPr>
              <a:t> </a:t>
            </a:r>
            <a:r>
              <a:rPr lang="ru-RU" dirty="0" err="1">
                <a:cs typeface="Calibri"/>
              </a:rPr>
              <a:t>reč</a:t>
            </a:r>
            <a:r>
              <a:rPr lang="ru-RU" dirty="0">
                <a:cs typeface="Calibri"/>
              </a:rPr>
              <a:t> </a:t>
            </a:r>
            <a:r>
              <a:rPr lang="ru-RU" dirty="0" err="1">
                <a:cs typeface="Calibri"/>
              </a:rPr>
              <a:t>od</a:t>
            </a:r>
            <a:r>
              <a:rPr lang="ru-RU" dirty="0">
                <a:cs typeface="Calibri"/>
              </a:rPr>
              <a:t> 10 </a:t>
            </a:r>
            <a:r>
              <a:rPr lang="ru-RU" dirty="0" err="1">
                <a:cs typeface="Calibri"/>
              </a:rPr>
              <a:t>slova</a:t>
            </a:r>
            <a:r>
              <a:rPr lang="ru-RU" dirty="0">
                <a:cs typeface="Calibri"/>
              </a:rPr>
              <a:t>, </a:t>
            </a:r>
            <a:r>
              <a:rPr lang="ru-RU" dirty="0" err="1">
                <a:cs typeface="Calibri"/>
              </a:rPr>
              <a:t>skraćenica</a:t>
            </a:r>
            <a:r>
              <a:rPr lang="ru-RU" dirty="0">
                <a:cs typeface="Calibri"/>
              </a:rPr>
              <a:t> </a:t>
            </a:r>
            <a:r>
              <a:rPr lang="ru-RU" dirty="0" err="1">
                <a:cs typeface="Calibri"/>
              </a:rPr>
              <a:t>za</a:t>
            </a:r>
            <a:r>
              <a:rPr lang="ru-RU" dirty="0">
                <a:cs typeface="Calibri"/>
              </a:rPr>
              <a:t> </a:t>
            </a:r>
            <a:r>
              <a:rPr lang="ru-RU" dirty="0" err="1">
                <a:cs typeface="Calibri"/>
              </a:rPr>
              <a:t>ovu</a:t>
            </a:r>
            <a:r>
              <a:rPr lang="ru-RU" dirty="0">
                <a:cs typeface="Calibri"/>
              </a:rPr>
              <a:t> </a:t>
            </a:r>
            <a:r>
              <a:rPr lang="ru-RU" dirty="0" err="1">
                <a:cs typeface="Calibri"/>
              </a:rPr>
              <a:t>reč</a:t>
            </a:r>
            <a:r>
              <a:rPr lang="ru-RU" dirty="0">
                <a:cs typeface="Calibri"/>
              </a:rPr>
              <a:t> </a:t>
            </a:r>
            <a:r>
              <a:rPr lang="ru-RU" dirty="0" err="1">
                <a:cs typeface="Calibri"/>
              </a:rPr>
              <a:t>je</a:t>
            </a:r>
            <a:r>
              <a:rPr lang="ru-RU" dirty="0">
                <a:cs typeface="Calibri"/>
              </a:rPr>
              <a:t> k8s. </a:t>
            </a:r>
            <a:r>
              <a:rPr lang="ru-RU" dirty="0" err="1">
                <a:cs typeface="Calibri"/>
              </a:rPr>
              <a:t>Dakle</a:t>
            </a:r>
            <a:r>
              <a:rPr lang="ru-RU" dirty="0">
                <a:cs typeface="Calibri"/>
              </a:rPr>
              <a:t>, </a:t>
            </a:r>
            <a:r>
              <a:rPr lang="ru-RU" dirty="0" err="1">
                <a:cs typeface="Calibri"/>
              </a:rPr>
              <a:t>nešto</a:t>
            </a:r>
            <a:r>
              <a:rPr lang="ru-RU" dirty="0">
                <a:cs typeface="Calibri"/>
              </a:rPr>
              <a:t> </a:t>
            </a:r>
            <a:r>
              <a:rPr lang="ru-RU" dirty="0" err="1">
                <a:cs typeface="Calibri"/>
              </a:rPr>
              <a:t>upola</a:t>
            </a:r>
            <a:r>
              <a:rPr lang="ru-RU" dirty="0">
                <a:cs typeface="Calibri"/>
              </a:rPr>
              <a:t> </a:t>
            </a:r>
            <a:r>
              <a:rPr lang="ru-RU" dirty="0" err="1">
                <a:cs typeface="Calibri"/>
              </a:rPr>
              <a:t>manje</a:t>
            </a:r>
            <a:r>
              <a:rPr lang="ru-RU" dirty="0">
                <a:cs typeface="Calibri"/>
              </a:rPr>
              <a:t> </a:t>
            </a:r>
            <a:r>
              <a:rPr lang="ru-RU" dirty="0" err="1">
                <a:cs typeface="Calibri"/>
              </a:rPr>
              <a:t>od</a:t>
            </a:r>
            <a:r>
              <a:rPr lang="ru-RU" dirty="0">
                <a:cs typeface="Calibri"/>
              </a:rPr>
              <a:t> </a:t>
            </a:r>
            <a:r>
              <a:rPr lang="ru-RU" dirty="0" err="1">
                <a:cs typeface="Calibri"/>
              </a:rPr>
              <a:t>Kubernetesa</a:t>
            </a:r>
            <a:r>
              <a:rPr lang="ru-RU" dirty="0">
                <a:cs typeface="Calibri"/>
              </a:rPr>
              <a:t> </a:t>
            </a:r>
            <a:r>
              <a:rPr lang="ru-RU" dirty="0" err="1">
                <a:cs typeface="Calibri"/>
              </a:rPr>
              <a:t>bi</a:t>
            </a:r>
            <a:r>
              <a:rPr lang="ru-RU" dirty="0">
                <a:cs typeface="Calibri"/>
              </a:rPr>
              <a:t> </a:t>
            </a:r>
            <a:r>
              <a:rPr lang="ru-RU" dirty="0" err="1">
                <a:cs typeface="Calibri"/>
              </a:rPr>
              <a:t>bila</a:t>
            </a:r>
            <a:r>
              <a:rPr lang="ru-RU" dirty="0">
                <a:cs typeface="Calibri"/>
              </a:rPr>
              <a:t> </a:t>
            </a:r>
            <a:r>
              <a:rPr lang="ru-RU" dirty="0" err="1">
                <a:cs typeface="Calibri"/>
              </a:rPr>
              <a:t>reč</a:t>
            </a:r>
            <a:r>
              <a:rPr lang="ru-RU" dirty="0">
                <a:cs typeface="Calibri"/>
              </a:rPr>
              <a:t> </a:t>
            </a:r>
            <a:r>
              <a:rPr lang="ru-RU" dirty="0" err="1">
                <a:cs typeface="Calibri"/>
              </a:rPr>
              <a:t>od</a:t>
            </a:r>
            <a:r>
              <a:rPr lang="ru-RU" dirty="0">
                <a:cs typeface="Calibri"/>
              </a:rPr>
              <a:t> 5 </a:t>
            </a:r>
            <a:r>
              <a:rPr lang="ru-RU" dirty="0" err="1">
                <a:cs typeface="Calibri"/>
              </a:rPr>
              <a:t>slova</a:t>
            </a:r>
            <a:r>
              <a:rPr lang="ru-RU" dirty="0">
                <a:cs typeface="Calibri"/>
              </a:rPr>
              <a:t> </a:t>
            </a:r>
            <a:r>
              <a:rPr lang="ru-RU" dirty="0" err="1">
                <a:cs typeface="Calibri"/>
              </a:rPr>
              <a:t>što</a:t>
            </a:r>
            <a:r>
              <a:rPr lang="ru-RU" dirty="0">
                <a:cs typeface="Calibri"/>
              </a:rPr>
              <a:t> </a:t>
            </a:r>
            <a:r>
              <a:rPr lang="ru-RU" dirty="0" err="1">
                <a:cs typeface="Calibri"/>
              </a:rPr>
              <a:t>je</a:t>
            </a:r>
            <a:r>
              <a:rPr lang="ru-RU" dirty="0">
                <a:cs typeface="Calibri"/>
              </a:rPr>
              <a:t> k3s.</a:t>
            </a:r>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 name="Slika 8" descr="Slika na kojoj se nalazi strela&#10;&#10;Opis je automatski generisan">
            <a:extLst>
              <a:ext uri="{FF2B5EF4-FFF2-40B4-BE49-F238E27FC236}">
                <a16:creationId xmlns:a16="http://schemas.microsoft.com/office/drawing/2014/main" id="{A2F7FBB9-EEFF-4E94-A762-A973A3B3A485}"/>
              </a:ext>
            </a:extLst>
          </p:cNvPr>
          <p:cNvPicPr>
            <a:picLocks noChangeAspect="1"/>
          </p:cNvPicPr>
          <p:nvPr/>
        </p:nvPicPr>
        <p:blipFill>
          <a:blip r:embed="rId2"/>
          <a:stretch>
            <a:fillRect/>
          </a:stretch>
        </p:blipFill>
        <p:spPr>
          <a:xfrm>
            <a:off x="9192017" y="5378649"/>
            <a:ext cx="2743200" cy="1278128"/>
          </a:xfrm>
          <a:prstGeom prst="rect">
            <a:avLst/>
          </a:prstGeom>
        </p:spPr>
      </p:pic>
    </p:spTree>
    <p:extLst>
      <p:ext uri="{BB962C8B-B14F-4D97-AF65-F5344CB8AC3E}">
        <p14:creationId xmlns:p14="http://schemas.microsoft.com/office/powerpoint/2010/main" val="6106384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slov 1">
            <a:extLst>
              <a:ext uri="{FF2B5EF4-FFF2-40B4-BE49-F238E27FC236}">
                <a16:creationId xmlns:a16="http://schemas.microsoft.com/office/drawing/2014/main" id="{3033890A-B415-487E-B592-D1C779CA4A00}"/>
              </a:ext>
            </a:extLst>
          </p:cNvPr>
          <p:cNvSpPr>
            <a:spLocks noGrp="1"/>
          </p:cNvSpPr>
          <p:nvPr>
            <p:ph type="title"/>
          </p:nvPr>
        </p:nvSpPr>
        <p:spPr>
          <a:xfrm>
            <a:off x="635000" y="640823"/>
            <a:ext cx="3418659" cy="5583148"/>
          </a:xfrm>
        </p:spPr>
        <p:txBody>
          <a:bodyPr anchor="ctr">
            <a:normAutofit/>
          </a:bodyPr>
          <a:lstStyle/>
          <a:p>
            <a:r>
              <a:rPr lang="en-US" sz="5400">
                <a:ea typeface="+mj-lt"/>
                <a:cs typeface="+mj-lt"/>
              </a:rPr>
              <a:t>Lightweight Kubernetes</a:t>
            </a:r>
            <a:r>
              <a:rPr lang="en-US" sz="5400" dirty="0">
                <a:ea typeface="+mj-lt"/>
                <a:cs typeface="+mj-lt"/>
              </a:rPr>
              <a:t> </a:t>
            </a:r>
            <a:r>
              <a:rPr lang="en-US" sz="5400">
                <a:ea typeface="+mj-lt"/>
                <a:cs typeface="+mj-lt"/>
              </a:rPr>
              <a:t>– K3s</a:t>
            </a:r>
            <a:endParaRPr lang="sr-Latn-RS" sz="5400"/>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Čuvar mesta za sadržaj 2">
            <a:extLst>
              <a:ext uri="{FF2B5EF4-FFF2-40B4-BE49-F238E27FC236}">
                <a16:creationId xmlns:a16="http://schemas.microsoft.com/office/drawing/2014/main" id="{AFA7E1B7-1C40-4E85-9D18-358681CFA883}"/>
              </a:ext>
            </a:extLst>
          </p:cNvPr>
          <p:cNvGraphicFramePr>
            <a:graphicFrameLocks noGrp="1"/>
          </p:cNvGraphicFramePr>
          <p:nvPr>
            <p:ph idx="1"/>
            <p:extLst>
              <p:ext uri="{D42A27DB-BD31-4B8C-83A1-F6EECF244321}">
                <p14:modId xmlns:p14="http://schemas.microsoft.com/office/powerpoint/2010/main" val="471619572"/>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79149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10">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slov 1">
            <a:extLst>
              <a:ext uri="{FF2B5EF4-FFF2-40B4-BE49-F238E27FC236}">
                <a16:creationId xmlns:a16="http://schemas.microsoft.com/office/drawing/2014/main" id="{5BC749CF-0F78-45BC-9961-0938A697E100}"/>
              </a:ext>
            </a:extLst>
          </p:cNvPr>
          <p:cNvSpPr>
            <a:spLocks noGrp="1"/>
          </p:cNvSpPr>
          <p:nvPr>
            <p:ph type="title"/>
          </p:nvPr>
        </p:nvSpPr>
        <p:spPr>
          <a:xfrm>
            <a:off x="640080" y="325369"/>
            <a:ext cx="4368602" cy="1956841"/>
          </a:xfrm>
        </p:spPr>
        <p:txBody>
          <a:bodyPr anchor="b">
            <a:normAutofit/>
          </a:bodyPr>
          <a:lstStyle/>
          <a:p>
            <a:r>
              <a:rPr lang="sr-Latn-RS" sz="5400">
                <a:cs typeface="Calibri Light"/>
              </a:rPr>
              <a:t>K3s</a:t>
            </a:r>
            <a:endParaRPr lang="sr-Latn-RS" sz="5400"/>
          </a:p>
        </p:txBody>
      </p:sp>
      <p:sp>
        <p:nvSpPr>
          <p:cNvPr id="10"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7">
            <a:extLst>
              <a:ext uri="{FF2B5EF4-FFF2-40B4-BE49-F238E27FC236}">
                <a16:creationId xmlns:a16="http://schemas.microsoft.com/office/drawing/2014/main" id="{E76D00E5-F32B-43BE-A0B4-69A4A84327E7}"/>
              </a:ext>
            </a:extLst>
          </p:cNvPr>
          <p:cNvSpPr>
            <a:spLocks noGrp="1"/>
          </p:cNvSpPr>
          <p:nvPr>
            <p:ph idx="1"/>
          </p:nvPr>
        </p:nvSpPr>
        <p:spPr>
          <a:xfrm>
            <a:off x="640080" y="2872899"/>
            <a:ext cx="4243589" cy="3320668"/>
          </a:xfrm>
        </p:spPr>
        <p:txBody>
          <a:bodyPr vert="horz" lIns="91440" tIns="45720" rIns="91440" bIns="45720" rtlCol="0" anchor="t">
            <a:normAutofit/>
          </a:bodyPr>
          <a:lstStyle/>
          <a:p>
            <a:r>
              <a:rPr lang="en-US" sz="2200">
                <a:cs typeface="Calibri"/>
              </a:rPr>
              <a:t>Kakva </a:t>
            </a:r>
            <a:r>
              <a:rPr lang="en-US" sz="2200" err="1">
                <a:cs typeface="Calibri"/>
              </a:rPr>
              <a:t>veza</a:t>
            </a:r>
            <a:r>
              <a:rPr lang="en-US" sz="2200">
                <a:cs typeface="Calibri"/>
              </a:rPr>
              <a:t> </a:t>
            </a:r>
            <a:r>
              <a:rPr lang="en-US" sz="2200" err="1">
                <a:cs typeface="Calibri"/>
              </a:rPr>
              <a:t>postoji</a:t>
            </a:r>
            <a:r>
              <a:rPr lang="en-US" sz="2200">
                <a:cs typeface="Calibri"/>
              </a:rPr>
              <a:t> </a:t>
            </a:r>
            <a:r>
              <a:rPr lang="en-US" sz="2200" err="1">
                <a:cs typeface="Calibri"/>
              </a:rPr>
              <a:t>između</a:t>
            </a:r>
            <a:r>
              <a:rPr lang="en-US" sz="2200">
                <a:cs typeface="Calibri"/>
              </a:rPr>
              <a:t> k3s-a </a:t>
            </a:r>
            <a:r>
              <a:rPr lang="en-US" sz="2200" err="1">
                <a:cs typeface="Calibri"/>
              </a:rPr>
              <a:t>i</a:t>
            </a:r>
            <a:r>
              <a:rPr lang="en-US" sz="2200">
                <a:cs typeface="Calibri"/>
              </a:rPr>
              <a:t> </a:t>
            </a:r>
            <a:r>
              <a:rPr lang="en-US" sz="2200" err="1">
                <a:cs typeface="Calibri"/>
              </a:rPr>
              <a:t>Kubernetesa</a:t>
            </a:r>
            <a:r>
              <a:rPr lang="en-US" sz="2200">
                <a:cs typeface="Calibri"/>
              </a:rPr>
              <a:t>?</a:t>
            </a:r>
            <a:endParaRPr lang="en-US" sz="2200"/>
          </a:p>
        </p:txBody>
      </p:sp>
      <p:pic>
        <p:nvPicPr>
          <p:cNvPr id="4" name="Slika 4">
            <a:extLst>
              <a:ext uri="{FF2B5EF4-FFF2-40B4-BE49-F238E27FC236}">
                <a16:creationId xmlns:a16="http://schemas.microsoft.com/office/drawing/2014/main" id="{B46DE89A-B267-4F51-B92B-99DCE39444C9}"/>
              </a:ext>
            </a:extLst>
          </p:cNvPr>
          <p:cNvPicPr>
            <a:picLocks noChangeAspect="1"/>
          </p:cNvPicPr>
          <p:nvPr/>
        </p:nvPicPr>
        <p:blipFill rotWithShape="1">
          <a:blip r:embed="rId2"/>
          <a:srcRect t="302"/>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0566080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53E60C6D-4E85-4E14-BCDF-BF15C241F7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slov 1">
            <a:extLst>
              <a:ext uri="{FF2B5EF4-FFF2-40B4-BE49-F238E27FC236}">
                <a16:creationId xmlns:a16="http://schemas.microsoft.com/office/drawing/2014/main" id="{B86A265A-20E8-466D-9D05-FD7983BB27DC}"/>
              </a:ext>
            </a:extLst>
          </p:cNvPr>
          <p:cNvSpPr>
            <a:spLocks noGrp="1"/>
          </p:cNvSpPr>
          <p:nvPr>
            <p:ph type="title"/>
          </p:nvPr>
        </p:nvSpPr>
        <p:spPr>
          <a:xfrm>
            <a:off x="6151294" y="486184"/>
            <a:ext cx="5397237" cy="1325563"/>
          </a:xfrm>
        </p:spPr>
        <p:txBody>
          <a:bodyPr>
            <a:normAutofit/>
          </a:bodyPr>
          <a:lstStyle/>
          <a:p>
            <a:r>
              <a:rPr lang="en-US" sz="4100">
                <a:ea typeface="+mj-lt"/>
                <a:cs typeface="+mj-lt"/>
              </a:rPr>
              <a:t>Razlike u odnosu na K8s</a:t>
            </a:r>
            <a:endParaRPr lang="sr-Latn-RS" sz="4100">
              <a:cs typeface="Calibri Light"/>
            </a:endParaRPr>
          </a:p>
        </p:txBody>
      </p:sp>
      <p:pic>
        <p:nvPicPr>
          <p:cNvPr id="5" name="Slika 8" descr="Slika na kojoj se nalazi strela&#10;&#10;Opis je automatski generisan">
            <a:extLst>
              <a:ext uri="{FF2B5EF4-FFF2-40B4-BE49-F238E27FC236}">
                <a16:creationId xmlns:a16="http://schemas.microsoft.com/office/drawing/2014/main" id="{6D0DC3C5-0EEB-49BD-A23B-B6062A9417A3}"/>
              </a:ext>
            </a:extLst>
          </p:cNvPr>
          <p:cNvPicPr>
            <a:picLocks noChangeAspect="1"/>
          </p:cNvPicPr>
          <p:nvPr/>
        </p:nvPicPr>
        <p:blipFill>
          <a:blip r:embed="rId2"/>
          <a:stretch>
            <a:fillRect/>
          </a:stretch>
        </p:blipFill>
        <p:spPr>
          <a:xfrm>
            <a:off x="698353" y="906124"/>
            <a:ext cx="4555700" cy="2118400"/>
          </a:xfrm>
          <a:custGeom>
            <a:avLst/>
            <a:gdLst/>
            <a:ahLst/>
            <a:cxnLst/>
            <a:rect l="l" t="t" r="r" b="b"/>
            <a:pathLst>
              <a:path w="4555700" h="2733294">
                <a:moveTo>
                  <a:pt x="82217" y="0"/>
                </a:moveTo>
                <a:lnTo>
                  <a:pt x="4473483" y="0"/>
                </a:lnTo>
                <a:cubicBezTo>
                  <a:pt x="4518890" y="0"/>
                  <a:pt x="4555700" y="36810"/>
                  <a:pt x="4555700" y="82217"/>
                </a:cubicBezTo>
                <a:lnTo>
                  <a:pt x="4555700" y="2651077"/>
                </a:lnTo>
                <a:cubicBezTo>
                  <a:pt x="4555700" y="2696484"/>
                  <a:pt x="4518890" y="2733294"/>
                  <a:pt x="4473483" y="2733294"/>
                </a:cubicBezTo>
                <a:lnTo>
                  <a:pt x="82217" y="2733294"/>
                </a:lnTo>
                <a:cubicBezTo>
                  <a:pt x="36810" y="2733294"/>
                  <a:pt x="0" y="2696484"/>
                  <a:pt x="0" y="2651077"/>
                </a:cubicBezTo>
                <a:lnTo>
                  <a:pt x="0" y="82217"/>
                </a:lnTo>
                <a:cubicBezTo>
                  <a:pt x="0" y="36810"/>
                  <a:pt x="36810" y="0"/>
                  <a:pt x="82217" y="0"/>
                </a:cubicBezTo>
                <a:close/>
              </a:path>
            </a:pathLst>
          </a:custGeom>
        </p:spPr>
      </p:pic>
      <p:sp>
        <p:nvSpPr>
          <p:cNvPr id="33" name="Freeform: Shape 32">
            <a:extLst>
              <a:ext uri="{FF2B5EF4-FFF2-40B4-BE49-F238E27FC236}">
                <a16:creationId xmlns:a16="http://schemas.microsoft.com/office/drawing/2014/main" id="{7D42D292-4C48-479B-9E59-E29CD9871C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Slika 4">
            <a:extLst>
              <a:ext uri="{FF2B5EF4-FFF2-40B4-BE49-F238E27FC236}">
                <a16:creationId xmlns:a16="http://schemas.microsoft.com/office/drawing/2014/main" id="{0C8C752D-7FCF-4E40-AE5E-6D8E70354BB9}"/>
              </a:ext>
            </a:extLst>
          </p:cNvPr>
          <p:cNvPicPr>
            <a:picLocks noChangeAspect="1"/>
          </p:cNvPicPr>
          <p:nvPr/>
        </p:nvPicPr>
        <p:blipFill rotWithShape="1">
          <a:blip r:embed="rId3"/>
          <a:srcRect r="3" b="3"/>
          <a:stretch/>
        </p:blipFill>
        <p:spPr>
          <a:xfrm>
            <a:off x="698353" y="3526029"/>
            <a:ext cx="2733293" cy="2733293"/>
          </a:xfrm>
          <a:custGeom>
            <a:avLst/>
            <a:gdLst/>
            <a:ahLst/>
            <a:cxnLst/>
            <a:rect l="l" t="t" r="r" b="b"/>
            <a:pathLst>
              <a:path w="4438338" h="2323972">
                <a:moveTo>
                  <a:pt x="69905" y="0"/>
                </a:moveTo>
                <a:lnTo>
                  <a:pt x="4368433" y="0"/>
                </a:lnTo>
                <a:cubicBezTo>
                  <a:pt x="4407040" y="0"/>
                  <a:pt x="4438338" y="31298"/>
                  <a:pt x="4438338" y="69905"/>
                </a:cubicBezTo>
                <a:lnTo>
                  <a:pt x="4438338" y="2254067"/>
                </a:lnTo>
                <a:cubicBezTo>
                  <a:pt x="4438338" y="2292674"/>
                  <a:pt x="4407040" y="2323972"/>
                  <a:pt x="4368433" y="2323972"/>
                </a:cubicBezTo>
                <a:lnTo>
                  <a:pt x="69905" y="2323972"/>
                </a:lnTo>
                <a:cubicBezTo>
                  <a:pt x="31298" y="2323972"/>
                  <a:pt x="0" y="2292674"/>
                  <a:pt x="0" y="2254067"/>
                </a:cubicBezTo>
                <a:lnTo>
                  <a:pt x="0" y="69905"/>
                </a:lnTo>
                <a:cubicBezTo>
                  <a:pt x="0" y="31298"/>
                  <a:pt x="31298" y="0"/>
                  <a:pt x="69905" y="0"/>
                </a:cubicBezTo>
                <a:close/>
              </a:path>
            </a:pathLst>
          </a:custGeom>
        </p:spPr>
      </p:pic>
      <p:sp>
        <p:nvSpPr>
          <p:cNvPr id="3" name="Čuvar mesta za sadržaj 2">
            <a:extLst>
              <a:ext uri="{FF2B5EF4-FFF2-40B4-BE49-F238E27FC236}">
                <a16:creationId xmlns:a16="http://schemas.microsoft.com/office/drawing/2014/main" id="{367FAED8-6EDC-448F-BE2A-F2422D59A18D}"/>
              </a:ext>
            </a:extLst>
          </p:cNvPr>
          <p:cNvSpPr>
            <a:spLocks noGrp="1"/>
          </p:cNvSpPr>
          <p:nvPr>
            <p:ph idx="1"/>
          </p:nvPr>
        </p:nvSpPr>
        <p:spPr>
          <a:xfrm>
            <a:off x="6151294" y="1946684"/>
            <a:ext cx="5397237" cy="4351338"/>
          </a:xfrm>
        </p:spPr>
        <p:txBody>
          <a:bodyPr vert="horz" lIns="91440" tIns="45720" rIns="91440" bIns="45720" rtlCol="0">
            <a:normAutofit/>
          </a:bodyPr>
          <a:lstStyle/>
          <a:p>
            <a:r>
              <a:rPr lang="en-US" sz="1800">
                <a:ea typeface="+mn-lt"/>
                <a:cs typeface="+mn-lt"/>
              </a:rPr>
              <a:t> K3s je zapakovan je u </a:t>
            </a:r>
            <a:r>
              <a:rPr lang="en-US" sz="1800" err="1">
                <a:ea typeface="+mn-lt"/>
                <a:cs typeface="+mn-lt"/>
              </a:rPr>
              <a:t>jednu</a:t>
            </a:r>
            <a:r>
              <a:rPr lang="en-US" sz="1800">
                <a:ea typeface="+mn-lt"/>
                <a:cs typeface="+mn-lt"/>
              </a:rPr>
              <a:t> </a:t>
            </a:r>
            <a:r>
              <a:rPr lang="en-US" sz="1800" err="1">
                <a:ea typeface="+mn-lt"/>
                <a:cs typeface="+mn-lt"/>
              </a:rPr>
              <a:t>binarnu</a:t>
            </a:r>
            <a:r>
              <a:rPr lang="en-US" sz="1800">
                <a:ea typeface="+mn-lt"/>
                <a:cs typeface="+mn-lt"/>
              </a:rPr>
              <a:t> dadoteku. </a:t>
            </a:r>
          </a:p>
          <a:p>
            <a:r>
              <a:rPr lang="en-US" sz="1800">
                <a:ea typeface="+mn-lt"/>
                <a:cs typeface="+mn-lt"/>
              </a:rPr>
              <a:t>Ima </a:t>
            </a:r>
            <a:r>
              <a:rPr lang="en-US" sz="1800" err="1">
                <a:ea typeface="+mn-lt"/>
                <a:cs typeface="+mn-lt"/>
              </a:rPr>
              <a:t>podrsku</a:t>
            </a:r>
            <a:r>
              <a:rPr lang="en-US" sz="1800">
                <a:ea typeface="+mn-lt"/>
                <a:cs typeface="+mn-lt"/>
              </a:rPr>
              <a:t> za </a:t>
            </a:r>
            <a:r>
              <a:rPr lang="en-US" sz="1800" err="1">
                <a:ea typeface="+mn-lt"/>
                <a:cs typeface="+mn-lt"/>
              </a:rPr>
              <a:t>SQLLite</a:t>
            </a:r>
            <a:r>
              <a:rPr lang="en-US" sz="1800">
                <a:ea typeface="+mn-lt"/>
                <a:cs typeface="+mn-lt"/>
              </a:rPr>
              <a:t> </a:t>
            </a:r>
            <a:r>
              <a:rPr lang="en-US" sz="1800" err="1">
                <a:ea typeface="+mn-lt"/>
                <a:cs typeface="+mn-lt"/>
              </a:rPr>
              <a:t>kao</a:t>
            </a:r>
            <a:r>
              <a:rPr lang="en-US" sz="1800">
                <a:ea typeface="+mn-lt"/>
                <a:cs typeface="+mn-lt"/>
              </a:rPr>
              <a:t> </a:t>
            </a:r>
            <a:r>
              <a:rPr lang="en-US" sz="1800" err="1">
                <a:ea typeface="+mn-lt"/>
                <a:cs typeface="+mn-lt"/>
              </a:rPr>
              <a:t>podrazumevanu</a:t>
            </a:r>
            <a:r>
              <a:rPr lang="en-US" sz="1800">
                <a:ea typeface="+mn-lt"/>
                <a:cs typeface="+mn-lt"/>
              </a:rPr>
              <a:t> </a:t>
            </a:r>
            <a:r>
              <a:rPr lang="en-US" sz="1800" err="1">
                <a:ea typeface="+mn-lt"/>
                <a:cs typeface="+mn-lt"/>
              </a:rPr>
              <a:t>bazu</a:t>
            </a:r>
            <a:r>
              <a:rPr lang="en-US" sz="1800">
                <a:ea typeface="+mn-lt"/>
                <a:cs typeface="+mn-lt"/>
              </a:rPr>
              <a:t>. (Etcd3, MySQL, Postgres </a:t>
            </a:r>
            <a:r>
              <a:rPr lang="en-US" sz="1800" err="1">
                <a:ea typeface="+mn-lt"/>
                <a:cs typeface="+mn-lt"/>
              </a:rPr>
              <a:t>su</a:t>
            </a:r>
            <a:r>
              <a:rPr lang="en-US" sz="1800">
                <a:ea typeface="+mn-lt"/>
                <a:cs typeface="+mn-lt"/>
              </a:rPr>
              <a:t> </a:t>
            </a:r>
            <a:r>
              <a:rPr lang="en-US" sz="1800" err="1">
                <a:ea typeface="+mn-lt"/>
                <a:cs typeface="+mn-lt"/>
              </a:rPr>
              <a:t>takodje</a:t>
            </a:r>
            <a:r>
              <a:rPr lang="en-US" sz="1800">
                <a:ea typeface="+mn-lt"/>
                <a:cs typeface="+mn-lt"/>
              </a:rPr>
              <a:t> podrzani).</a:t>
            </a:r>
          </a:p>
          <a:p>
            <a:r>
              <a:rPr lang="en-US" sz="1800" err="1">
                <a:ea typeface="+mn-lt"/>
                <a:cs typeface="+mn-lt"/>
              </a:rPr>
              <a:t>Sluzi</a:t>
            </a:r>
            <a:r>
              <a:rPr lang="en-US" sz="1800">
                <a:ea typeface="+mn-lt"/>
                <a:cs typeface="+mn-lt"/>
              </a:rPr>
              <a:t> </a:t>
            </a:r>
            <a:r>
              <a:rPr lang="en-US" sz="1800" err="1">
                <a:ea typeface="+mn-lt"/>
                <a:cs typeface="+mn-lt"/>
              </a:rPr>
              <a:t>kao</a:t>
            </a:r>
            <a:r>
              <a:rPr lang="en-US" sz="1800">
                <a:ea typeface="+mn-lt"/>
                <a:cs typeface="+mn-lt"/>
              </a:rPr>
              <a:t> </a:t>
            </a:r>
            <a:r>
              <a:rPr lang="en-US" sz="1800" err="1">
                <a:ea typeface="+mn-lt"/>
                <a:cs typeface="+mn-lt"/>
              </a:rPr>
              <a:t>wraper</a:t>
            </a:r>
            <a:r>
              <a:rPr lang="en-US" sz="1800">
                <a:ea typeface="+mn-lt"/>
                <a:cs typeface="+mn-lt"/>
              </a:rPr>
              <a:t>(</a:t>
            </a:r>
            <a:r>
              <a:rPr lang="en-US" sz="1800" err="1">
                <a:ea typeface="+mn-lt"/>
                <a:cs typeface="+mn-lt"/>
              </a:rPr>
              <a:t>umotava</a:t>
            </a:r>
            <a:r>
              <a:rPr lang="en-US" sz="1800">
                <a:ea typeface="+mn-lt"/>
                <a:cs typeface="+mn-lt"/>
              </a:rPr>
              <a:t>, </a:t>
            </a:r>
            <a:r>
              <a:rPr lang="en-US" sz="1800" err="1">
                <a:ea typeface="+mn-lt"/>
                <a:cs typeface="+mn-lt"/>
              </a:rPr>
              <a:t>sjedinjuje</a:t>
            </a:r>
            <a:r>
              <a:rPr lang="en-US" sz="1800">
                <a:ea typeface="+mn-lt"/>
                <a:cs typeface="+mn-lt"/>
              </a:rPr>
              <a:t> </a:t>
            </a:r>
            <a:r>
              <a:rPr lang="en-US" sz="1800" err="1">
                <a:ea typeface="+mn-lt"/>
                <a:cs typeface="+mn-lt"/>
              </a:rPr>
              <a:t>ili</a:t>
            </a:r>
            <a:r>
              <a:rPr lang="en-US" sz="1800">
                <a:ea typeface="+mn-lt"/>
                <a:cs typeface="+mn-lt"/>
              </a:rPr>
              <a:t> </a:t>
            </a:r>
            <a:r>
              <a:rPr lang="en-US" sz="1800" err="1">
                <a:ea typeface="+mn-lt"/>
                <a:cs typeface="+mn-lt"/>
              </a:rPr>
              <a:t>pojednostavljuje</a:t>
            </a:r>
            <a:r>
              <a:rPr lang="en-US" sz="1800">
                <a:ea typeface="+mn-lt"/>
                <a:cs typeface="+mn-lt"/>
              </a:rPr>
              <a:t>) za Kubernetes i druge komponentne u jedan jednostavniji  launcher.</a:t>
            </a:r>
          </a:p>
          <a:p>
            <a:r>
              <a:rPr lang="en-US" sz="1800" err="1">
                <a:ea typeface="+mn-lt"/>
                <a:cs typeface="+mn-lt"/>
              </a:rPr>
              <a:t>Siguran</a:t>
            </a:r>
            <a:r>
              <a:rPr lang="en-US" sz="1800">
                <a:ea typeface="+mn-lt"/>
                <a:cs typeface="+mn-lt"/>
              </a:rPr>
              <a:t> je i sa podrazumevanim podešavanjima za lightweight okruženja.</a:t>
            </a:r>
          </a:p>
          <a:p>
            <a:r>
              <a:rPr lang="en-US" sz="1800">
                <a:ea typeface="+mn-lt"/>
                <a:cs typeface="+mn-lt"/>
              </a:rPr>
              <a:t>Ima </a:t>
            </a:r>
            <a:r>
              <a:rPr lang="en-US" sz="1800" err="1">
                <a:ea typeface="+mn-lt"/>
                <a:cs typeface="+mn-lt"/>
              </a:rPr>
              <a:t>minimalne</a:t>
            </a:r>
            <a:r>
              <a:rPr lang="en-US" sz="1800">
                <a:ea typeface="+mn-lt"/>
                <a:cs typeface="+mn-lt"/>
              </a:rPr>
              <a:t> </a:t>
            </a:r>
            <a:r>
              <a:rPr lang="en-US" sz="1800" err="1">
                <a:ea typeface="+mn-lt"/>
                <a:cs typeface="+mn-lt"/>
              </a:rPr>
              <a:t>ili</a:t>
            </a:r>
            <a:r>
              <a:rPr lang="en-US" sz="1800">
                <a:ea typeface="+mn-lt"/>
                <a:cs typeface="+mn-lt"/>
              </a:rPr>
              <a:t> </a:t>
            </a:r>
            <a:r>
              <a:rPr lang="en-US" sz="1800" err="1">
                <a:ea typeface="+mn-lt"/>
                <a:cs typeface="+mn-lt"/>
              </a:rPr>
              <a:t>nikakve</a:t>
            </a:r>
            <a:r>
              <a:rPr lang="en-US" sz="1800">
                <a:ea typeface="+mn-lt"/>
                <a:cs typeface="+mn-lt"/>
              </a:rPr>
              <a:t> </a:t>
            </a:r>
            <a:r>
              <a:rPr lang="en-US" sz="1800" err="1">
                <a:ea typeface="+mn-lt"/>
                <a:cs typeface="+mn-lt"/>
              </a:rPr>
              <a:t>zavisnosi</a:t>
            </a:r>
            <a:r>
              <a:rPr lang="en-US" sz="1800">
                <a:ea typeface="+mn-lt"/>
                <a:cs typeface="+mn-lt"/>
              </a:rPr>
              <a:t> od OS.</a:t>
            </a:r>
          </a:p>
          <a:p>
            <a:r>
              <a:rPr lang="en-US" sz="1800">
                <a:ea typeface="+mn-lt"/>
                <a:cs typeface="+mn-lt"/>
              </a:rPr>
              <a:t>Eliminiše potrebu da izloži port worker čvoru za kubelet API, tako što izlaže port kontrol panelu preko websocket tunela. </a:t>
            </a:r>
            <a:endParaRPr lang="en-US" sz="1800">
              <a:cs typeface="Calibri"/>
            </a:endParaRPr>
          </a:p>
          <a:p>
            <a:endParaRPr lang="sr-Latn-RS" sz="1800">
              <a:cs typeface="Calibri"/>
            </a:endParaRPr>
          </a:p>
        </p:txBody>
      </p:sp>
      <p:sp>
        <p:nvSpPr>
          <p:cNvPr id="35" name="Arc 34">
            <a:extLst>
              <a:ext uri="{FF2B5EF4-FFF2-40B4-BE49-F238E27FC236}">
                <a16:creationId xmlns:a16="http://schemas.microsoft.com/office/drawing/2014/main" id="{533DF362-939D-4EEE-8DC4-6B54607E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95198">
            <a:off x="1539683" y="162676"/>
            <a:ext cx="4083433" cy="4083433"/>
          </a:xfrm>
          <a:prstGeom prst="arc">
            <a:avLst>
              <a:gd name="adj1" fmla="val 17445962"/>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12187493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Naslov 1">
            <a:extLst>
              <a:ext uri="{FF2B5EF4-FFF2-40B4-BE49-F238E27FC236}">
                <a16:creationId xmlns:a16="http://schemas.microsoft.com/office/drawing/2014/main" id="{6D6DE782-727F-4AE9-A02F-9ABD5CB503C9}"/>
              </a:ext>
            </a:extLst>
          </p:cNvPr>
          <p:cNvSpPr>
            <a:spLocks noGrp="1"/>
          </p:cNvSpPr>
          <p:nvPr>
            <p:ph type="title"/>
          </p:nvPr>
        </p:nvSpPr>
        <p:spPr>
          <a:xfrm>
            <a:off x="1137036" y="548640"/>
            <a:ext cx="9543405" cy="1188720"/>
          </a:xfrm>
        </p:spPr>
        <p:txBody>
          <a:bodyPr>
            <a:normAutofit/>
          </a:bodyPr>
          <a:lstStyle/>
          <a:p>
            <a:pPr algn="ctr"/>
            <a:r>
              <a:rPr lang="en-US" sz="3700">
                <a:solidFill>
                  <a:schemeClr val="tx1">
                    <a:lumMod val="85000"/>
                    <a:lumOff val="15000"/>
                  </a:schemeClr>
                </a:solidFill>
                <a:ea typeface="+mj-lt"/>
                <a:cs typeface="+mj-lt"/>
              </a:rPr>
              <a:t>K3S spaja sledece tehnologije u</a:t>
            </a:r>
            <a:br>
              <a:rPr lang="en-US" sz="3700">
                <a:ea typeface="+mj-lt"/>
                <a:cs typeface="+mj-lt"/>
              </a:rPr>
            </a:br>
            <a:r>
              <a:rPr lang="en-US" sz="3700">
                <a:solidFill>
                  <a:schemeClr val="tx1">
                    <a:lumMod val="85000"/>
                    <a:lumOff val="15000"/>
                  </a:schemeClr>
                </a:solidFill>
                <a:ea typeface="+mj-lt"/>
                <a:cs typeface="+mj-lt"/>
              </a:rPr>
              <a:t> kohezivnu distribuciju </a:t>
            </a:r>
            <a:endParaRPr lang="sr-Latn-RS" sz="3700">
              <a:solidFill>
                <a:schemeClr val="tx1">
                  <a:lumMod val="85000"/>
                  <a:lumOff val="15000"/>
                </a:schemeClr>
              </a:solidFill>
              <a:cs typeface="Calibri Light" panose="020F0302020204030204"/>
            </a:endParaRPr>
          </a:p>
        </p:txBody>
      </p:sp>
      <p:sp>
        <p:nvSpPr>
          <p:cNvPr id="3" name="Čuvar mesta za sadržaj 2">
            <a:extLst>
              <a:ext uri="{FF2B5EF4-FFF2-40B4-BE49-F238E27FC236}">
                <a16:creationId xmlns:a16="http://schemas.microsoft.com/office/drawing/2014/main" id="{421FE07A-49DA-451F-9A84-E87BA20CAB16}"/>
              </a:ext>
            </a:extLst>
          </p:cNvPr>
          <p:cNvSpPr>
            <a:spLocks noGrp="1"/>
          </p:cNvSpPr>
          <p:nvPr>
            <p:ph idx="1"/>
          </p:nvPr>
        </p:nvSpPr>
        <p:spPr>
          <a:xfrm>
            <a:off x="538371" y="2296068"/>
            <a:ext cx="8276026" cy="4687454"/>
          </a:xfrm>
        </p:spPr>
        <p:txBody>
          <a:bodyPr vert="horz" lIns="91440" tIns="45720" rIns="91440" bIns="45720" rtlCol="0" anchor="ctr">
            <a:noAutofit/>
          </a:bodyPr>
          <a:lstStyle/>
          <a:p>
            <a:pPr>
              <a:buFont typeface="Arial,Sans-Serif" panose="020B0604020202020204" pitchFamily="34" charset="0"/>
            </a:pPr>
            <a:r>
              <a:rPr lang="en-US" sz="1800" dirty="0" err="1">
                <a:solidFill>
                  <a:schemeClr val="tx1">
                    <a:lumMod val="85000"/>
                    <a:lumOff val="15000"/>
                  </a:schemeClr>
                </a:solidFill>
                <a:ea typeface="+mn-lt"/>
                <a:cs typeface="+mn-lt"/>
              </a:rPr>
              <a:t>Containerd</a:t>
            </a:r>
            <a:r>
              <a:rPr lang="en-US" sz="1800" dirty="0">
                <a:solidFill>
                  <a:schemeClr val="tx1">
                    <a:lumMod val="85000"/>
                    <a:lumOff val="15000"/>
                  </a:schemeClr>
                </a:solidFill>
                <a:ea typeface="+mn-lt"/>
                <a:cs typeface="+mn-lt"/>
              </a:rPr>
              <a:t> &amp; </a:t>
            </a:r>
            <a:r>
              <a:rPr lang="en-US" sz="1800" dirty="0" err="1">
                <a:solidFill>
                  <a:schemeClr val="tx1">
                    <a:lumMod val="85000"/>
                    <a:lumOff val="15000"/>
                  </a:schemeClr>
                </a:solidFill>
                <a:ea typeface="+mn-lt"/>
                <a:cs typeface="+mn-lt"/>
              </a:rPr>
              <a:t>runc</a:t>
            </a:r>
            <a:endParaRPr lang="en-US" sz="1800" dirty="0">
              <a:solidFill>
                <a:schemeClr val="tx1">
                  <a:lumMod val="85000"/>
                  <a:lumOff val="15000"/>
                </a:schemeClr>
              </a:solidFill>
              <a:ea typeface="+mn-lt"/>
              <a:cs typeface="+mn-lt"/>
            </a:endParaRPr>
          </a:p>
          <a:p>
            <a:pPr>
              <a:buFont typeface="Arial,Sans-Serif" panose="020B0604020202020204" pitchFamily="34" charset="0"/>
            </a:pPr>
            <a:r>
              <a:rPr lang="en-US" sz="1800" dirty="0">
                <a:solidFill>
                  <a:schemeClr val="tx1">
                    <a:lumMod val="85000"/>
                    <a:lumOff val="15000"/>
                  </a:schemeClr>
                </a:solidFill>
                <a:ea typeface="+mn-lt"/>
                <a:cs typeface="+mn-lt"/>
              </a:rPr>
              <a:t>Flannel for CNI</a:t>
            </a:r>
          </a:p>
          <a:p>
            <a:pPr>
              <a:buFont typeface="Arial,Sans-Serif" panose="020B0604020202020204" pitchFamily="34" charset="0"/>
            </a:pPr>
            <a:r>
              <a:rPr lang="en-US" sz="1800" dirty="0" err="1">
                <a:solidFill>
                  <a:schemeClr val="tx1">
                    <a:lumMod val="85000"/>
                    <a:lumOff val="15000"/>
                  </a:schemeClr>
                </a:solidFill>
                <a:ea typeface="+mn-lt"/>
                <a:cs typeface="+mn-lt"/>
              </a:rPr>
              <a:t>CoreDNS</a:t>
            </a:r>
            <a:endParaRPr lang="en-US" sz="1800" dirty="0">
              <a:solidFill>
                <a:schemeClr val="tx1">
                  <a:lumMod val="85000"/>
                  <a:lumOff val="15000"/>
                </a:schemeClr>
              </a:solidFill>
              <a:ea typeface="+mn-lt"/>
              <a:cs typeface="+mn-lt"/>
            </a:endParaRPr>
          </a:p>
          <a:p>
            <a:pPr>
              <a:buFont typeface="Arial,Sans-Serif" panose="020B0604020202020204" pitchFamily="34" charset="0"/>
            </a:pPr>
            <a:r>
              <a:rPr lang="en-US" sz="1800" dirty="0">
                <a:solidFill>
                  <a:schemeClr val="tx1">
                    <a:lumMod val="85000"/>
                    <a:lumOff val="15000"/>
                  </a:schemeClr>
                </a:solidFill>
                <a:ea typeface="+mn-lt"/>
                <a:cs typeface="+mn-lt"/>
              </a:rPr>
              <a:t>Metrics Server</a:t>
            </a:r>
          </a:p>
          <a:p>
            <a:pPr>
              <a:buFont typeface="Arial,Sans-Serif" panose="020B0604020202020204" pitchFamily="34" charset="0"/>
            </a:pPr>
            <a:r>
              <a:rPr lang="en-US" sz="1800" dirty="0" err="1">
                <a:solidFill>
                  <a:schemeClr val="tx1">
                    <a:lumMod val="85000"/>
                    <a:lumOff val="15000"/>
                  </a:schemeClr>
                </a:solidFill>
                <a:ea typeface="+mn-lt"/>
                <a:cs typeface="+mn-lt"/>
              </a:rPr>
              <a:t>Traefik</a:t>
            </a:r>
            <a:r>
              <a:rPr lang="en-US" sz="1800" dirty="0">
                <a:solidFill>
                  <a:schemeClr val="tx1">
                    <a:lumMod val="85000"/>
                    <a:lumOff val="15000"/>
                  </a:schemeClr>
                </a:solidFill>
                <a:ea typeface="+mn-lt"/>
                <a:cs typeface="+mn-lt"/>
              </a:rPr>
              <a:t> za ingress</a:t>
            </a:r>
          </a:p>
          <a:p>
            <a:pPr>
              <a:buFont typeface="Arial,Sans-Serif" panose="020B0604020202020204" pitchFamily="34" charset="0"/>
            </a:pPr>
            <a:r>
              <a:rPr lang="en-US" sz="1800" dirty="0">
                <a:solidFill>
                  <a:schemeClr val="tx1">
                    <a:lumMod val="85000"/>
                    <a:lumOff val="15000"/>
                  </a:schemeClr>
                </a:solidFill>
                <a:ea typeface="+mn-lt"/>
                <a:cs typeface="+mn-lt"/>
              </a:rPr>
              <a:t>Klipper-</a:t>
            </a:r>
            <a:r>
              <a:rPr lang="en-US" sz="1800" dirty="0" err="1">
                <a:solidFill>
                  <a:schemeClr val="tx1">
                    <a:lumMod val="85000"/>
                    <a:lumOff val="15000"/>
                  </a:schemeClr>
                </a:solidFill>
                <a:ea typeface="+mn-lt"/>
                <a:cs typeface="+mn-lt"/>
              </a:rPr>
              <a:t>lb</a:t>
            </a:r>
            <a:r>
              <a:rPr lang="en-US" sz="1800" dirty="0">
                <a:solidFill>
                  <a:schemeClr val="tx1">
                    <a:lumMod val="85000"/>
                    <a:lumOff val="15000"/>
                  </a:schemeClr>
                </a:solidFill>
                <a:ea typeface="+mn-lt"/>
                <a:cs typeface="+mn-lt"/>
              </a:rPr>
              <a:t> </a:t>
            </a:r>
            <a:r>
              <a:rPr lang="en-US" sz="1800" dirty="0" err="1">
                <a:solidFill>
                  <a:schemeClr val="tx1">
                    <a:lumMod val="85000"/>
                    <a:lumOff val="15000"/>
                  </a:schemeClr>
                </a:solidFill>
                <a:ea typeface="+mn-lt"/>
                <a:cs typeface="+mn-lt"/>
              </a:rPr>
              <a:t>kao</a:t>
            </a:r>
            <a:r>
              <a:rPr lang="en-US" sz="1800" dirty="0">
                <a:solidFill>
                  <a:schemeClr val="tx1">
                    <a:lumMod val="85000"/>
                    <a:lumOff val="15000"/>
                  </a:schemeClr>
                </a:solidFill>
                <a:ea typeface="+mn-lt"/>
                <a:cs typeface="+mn-lt"/>
              </a:rPr>
              <a:t> </a:t>
            </a:r>
            <a:r>
              <a:rPr lang="en-US" sz="1800" dirty="0" err="1">
                <a:solidFill>
                  <a:schemeClr val="tx1">
                    <a:lumMod val="85000"/>
                    <a:lumOff val="15000"/>
                  </a:schemeClr>
                </a:solidFill>
                <a:ea typeface="+mn-lt"/>
                <a:cs typeface="+mn-lt"/>
              </a:rPr>
              <a:t>ugrađeni</a:t>
            </a:r>
            <a:r>
              <a:rPr lang="en-US" sz="1800" dirty="0">
                <a:solidFill>
                  <a:schemeClr val="tx1">
                    <a:lumMod val="85000"/>
                    <a:lumOff val="15000"/>
                  </a:schemeClr>
                </a:solidFill>
                <a:ea typeface="+mn-lt"/>
                <a:cs typeface="+mn-lt"/>
              </a:rPr>
              <a:t> service </a:t>
            </a:r>
            <a:r>
              <a:rPr lang="en-US" sz="1800" dirty="0" err="1">
                <a:solidFill>
                  <a:schemeClr val="tx1">
                    <a:lumMod val="85000"/>
                    <a:lumOff val="15000"/>
                  </a:schemeClr>
                </a:solidFill>
                <a:ea typeface="+mn-lt"/>
                <a:cs typeface="+mn-lt"/>
              </a:rPr>
              <a:t>loadbalancer</a:t>
            </a:r>
            <a:r>
              <a:rPr lang="en-US" sz="1800" dirty="0">
                <a:solidFill>
                  <a:schemeClr val="tx1">
                    <a:lumMod val="85000"/>
                    <a:lumOff val="15000"/>
                  </a:schemeClr>
                </a:solidFill>
                <a:ea typeface="+mn-lt"/>
                <a:cs typeface="+mn-lt"/>
              </a:rPr>
              <a:t> </a:t>
            </a:r>
            <a:r>
              <a:rPr lang="en-US" sz="1800" dirty="0" err="1">
                <a:solidFill>
                  <a:schemeClr val="tx1">
                    <a:lumMod val="85000"/>
                    <a:lumOff val="15000"/>
                  </a:schemeClr>
                </a:solidFill>
                <a:ea typeface="+mn-lt"/>
                <a:cs typeface="+mn-lt"/>
              </a:rPr>
              <a:t>provajder</a:t>
            </a:r>
            <a:endParaRPr lang="en-US" sz="1800" dirty="0">
              <a:solidFill>
                <a:schemeClr val="tx1">
                  <a:lumMod val="85000"/>
                  <a:lumOff val="15000"/>
                </a:schemeClr>
              </a:solidFill>
              <a:ea typeface="+mn-lt"/>
              <a:cs typeface="+mn-lt"/>
            </a:endParaRPr>
          </a:p>
          <a:p>
            <a:pPr>
              <a:buFont typeface="Arial,Sans-Serif" panose="020B0604020202020204" pitchFamily="34" charset="0"/>
            </a:pPr>
            <a:r>
              <a:rPr lang="en-US" sz="1800" dirty="0">
                <a:solidFill>
                  <a:schemeClr val="tx1">
                    <a:lumMod val="85000"/>
                    <a:lumOff val="15000"/>
                  </a:schemeClr>
                </a:solidFill>
                <a:ea typeface="+mn-lt"/>
                <a:cs typeface="+mn-lt"/>
              </a:rPr>
              <a:t>Kube-router za </a:t>
            </a:r>
            <a:r>
              <a:rPr lang="en-US" sz="1800" dirty="0" err="1">
                <a:solidFill>
                  <a:schemeClr val="tx1">
                    <a:lumMod val="85000"/>
                    <a:lumOff val="15000"/>
                  </a:schemeClr>
                </a:solidFill>
                <a:ea typeface="+mn-lt"/>
                <a:cs typeface="+mn-lt"/>
              </a:rPr>
              <a:t>mrežu</a:t>
            </a:r>
            <a:endParaRPr lang="en-US" sz="1800" dirty="0">
              <a:solidFill>
                <a:schemeClr val="tx1">
                  <a:lumMod val="85000"/>
                  <a:lumOff val="15000"/>
                </a:schemeClr>
              </a:solidFill>
              <a:ea typeface="+mn-lt"/>
              <a:cs typeface="+mn-lt"/>
            </a:endParaRPr>
          </a:p>
          <a:p>
            <a:pPr>
              <a:buFont typeface="Arial,Sans-Serif" panose="020B0604020202020204" pitchFamily="34" charset="0"/>
            </a:pPr>
            <a:r>
              <a:rPr lang="en-US" sz="1800" dirty="0">
                <a:solidFill>
                  <a:schemeClr val="tx1">
                    <a:lumMod val="85000"/>
                    <a:lumOff val="15000"/>
                  </a:schemeClr>
                </a:solidFill>
                <a:ea typeface="+mn-lt"/>
                <a:cs typeface="+mn-lt"/>
              </a:rPr>
              <a:t>Helm-controller za </a:t>
            </a:r>
            <a:r>
              <a:rPr lang="en-US" sz="1800" dirty="0" err="1">
                <a:solidFill>
                  <a:schemeClr val="tx1">
                    <a:lumMod val="85000"/>
                    <a:lumOff val="15000"/>
                  </a:schemeClr>
                </a:solidFill>
                <a:ea typeface="+mn-lt"/>
                <a:cs typeface="+mn-lt"/>
              </a:rPr>
              <a:t>omogućavanje</a:t>
            </a:r>
            <a:r>
              <a:rPr lang="en-US" sz="1800" dirty="0">
                <a:solidFill>
                  <a:schemeClr val="tx1">
                    <a:lumMod val="85000"/>
                    <a:lumOff val="15000"/>
                  </a:schemeClr>
                </a:solidFill>
                <a:ea typeface="+mn-lt"/>
                <a:cs typeface="+mn-lt"/>
              </a:rPr>
              <a:t> CRD-driven </a:t>
            </a:r>
            <a:r>
              <a:rPr lang="en-US" sz="1800" dirty="0" err="1">
                <a:solidFill>
                  <a:schemeClr val="tx1">
                    <a:lumMod val="85000"/>
                    <a:lumOff val="15000"/>
                  </a:schemeClr>
                </a:solidFill>
                <a:ea typeface="+mn-lt"/>
                <a:cs typeface="+mn-lt"/>
              </a:rPr>
              <a:t>razvoja</a:t>
            </a:r>
          </a:p>
          <a:p>
            <a:pPr>
              <a:buFont typeface="Arial,Sans-Serif" panose="020B0604020202020204" pitchFamily="34" charset="0"/>
            </a:pPr>
            <a:r>
              <a:rPr lang="en-US" sz="1800" dirty="0">
                <a:solidFill>
                  <a:schemeClr val="tx1">
                    <a:lumMod val="85000"/>
                    <a:lumOff val="15000"/>
                  </a:schemeClr>
                </a:solidFill>
                <a:ea typeface="+mn-lt"/>
                <a:cs typeface="+mn-lt"/>
              </a:rPr>
              <a:t>Kine </a:t>
            </a:r>
            <a:r>
              <a:rPr lang="en-US" sz="1800" dirty="0" err="1">
                <a:solidFill>
                  <a:schemeClr val="tx1">
                    <a:lumMod val="85000"/>
                    <a:lumOff val="15000"/>
                  </a:schemeClr>
                </a:solidFill>
                <a:ea typeface="+mn-lt"/>
                <a:cs typeface="+mn-lt"/>
              </a:rPr>
              <a:t>kao</a:t>
            </a:r>
            <a:r>
              <a:rPr lang="en-US" sz="1800" dirty="0">
                <a:solidFill>
                  <a:schemeClr val="tx1">
                    <a:lumMod val="85000"/>
                    <a:lumOff val="15000"/>
                  </a:schemeClr>
                </a:solidFill>
                <a:ea typeface="+mn-lt"/>
                <a:cs typeface="+mn-lt"/>
              </a:rPr>
              <a:t> datastore shim koji </a:t>
            </a:r>
            <a:r>
              <a:rPr lang="en-US" sz="1800" dirty="0" err="1">
                <a:solidFill>
                  <a:schemeClr val="tx1">
                    <a:lumMod val="85000"/>
                    <a:lumOff val="15000"/>
                  </a:schemeClr>
                </a:solidFill>
                <a:ea typeface="+mn-lt"/>
                <a:cs typeface="+mn-lt"/>
              </a:rPr>
              <a:t>omogućava</a:t>
            </a:r>
            <a:r>
              <a:rPr lang="en-US" sz="1800" dirty="0">
                <a:solidFill>
                  <a:schemeClr val="tx1">
                    <a:lumMod val="85000"/>
                    <a:lumOff val="15000"/>
                  </a:schemeClr>
                </a:solidFill>
                <a:ea typeface="+mn-lt"/>
                <a:cs typeface="+mn-lt"/>
              </a:rPr>
              <a:t> da </a:t>
            </a:r>
            <a:r>
              <a:rPr lang="en-US" sz="1800" dirty="0" err="1">
                <a:solidFill>
                  <a:schemeClr val="tx1">
                    <a:lumMod val="85000"/>
                    <a:lumOff val="15000"/>
                  </a:schemeClr>
                </a:solidFill>
                <a:ea typeface="+mn-lt"/>
                <a:cs typeface="+mn-lt"/>
              </a:rPr>
              <a:t>etcd</a:t>
            </a:r>
            <a:r>
              <a:rPr lang="en-US" sz="1800" dirty="0">
                <a:solidFill>
                  <a:schemeClr val="tx1">
                    <a:lumMod val="85000"/>
                    <a:lumOff val="15000"/>
                  </a:schemeClr>
                </a:solidFill>
                <a:ea typeface="+mn-lt"/>
                <a:cs typeface="+mn-lt"/>
              </a:rPr>
              <a:t> </a:t>
            </a:r>
            <a:r>
              <a:rPr lang="en-US" sz="1800" dirty="0" err="1">
                <a:solidFill>
                  <a:schemeClr val="tx1">
                    <a:lumMod val="85000"/>
                    <a:lumOff val="15000"/>
                  </a:schemeClr>
                </a:solidFill>
                <a:ea typeface="+mn-lt"/>
                <a:cs typeface="+mn-lt"/>
              </a:rPr>
              <a:t>bude</a:t>
            </a:r>
            <a:r>
              <a:rPr lang="en-US" sz="1800" dirty="0">
                <a:solidFill>
                  <a:schemeClr val="tx1">
                    <a:lumMod val="85000"/>
                    <a:lumOff val="15000"/>
                  </a:schemeClr>
                </a:solidFill>
                <a:ea typeface="+mn-lt"/>
                <a:cs typeface="+mn-lt"/>
              </a:rPr>
              <a:t> </a:t>
            </a:r>
            <a:r>
              <a:rPr lang="en-US" sz="1800" dirty="0" err="1">
                <a:solidFill>
                  <a:schemeClr val="tx1">
                    <a:lumMod val="85000"/>
                    <a:lumOff val="15000"/>
                  </a:schemeClr>
                </a:solidFill>
                <a:ea typeface="+mn-lt"/>
                <a:cs typeface="+mn-lt"/>
              </a:rPr>
              <a:t>zamenjena</a:t>
            </a:r>
            <a:r>
              <a:rPr lang="en-US" sz="1800" dirty="0">
                <a:solidFill>
                  <a:schemeClr val="tx1">
                    <a:lumMod val="85000"/>
                    <a:lumOff val="15000"/>
                  </a:schemeClr>
                </a:solidFill>
                <a:ea typeface="+mn-lt"/>
                <a:cs typeface="+mn-lt"/>
              </a:rPr>
              <a:t> </a:t>
            </a:r>
            <a:r>
              <a:rPr lang="en-US" sz="1800" dirty="0" err="1">
                <a:solidFill>
                  <a:schemeClr val="tx1">
                    <a:lumMod val="85000"/>
                    <a:lumOff val="15000"/>
                  </a:schemeClr>
                </a:solidFill>
                <a:ea typeface="+mn-lt"/>
                <a:cs typeface="+mn-lt"/>
              </a:rPr>
              <a:t>drugim</a:t>
            </a:r>
            <a:r>
              <a:rPr lang="en-US" sz="1800" dirty="0">
                <a:solidFill>
                  <a:schemeClr val="tx1">
                    <a:lumMod val="85000"/>
                    <a:lumOff val="15000"/>
                  </a:schemeClr>
                </a:solidFill>
                <a:ea typeface="+mn-lt"/>
                <a:cs typeface="+mn-lt"/>
              </a:rPr>
              <a:t> </a:t>
            </a:r>
            <a:r>
              <a:rPr lang="en-US" sz="1800" dirty="0" err="1">
                <a:solidFill>
                  <a:schemeClr val="tx1">
                    <a:lumMod val="85000"/>
                    <a:lumOff val="15000"/>
                  </a:schemeClr>
                </a:solidFill>
                <a:ea typeface="+mn-lt"/>
                <a:cs typeface="+mn-lt"/>
              </a:rPr>
              <a:t>bazama</a:t>
            </a:r>
            <a:endParaRPr lang="en-US" sz="1800" dirty="0">
              <a:solidFill>
                <a:schemeClr val="tx1">
                  <a:lumMod val="85000"/>
                  <a:lumOff val="15000"/>
                </a:schemeClr>
              </a:solidFill>
              <a:ea typeface="+mn-lt"/>
              <a:cs typeface="+mn-lt"/>
            </a:endParaRPr>
          </a:p>
          <a:p>
            <a:pPr>
              <a:buFont typeface="Arial,Sans-Serif" panose="020B0604020202020204" pitchFamily="34" charset="0"/>
            </a:pPr>
            <a:r>
              <a:rPr lang="en-US" sz="1800" dirty="0">
                <a:solidFill>
                  <a:schemeClr val="tx1">
                    <a:lumMod val="85000"/>
                    <a:lumOff val="15000"/>
                  </a:schemeClr>
                </a:solidFill>
                <a:ea typeface="+mn-lt"/>
                <a:cs typeface="+mn-lt"/>
              </a:rPr>
              <a:t>Local-path-provisioner za </a:t>
            </a:r>
            <a:r>
              <a:rPr lang="en-US" sz="1800" dirty="0" err="1">
                <a:solidFill>
                  <a:schemeClr val="tx1">
                    <a:lumMod val="85000"/>
                    <a:lumOff val="15000"/>
                  </a:schemeClr>
                </a:solidFill>
                <a:ea typeface="+mn-lt"/>
                <a:cs typeface="+mn-lt"/>
              </a:rPr>
              <a:t>obezbeđivanje</a:t>
            </a:r>
            <a:r>
              <a:rPr lang="en-US" sz="1800" dirty="0">
                <a:solidFill>
                  <a:schemeClr val="tx1">
                    <a:lumMod val="85000"/>
                    <a:lumOff val="15000"/>
                  </a:schemeClr>
                </a:solidFill>
                <a:ea typeface="+mn-lt"/>
                <a:cs typeface="+mn-lt"/>
              </a:rPr>
              <a:t> </a:t>
            </a:r>
            <a:r>
              <a:rPr lang="en-US" sz="1800" dirty="0" err="1">
                <a:solidFill>
                  <a:schemeClr val="tx1">
                    <a:lumMod val="85000"/>
                    <a:lumOff val="15000"/>
                  </a:schemeClr>
                </a:solidFill>
                <a:ea typeface="+mn-lt"/>
                <a:cs typeface="+mn-lt"/>
              </a:rPr>
              <a:t>volumena</a:t>
            </a:r>
            <a:r>
              <a:rPr lang="en-US" sz="1800" dirty="0">
                <a:solidFill>
                  <a:schemeClr val="tx1">
                    <a:lumMod val="85000"/>
                    <a:lumOff val="15000"/>
                  </a:schemeClr>
                </a:solidFill>
                <a:ea typeface="+mn-lt"/>
                <a:cs typeface="+mn-lt"/>
              </a:rPr>
              <a:t> </a:t>
            </a:r>
            <a:r>
              <a:rPr lang="en-US" sz="1800" dirty="0" err="1">
                <a:solidFill>
                  <a:schemeClr val="tx1">
                    <a:lumMod val="85000"/>
                    <a:lumOff val="15000"/>
                  </a:schemeClr>
                </a:solidFill>
                <a:ea typeface="+mn-lt"/>
                <a:cs typeface="+mn-lt"/>
              </a:rPr>
              <a:t>pomoću</a:t>
            </a:r>
            <a:r>
              <a:rPr lang="en-US" sz="1800" dirty="0">
                <a:solidFill>
                  <a:schemeClr val="tx1">
                    <a:lumMod val="85000"/>
                    <a:lumOff val="15000"/>
                  </a:schemeClr>
                </a:solidFill>
                <a:ea typeface="+mn-lt"/>
                <a:cs typeface="+mn-lt"/>
              </a:rPr>
              <a:t> local storage-a</a:t>
            </a:r>
          </a:p>
          <a:p>
            <a:pPr>
              <a:buFont typeface="Arial,Sans-Serif" panose="020B0604020202020204" pitchFamily="34" charset="0"/>
              <a:buChar char="•"/>
            </a:pPr>
            <a:endParaRPr lang="en-US" sz="1800" dirty="0">
              <a:solidFill>
                <a:schemeClr val="tx1">
                  <a:lumMod val="85000"/>
                  <a:lumOff val="15000"/>
                </a:schemeClr>
              </a:solidFill>
              <a:ea typeface="+mn-lt"/>
              <a:cs typeface="+mn-lt"/>
            </a:endParaRPr>
          </a:p>
          <a:p>
            <a:endParaRPr lang="sr-Latn-RS" sz="1800" dirty="0">
              <a:solidFill>
                <a:schemeClr val="tx1">
                  <a:lumMod val="85000"/>
                  <a:lumOff val="15000"/>
                </a:schemeClr>
              </a:solidFill>
              <a:ea typeface="+mn-lt"/>
              <a:cs typeface="+mn-lt"/>
            </a:endParaRP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87710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Naslov 1">
            <a:extLst>
              <a:ext uri="{FF2B5EF4-FFF2-40B4-BE49-F238E27FC236}">
                <a16:creationId xmlns:a16="http://schemas.microsoft.com/office/drawing/2014/main" id="{00F5CFC1-A29E-4FBF-8E15-6336245BC051}"/>
              </a:ext>
            </a:extLst>
          </p:cNvPr>
          <p:cNvSpPr>
            <a:spLocks noGrp="1"/>
          </p:cNvSpPr>
          <p:nvPr>
            <p:ph type="title"/>
          </p:nvPr>
        </p:nvSpPr>
        <p:spPr>
          <a:xfrm>
            <a:off x="838200" y="365125"/>
            <a:ext cx="10515600" cy="1325563"/>
          </a:xfrm>
        </p:spPr>
        <p:txBody>
          <a:bodyPr>
            <a:normAutofit/>
          </a:bodyPr>
          <a:lstStyle/>
          <a:p>
            <a:r>
              <a:rPr lang="en-US">
                <a:cs typeface="Calibri Light"/>
              </a:rPr>
              <a:t>K3S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Čuvar mesta za sadržaj 2">
            <a:extLst>
              <a:ext uri="{FF2B5EF4-FFF2-40B4-BE49-F238E27FC236}">
                <a16:creationId xmlns:a16="http://schemas.microsoft.com/office/drawing/2014/main" id="{4E929058-96AE-4DD4-A563-132709DEAE7D}"/>
              </a:ext>
            </a:extLst>
          </p:cNvPr>
          <p:cNvSpPr>
            <a:spLocks noGrp="1"/>
          </p:cNvSpPr>
          <p:nvPr>
            <p:ph idx="1"/>
          </p:nvPr>
        </p:nvSpPr>
        <p:spPr>
          <a:xfrm>
            <a:off x="838200" y="1825625"/>
            <a:ext cx="10515600" cy="4351338"/>
          </a:xfrm>
        </p:spPr>
        <p:txBody>
          <a:bodyPr vert="horz" lIns="91440" tIns="45720" rIns="91440" bIns="45720" rtlCol="0" anchor="t">
            <a:normAutofit/>
          </a:bodyPr>
          <a:lstStyle/>
          <a:p>
            <a:r>
              <a:rPr lang="ru-RU" dirty="0" err="1">
                <a:ea typeface="+mn-lt"/>
                <a:cs typeface="+mn-lt"/>
              </a:rPr>
              <a:t>Ove</a:t>
            </a:r>
            <a:r>
              <a:rPr lang="ru-RU" dirty="0">
                <a:ea typeface="+mn-lt"/>
                <a:cs typeface="+mn-lt"/>
              </a:rPr>
              <a:t> </a:t>
            </a:r>
            <a:r>
              <a:rPr lang="ru-RU" dirty="0" err="1">
                <a:ea typeface="+mn-lt"/>
                <a:cs typeface="+mn-lt"/>
              </a:rPr>
              <a:t>tehnologije</a:t>
            </a:r>
            <a:r>
              <a:rPr lang="ru-RU" dirty="0">
                <a:ea typeface="+mn-lt"/>
                <a:cs typeface="+mn-lt"/>
              </a:rPr>
              <a:t> </a:t>
            </a:r>
            <a:r>
              <a:rPr lang="ru-RU" dirty="0" err="1">
                <a:ea typeface="+mn-lt"/>
                <a:cs typeface="+mn-lt"/>
              </a:rPr>
              <a:t>ze</a:t>
            </a:r>
            <a:r>
              <a:rPr lang="ru-RU" dirty="0">
                <a:ea typeface="+mn-lt"/>
                <a:cs typeface="+mn-lt"/>
              </a:rPr>
              <a:t> </a:t>
            </a:r>
            <a:r>
              <a:rPr lang="ru-RU" dirty="0" err="1">
                <a:ea typeface="+mn-lt"/>
                <a:cs typeface="+mn-lt"/>
              </a:rPr>
              <a:t>mogu</a:t>
            </a:r>
            <a:r>
              <a:rPr lang="ru-RU" dirty="0">
                <a:ea typeface="+mn-lt"/>
                <a:cs typeface="+mn-lt"/>
              </a:rPr>
              <a:t> </a:t>
            </a:r>
            <a:r>
              <a:rPr lang="ru-RU" dirty="0" err="1">
                <a:ea typeface="+mn-lt"/>
                <a:cs typeface="+mn-lt"/>
              </a:rPr>
              <a:t>zameniti</a:t>
            </a:r>
            <a:r>
              <a:rPr lang="ru-RU" dirty="0">
                <a:ea typeface="+mn-lt"/>
                <a:cs typeface="+mn-lt"/>
              </a:rPr>
              <a:t> </a:t>
            </a:r>
            <a:r>
              <a:rPr lang="ru-RU" dirty="0" err="1">
                <a:ea typeface="+mn-lt"/>
                <a:cs typeface="+mn-lt"/>
              </a:rPr>
              <a:t>drugim</a:t>
            </a:r>
            <a:r>
              <a:rPr lang="ru-RU" dirty="0">
                <a:ea typeface="+mn-lt"/>
                <a:cs typeface="+mn-lt"/>
              </a:rPr>
              <a:t> </a:t>
            </a:r>
            <a:r>
              <a:rPr lang="ru-RU" dirty="0" err="1">
                <a:ea typeface="+mn-lt"/>
                <a:cs typeface="+mn-lt"/>
              </a:rPr>
              <a:t>tehnologijama</a:t>
            </a:r>
            <a:r>
              <a:rPr lang="ru-RU" dirty="0">
                <a:ea typeface="+mn-lt"/>
                <a:cs typeface="+mn-lt"/>
              </a:rPr>
              <a:t>. </a:t>
            </a:r>
            <a:r>
              <a:rPr lang="ru-RU" dirty="0" err="1">
                <a:ea typeface="+mn-lt"/>
                <a:cs typeface="+mn-lt"/>
              </a:rPr>
              <a:t>Pored</a:t>
            </a:r>
            <a:r>
              <a:rPr lang="ru-RU" dirty="0">
                <a:ea typeface="+mn-lt"/>
                <a:cs typeface="+mn-lt"/>
              </a:rPr>
              <a:t> </a:t>
            </a:r>
            <a:r>
              <a:rPr lang="ru-RU" dirty="0" err="1">
                <a:ea typeface="+mn-lt"/>
                <a:cs typeface="+mn-lt"/>
              </a:rPr>
              <a:t>toga</a:t>
            </a:r>
            <a:r>
              <a:rPr lang="ru-RU" dirty="0">
                <a:ea typeface="+mn-lt"/>
                <a:cs typeface="+mn-lt"/>
              </a:rPr>
              <a:t>, К3s </a:t>
            </a:r>
            <a:r>
              <a:rPr lang="ru-RU" dirty="0" err="1">
                <a:ea typeface="+mn-lt"/>
                <a:cs typeface="+mn-lt"/>
              </a:rPr>
              <a:t>pojednostavljuje</a:t>
            </a:r>
            <a:r>
              <a:rPr lang="ru-RU" dirty="0">
                <a:ea typeface="+mn-lt"/>
                <a:cs typeface="+mn-lt"/>
              </a:rPr>
              <a:t> </a:t>
            </a:r>
            <a:r>
              <a:rPr lang="ru-RU" dirty="0" err="1">
                <a:ea typeface="+mn-lt"/>
                <a:cs typeface="+mn-lt"/>
              </a:rPr>
              <a:t>Kubernetes</a:t>
            </a:r>
            <a:r>
              <a:rPr lang="ru-RU" dirty="0">
                <a:ea typeface="+mn-lt"/>
                <a:cs typeface="+mn-lt"/>
              </a:rPr>
              <a:t> </a:t>
            </a:r>
            <a:r>
              <a:rPr lang="ru-RU" dirty="0" err="1">
                <a:ea typeface="+mn-lt"/>
                <a:cs typeface="+mn-lt"/>
              </a:rPr>
              <a:t>operacije</a:t>
            </a:r>
            <a:r>
              <a:rPr lang="ru-RU" dirty="0">
                <a:ea typeface="+mn-lt"/>
                <a:cs typeface="+mn-lt"/>
              </a:rPr>
              <a:t> </a:t>
            </a:r>
            <a:r>
              <a:rPr lang="ru-RU" dirty="0" err="1">
                <a:ea typeface="+mn-lt"/>
                <a:cs typeface="+mn-lt"/>
              </a:rPr>
              <a:t>tako</a:t>
            </a:r>
            <a:r>
              <a:rPr lang="ru-RU" dirty="0">
                <a:ea typeface="+mn-lt"/>
                <a:cs typeface="+mn-lt"/>
              </a:rPr>
              <a:t> </a:t>
            </a:r>
            <a:r>
              <a:rPr lang="ru-RU" dirty="0" err="1">
                <a:ea typeface="+mn-lt"/>
                <a:cs typeface="+mn-lt"/>
              </a:rPr>
              <a:t>što</a:t>
            </a:r>
            <a:r>
              <a:rPr lang="ru-RU" dirty="0">
                <a:ea typeface="+mn-lt"/>
                <a:cs typeface="+mn-lt"/>
              </a:rPr>
              <a:t> </a:t>
            </a:r>
            <a:r>
              <a:rPr lang="ru-RU" dirty="0" err="1">
                <a:ea typeface="+mn-lt"/>
                <a:cs typeface="+mn-lt"/>
              </a:rPr>
              <a:t>obezbeđuje</a:t>
            </a:r>
            <a:r>
              <a:rPr lang="ru-RU" dirty="0">
                <a:ea typeface="+mn-lt"/>
                <a:cs typeface="+mn-lt"/>
              </a:rPr>
              <a:t>:</a:t>
            </a:r>
            <a:endParaRPr lang="en-US" dirty="0">
              <a:ea typeface="+mn-lt"/>
              <a:cs typeface="+mn-lt"/>
            </a:endParaRPr>
          </a:p>
          <a:p>
            <a:r>
              <a:rPr lang="ru-RU" dirty="0" err="1">
                <a:ea typeface="+mn-lt"/>
                <a:cs typeface="+mn-lt"/>
              </a:rPr>
              <a:t>Upravljanje</a:t>
            </a:r>
            <a:r>
              <a:rPr lang="ru-RU" dirty="0">
                <a:ea typeface="+mn-lt"/>
                <a:cs typeface="+mn-lt"/>
              </a:rPr>
              <a:t> TLS(Transport Layer Security) </a:t>
            </a:r>
            <a:r>
              <a:rPr lang="ru-RU" dirty="0" err="1">
                <a:ea typeface="+mn-lt"/>
                <a:cs typeface="+mn-lt"/>
              </a:rPr>
              <a:t>sertifikatima</a:t>
            </a:r>
            <a:r>
              <a:rPr lang="ru-RU" dirty="0">
                <a:ea typeface="+mn-lt"/>
                <a:cs typeface="+mn-lt"/>
              </a:rPr>
              <a:t>.</a:t>
            </a:r>
          </a:p>
          <a:p>
            <a:r>
              <a:rPr lang="ru-RU" dirty="0" err="1">
                <a:ea typeface="+mn-lt"/>
                <a:cs typeface="+mn-lt"/>
              </a:rPr>
              <a:t>Upravljanjem</a:t>
            </a:r>
            <a:r>
              <a:rPr lang="ru-RU" dirty="0">
                <a:ea typeface="+mn-lt"/>
                <a:cs typeface="+mn-lt"/>
              </a:rPr>
              <a:t> </a:t>
            </a:r>
            <a:r>
              <a:rPr lang="ru-RU" dirty="0" err="1">
                <a:ea typeface="+mn-lt"/>
                <a:cs typeface="+mn-lt"/>
              </a:rPr>
              <a:t>vezom</a:t>
            </a:r>
            <a:r>
              <a:rPr lang="ru-RU" dirty="0">
                <a:ea typeface="+mn-lt"/>
                <a:cs typeface="+mn-lt"/>
              </a:rPr>
              <a:t> </a:t>
            </a:r>
            <a:r>
              <a:rPr lang="ru-RU" dirty="0" err="1">
                <a:ea typeface="+mn-lt"/>
                <a:cs typeface="+mn-lt"/>
              </a:rPr>
              <a:t>između</a:t>
            </a:r>
            <a:r>
              <a:rPr lang="ru-RU" dirty="0">
                <a:ea typeface="+mn-lt"/>
                <a:cs typeface="+mn-lt"/>
              </a:rPr>
              <a:t> </a:t>
            </a:r>
            <a:r>
              <a:rPr lang="ru-RU" dirty="0" err="1">
                <a:ea typeface="+mn-lt"/>
                <a:cs typeface="+mn-lt"/>
              </a:rPr>
              <a:t>worker</a:t>
            </a:r>
            <a:r>
              <a:rPr lang="ru-RU" dirty="0">
                <a:ea typeface="+mn-lt"/>
                <a:cs typeface="+mn-lt"/>
              </a:rPr>
              <a:t> i </a:t>
            </a:r>
            <a:r>
              <a:rPr lang="ru-RU" dirty="0" err="1">
                <a:ea typeface="+mn-lt"/>
                <a:cs typeface="+mn-lt"/>
              </a:rPr>
              <a:t>servis</a:t>
            </a:r>
            <a:r>
              <a:rPr lang="ru-RU" dirty="0">
                <a:ea typeface="+mn-lt"/>
                <a:cs typeface="+mn-lt"/>
              </a:rPr>
              <a:t> </a:t>
            </a:r>
            <a:r>
              <a:rPr lang="ru-RU" dirty="0" err="1">
                <a:ea typeface="+mn-lt"/>
                <a:cs typeface="+mn-lt"/>
              </a:rPr>
              <a:t>čvorova</a:t>
            </a:r>
            <a:r>
              <a:rPr lang="ru-RU" dirty="0">
                <a:ea typeface="+mn-lt"/>
                <a:cs typeface="+mn-lt"/>
              </a:rPr>
              <a:t>.</a:t>
            </a:r>
          </a:p>
          <a:p>
            <a:r>
              <a:rPr lang="ru-RU" dirty="0" err="1">
                <a:ea typeface="+mn-lt"/>
                <a:cs typeface="+mn-lt"/>
              </a:rPr>
              <a:t>Automatsko</a:t>
            </a:r>
            <a:r>
              <a:rPr lang="ru-RU" dirty="0">
                <a:ea typeface="+mn-lt"/>
                <a:cs typeface="+mn-lt"/>
              </a:rPr>
              <a:t> </a:t>
            </a:r>
            <a:r>
              <a:rPr lang="ru-RU" dirty="0" err="1">
                <a:ea typeface="+mn-lt"/>
                <a:cs typeface="+mn-lt"/>
              </a:rPr>
              <a:t>razmeštanje</a:t>
            </a:r>
            <a:r>
              <a:rPr lang="ru-RU" dirty="0">
                <a:ea typeface="+mn-lt"/>
                <a:cs typeface="+mn-lt"/>
              </a:rPr>
              <a:t> </a:t>
            </a:r>
            <a:r>
              <a:rPr lang="ru-RU" dirty="0" err="1">
                <a:ea typeface="+mn-lt"/>
                <a:cs typeface="+mn-lt"/>
              </a:rPr>
              <a:t>resursa</a:t>
            </a:r>
            <a:r>
              <a:rPr lang="ru-RU" dirty="0">
                <a:ea typeface="+mn-lt"/>
                <a:cs typeface="+mn-lt"/>
              </a:rPr>
              <a:t> </a:t>
            </a:r>
            <a:r>
              <a:rPr lang="ru-RU" dirty="0" err="1">
                <a:ea typeface="+mn-lt"/>
                <a:cs typeface="+mn-lt"/>
              </a:rPr>
              <a:t>Kubernetes</a:t>
            </a:r>
            <a:r>
              <a:rPr lang="ru-RU" dirty="0">
                <a:ea typeface="+mn-lt"/>
                <a:cs typeface="+mn-lt"/>
              </a:rPr>
              <a:t>-а.</a:t>
            </a:r>
          </a:p>
          <a:p>
            <a:r>
              <a:rPr lang="ru-RU" dirty="0" err="1">
                <a:ea typeface="+mn-lt"/>
                <a:cs typeface="+mn-lt"/>
              </a:rPr>
              <a:t>Upravljanje</a:t>
            </a:r>
            <a:r>
              <a:rPr lang="ru-RU" dirty="0">
                <a:ea typeface="+mn-lt"/>
                <a:cs typeface="+mn-lt"/>
              </a:rPr>
              <a:t> </a:t>
            </a:r>
            <a:r>
              <a:rPr lang="ru-RU" dirty="0" err="1">
                <a:ea typeface="+mn-lt"/>
                <a:cs typeface="+mn-lt"/>
              </a:rPr>
              <a:t>ugrađenim</a:t>
            </a:r>
            <a:r>
              <a:rPr lang="ru-RU" dirty="0">
                <a:ea typeface="+mn-lt"/>
                <a:cs typeface="+mn-lt"/>
              </a:rPr>
              <a:t> </a:t>
            </a:r>
            <a:r>
              <a:rPr lang="ru-RU" dirty="0" err="1">
                <a:ea typeface="+mn-lt"/>
                <a:cs typeface="+mn-lt"/>
              </a:rPr>
              <a:t>etcd</a:t>
            </a:r>
            <a:r>
              <a:rPr lang="ru-RU" dirty="0">
                <a:ea typeface="+mn-lt"/>
                <a:cs typeface="+mn-lt"/>
              </a:rPr>
              <a:t> </a:t>
            </a:r>
            <a:r>
              <a:rPr lang="ru-RU" dirty="0" err="1">
                <a:ea typeface="+mn-lt"/>
                <a:cs typeface="+mn-lt"/>
              </a:rPr>
              <a:t>klasterom</a:t>
            </a:r>
            <a:r>
              <a:rPr lang="ru-RU" dirty="0">
                <a:ea typeface="+mn-lt"/>
                <a:cs typeface="+mn-lt"/>
              </a:rPr>
              <a:t>.</a:t>
            </a:r>
          </a:p>
          <a:p>
            <a:endParaRPr lang="sr-Latn-RS">
              <a:cs typeface="Calibri"/>
            </a:endParaRPr>
          </a:p>
        </p:txBody>
      </p:sp>
    </p:spTree>
    <p:extLst>
      <p:ext uri="{BB962C8B-B14F-4D97-AF65-F5344CB8AC3E}">
        <p14:creationId xmlns:p14="http://schemas.microsoft.com/office/powerpoint/2010/main" val="29023288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DA1F179-E08C-45DA-B9BA-1A35A218BFC4}"/>
              </a:ext>
            </a:extLst>
          </p:cNvPr>
          <p:cNvSpPr>
            <a:spLocks noGrp="1"/>
          </p:cNvSpPr>
          <p:nvPr>
            <p:ph type="title"/>
          </p:nvPr>
        </p:nvSpPr>
        <p:spPr/>
        <p:txBody>
          <a:bodyPr/>
          <a:lstStyle/>
          <a:p>
            <a:pPr algn="ctr"/>
            <a:r>
              <a:rPr lang="en-US" dirty="0" err="1">
                <a:ea typeface="+mj-lt"/>
                <a:cs typeface="+mj-lt"/>
              </a:rPr>
              <a:t>Arhitektura</a:t>
            </a:r>
            <a:r>
              <a:rPr lang="en-US" dirty="0">
                <a:ea typeface="+mj-lt"/>
                <a:cs typeface="+mj-lt"/>
              </a:rPr>
              <a:t> K3s</a:t>
            </a:r>
            <a:endParaRPr lang="sr-Latn-RS" dirty="0">
              <a:ea typeface="+mj-lt"/>
              <a:cs typeface="+mj-lt"/>
            </a:endParaRPr>
          </a:p>
          <a:p>
            <a:pPr algn="ctr"/>
            <a:endParaRPr lang="sr-Latn-RS">
              <a:cs typeface="Calibri Light"/>
            </a:endParaRPr>
          </a:p>
        </p:txBody>
      </p:sp>
      <p:pic>
        <p:nvPicPr>
          <p:cNvPr id="4" name="Slika 4">
            <a:extLst>
              <a:ext uri="{FF2B5EF4-FFF2-40B4-BE49-F238E27FC236}">
                <a16:creationId xmlns:a16="http://schemas.microsoft.com/office/drawing/2014/main" id="{58F9CA55-60A7-477C-A979-2604ED52718F}"/>
              </a:ext>
            </a:extLst>
          </p:cNvPr>
          <p:cNvPicPr>
            <a:picLocks noGrp="1" noChangeAspect="1"/>
          </p:cNvPicPr>
          <p:nvPr>
            <p:ph idx="1"/>
          </p:nvPr>
        </p:nvPicPr>
        <p:blipFill>
          <a:blip r:embed="rId2"/>
          <a:stretch>
            <a:fillRect/>
          </a:stretch>
        </p:blipFill>
        <p:spPr>
          <a:xfrm>
            <a:off x="1296197" y="1126256"/>
            <a:ext cx="9860565" cy="5416049"/>
          </a:xfrm>
        </p:spPr>
      </p:pic>
    </p:spTree>
    <p:extLst>
      <p:ext uri="{BB962C8B-B14F-4D97-AF65-F5344CB8AC3E}">
        <p14:creationId xmlns:p14="http://schemas.microsoft.com/office/powerpoint/2010/main" val="39194027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slov 1">
            <a:extLst>
              <a:ext uri="{FF2B5EF4-FFF2-40B4-BE49-F238E27FC236}">
                <a16:creationId xmlns:a16="http://schemas.microsoft.com/office/drawing/2014/main" id="{EBD931E0-2EA8-4119-8F6D-3B2DB9824E09}"/>
              </a:ext>
            </a:extLst>
          </p:cNvPr>
          <p:cNvSpPr>
            <a:spLocks noGrp="1"/>
          </p:cNvSpPr>
          <p:nvPr>
            <p:ph type="title"/>
          </p:nvPr>
        </p:nvSpPr>
        <p:spPr>
          <a:xfrm>
            <a:off x="808638" y="386930"/>
            <a:ext cx="9236700" cy="1188950"/>
          </a:xfrm>
        </p:spPr>
        <p:txBody>
          <a:bodyPr anchor="b">
            <a:normAutofit/>
          </a:bodyPr>
          <a:lstStyle/>
          <a:p>
            <a:pPr algn="ctr"/>
            <a:r>
              <a:rPr lang="sr-Latn-RS" dirty="0">
                <a:cs typeface="Calibri Light"/>
              </a:rPr>
              <a:t>Arhitektura k3s</a:t>
            </a:r>
            <a:endParaRPr lang="sr-Latn-RS"/>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Čuvar mesta za sadržaj 2">
            <a:extLst>
              <a:ext uri="{FF2B5EF4-FFF2-40B4-BE49-F238E27FC236}">
                <a16:creationId xmlns:a16="http://schemas.microsoft.com/office/drawing/2014/main" id="{DF346EDA-CD2C-4454-A23C-3D851CB9CB82}"/>
              </a:ext>
            </a:extLst>
          </p:cNvPr>
          <p:cNvSpPr>
            <a:spLocks noGrp="1"/>
          </p:cNvSpPr>
          <p:nvPr>
            <p:ph idx="1"/>
          </p:nvPr>
        </p:nvSpPr>
        <p:spPr>
          <a:xfrm>
            <a:off x="793660" y="2599509"/>
            <a:ext cx="10143668" cy="3435531"/>
          </a:xfrm>
        </p:spPr>
        <p:txBody>
          <a:bodyPr vert="horz" lIns="91440" tIns="45720" rIns="91440" bIns="45720" rtlCol="0" anchor="ctr">
            <a:normAutofit/>
          </a:bodyPr>
          <a:lstStyle/>
          <a:p>
            <a:r>
              <a:rPr lang="sr-Latn-RS" sz="2400">
                <a:cs typeface="Calibri"/>
              </a:rPr>
              <a:t>Razlikujemo više tipova arhitektura:</a:t>
            </a:r>
          </a:p>
          <a:p>
            <a:pPr marL="0" indent="0">
              <a:buNone/>
            </a:pPr>
            <a:endParaRPr lang="sr-Latn-RS" sz="2400">
              <a:cs typeface="Calibri"/>
            </a:endParaRPr>
          </a:p>
          <a:p>
            <a:pPr marL="0" indent="0">
              <a:spcBef>
                <a:spcPct val="0"/>
              </a:spcBef>
              <a:buNone/>
            </a:pPr>
            <a:r>
              <a:rPr lang="sr-Latn-RS" sz="2400" b="1">
                <a:latin typeface="Calibri Light"/>
                <a:cs typeface="Calibri"/>
              </a:rPr>
              <a:t>1)  </a:t>
            </a:r>
            <a:r>
              <a:rPr lang="en-US" sz="2400" b="1">
                <a:latin typeface="Calibri Light"/>
                <a:cs typeface="Calibri Light"/>
              </a:rPr>
              <a:t>Single-server arhitektura sa ugradjenom DB</a:t>
            </a:r>
            <a:endParaRPr lang="sr-Latn-RS" sz="2400" b="1">
              <a:latin typeface="Calibri Light"/>
              <a:cs typeface="Calibri" panose="020F0502020204030204"/>
            </a:endParaRPr>
          </a:p>
          <a:p>
            <a:pPr marL="0" indent="0">
              <a:spcBef>
                <a:spcPct val="0"/>
              </a:spcBef>
              <a:buNone/>
            </a:pPr>
            <a:r>
              <a:rPr lang="en-US" sz="2400" b="1">
                <a:latin typeface="Calibri Light"/>
                <a:cs typeface="Calibri Light"/>
              </a:rPr>
              <a:t>2)  Visoko dostupni K3s server sa eksternom DB</a:t>
            </a:r>
            <a:endParaRPr lang="sr-Latn-RS" sz="2400" b="1">
              <a:latin typeface="Calibri Light"/>
              <a:ea typeface="+mn-lt"/>
              <a:cs typeface="+mn-lt"/>
            </a:endParaRPr>
          </a:p>
          <a:p>
            <a:pPr marL="0" indent="0">
              <a:spcBef>
                <a:spcPct val="0"/>
              </a:spcBef>
              <a:buNone/>
            </a:pPr>
            <a:r>
              <a:rPr lang="en-US" sz="2400" b="1">
                <a:latin typeface="Calibri Light"/>
                <a:cs typeface="Calibri Light"/>
              </a:rPr>
              <a:t>3)  </a:t>
            </a:r>
            <a:r>
              <a:rPr lang="en-US" sz="2400" b="1">
                <a:latin typeface="Calibri Light"/>
                <a:cs typeface="Aldhabi"/>
              </a:rPr>
              <a:t>Fixed Registration Address for Agent Nodes</a:t>
            </a:r>
            <a:endParaRPr lang="sr-Latn-RS" sz="2400" u="sng">
              <a:latin typeface="Calibri Light"/>
              <a:cs typeface="Aldhabi"/>
            </a:endParaRPr>
          </a:p>
          <a:p>
            <a:pPr marL="0" indent="0">
              <a:spcBef>
                <a:spcPct val="0"/>
              </a:spcBef>
              <a:buNone/>
            </a:pPr>
            <a:br>
              <a:rPr lang="en-US" sz="2400">
                <a:latin typeface="Calibri Light"/>
                <a:cs typeface="Calibri Light"/>
              </a:rPr>
            </a:br>
            <a:endParaRPr lang="sr-Latn-RS" sz="2400">
              <a:ea typeface="+mn-lt"/>
              <a:cs typeface="+mn-lt"/>
            </a:endParaRPr>
          </a:p>
          <a:p>
            <a:pPr marL="0" indent="0">
              <a:spcBef>
                <a:spcPct val="0"/>
              </a:spcBef>
              <a:buNone/>
            </a:pPr>
            <a:endParaRPr lang="sr-Latn-RS" sz="2400">
              <a:ea typeface="+mn-lt"/>
              <a:cs typeface="+mn-lt"/>
            </a:endParaRPr>
          </a:p>
          <a:p>
            <a:pPr marL="0" indent="0">
              <a:buNone/>
            </a:pPr>
            <a:endParaRPr lang="sr-Latn-RS" sz="2400">
              <a:cs typeface="Calibri"/>
            </a:endParaRPr>
          </a:p>
        </p:txBody>
      </p:sp>
    </p:spTree>
    <p:extLst>
      <p:ext uri="{BB962C8B-B14F-4D97-AF65-F5344CB8AC3E}">
        <p14:creationId xmlns:p14="http://schemas.microsoft.com/office/powerpoint/2010/main" val="28966300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9">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1">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Naslov 1">
            <a:extLst>
              <a:ext uri="{FF2B5EF4-FFF2-40B4-BE49-F238E27FC236}">
                <a16:creationId xmlns:a16="http://schemas.microsoft.com/office/drawing/2014/main" id="{B8243ACB-C4B0-4E15-BC88-9E71111B4FFF}"/>
              </a:ext>
            </a:extLst>
          </p:cNvPr>
          <p:cNvSpPr>
            <a:spLocks noGrp="1"/>
          </p:cNvSpPr>
          <p:nvPr>
            <p:ph type="title"/>
          </p:nvPr>
        </p:nvSpPr>
        <p:spPr>
          <a:xfrm>
            <a:off x="-59499" y="411271"/>
            <a:ext cx="4981505" cy="2009330"/>
          </a:xfrm>
        </p:spPr>
        <p:txBody>
          <a:bodyPr vert="horz" lIns="91440" tIns="45720" rIns="91440" bIns="45720" rtlCol="0" anchor="ctr">
            <a:noAutofit/>
          </a:bodyPr>
          <a:lstStyle/>
          <a:p>
            <a:pPr algn="ctr"/>
            <a:r>
              <a:rPr lang="en-US" sz="3200" kern="1200" dirty="0">
                <a:latin typeface="+mj-lt"/>
                <a:ea typeface="+mj-ea"/>
                <a:cs typeface="+mj-cs"/>
              </a:rPr>
              <a:t>Single-server </a:t>
            </a:r>
            <a:r>
              <a:rPr lang="en-US" sz="3200" kern="1200" dirty="0" err="1">
                <a:latin typeface="+mj-lt"/>
                <a:ea typeface="+mj-ea"/>
                <a:cs typeface="+mj-cs"/>
              </a:rPr>
              <a:t>arhitektura</a:t>
            </a:r>
            <a:r>
              <a:rPr lang="en-US" sz="3200" kern="1200" dirty="0">
                <a:latin typeface="+mj-lt"/>
                <a:ea typeface="+mj-ea"/>
                <a:cs typeface="+mj-cs"/>
              </a:rPr>
              <a:t> </a:t>
            </a:r>
            <a:r>
              <a:rPr lang="en-US" sz="3200" dirty="0" err="1"/>
              <a:t>sa</a:t>
            </a:r>
            <a:r>
              <a:rPr lang="en-US" sz="3200" dirty="0"/>
              <a:t> </a:t>
            </a:r>
            <a:br>
              <a:rPr lang="en-US" sz="3200" dirty="0"/>
            </a:br>
            <a:r>
              <a:rPr lang="en-US" sz="3200" dirty="0" err="1"/>
              <a:t>ugrađenom</a:t>
            </a:r>
            <a:r>
              <a:rPr lang="en-US" sz="3200" kern="1200" dirty="0">
                <a:latin typeface="+mj-lt"/>
                <a:ea typeface="+mj-ea"/>
                <a:cs typeface="+mj-cs"/>
              </a:rPr>
              <a:t> </a:t>
            </a:r>
            <a:br>
              <a:rPr lang="en-US" dirty="0"/>
            </a:br>
            <a:r>
              <a:rPr lang="en-US" sz="3200" kern="1200" dirty="0">
                <a:latin typeface="+mj-lt"/>
                <a:ea typeface="+mj-ea"/>
                <a:cs typeface="+mj-cs"/>
              </a:rPr>
              <a:t>DB</a:t>
            </a:r>
            <a:br>
              <a:rPr lang="en-US" sz="3200" kern="1200" dirty="0"/>
            </a:br>
            <a:endParaRPr lang="en-US" sz="3200" kern="1200" dirty="0">
              <a:latin typeface="+mj-lt"/>
              <a:cs typeface="Calibri Light"/>
            </a:endParaRPr>
          </a:p>
          <a:p>
            <a:pPr algn="ctr"/>
            <a:endParaRPr lang="en-US" sz="3200" kern="1200" dirty="0">
              <a:latin typeface="+mj-lt"/>
              <a:cs typeface="Calibri Light"/>
            </a:endParaRPr>
          </a:p>
        </p:txBody>
      </p:sp>
      <p:sp>
        <p:nvSpPr>
          <p:cNvPr id="5" name="Okvir za tekst 4">
            <a:extLst>
              <a:ext uri="{FF2B5EF4-FFF2-40B4-BE49-F238E27FC236}">
                <a16:creationId xmlns:a16="http://schemas.microsoft.com/office/drawing/2014/main" id="{925AC104-D1E1-4BFC-9502-44341D3BCCB7}"/>
              </a:ext>
            </a:extLst>
          </p:cNvPr>
          <p:cNvSpPr txBox="1"/>
          <p:nvPr/>
        </p:nvSpPr>
        <p:spPr>
          <a:xfrm>
            <a:off x="152559" y="2204540"/>
            <a:ext cx="4710917" cy="2687299"/>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indent="-228600">
              <a:lnSpc>
                <a:spcPct val="90000"/>
              </a:lnSpc>
              <a:spcAft>
                <a:spcPts val="600"/>
              </a:spcAft>
              <a:buFont typeface="Arial" panose="020B0604020202020204" pitchFamily="34" charset="0"/>
              <a:buChar char="•"/>
            </a:pPr>
            <a:r>
              <a:rPr lang="en-US" sz="2400" dirty="0"/>
              <a:t>U </a:t>
            </a:r>
            <a:r>
              <a:rPr lang="en-US" sz="2400" dirty="0" err="1"/>
              <a:t>ovoj</a:t>
            </a:r>
            <a:r>
              <a:rPr lang="en-US" sz="2400" dirty="0"/>
              <a:t> </a:t>
            </a:r>
            <a:r>
              <a:rPr lang="en-US" sz="2400" dirty="0" err="1"/>
              <a:t>arhitekturi</a:t>
            </a:r>
            <a:r>
              <a:rPr lang="en-US" sz="2400" dirty="0"/>
              <a:t>, </a:t>
            </a:r>
            <a:r>
              <a:rPr lang="en-US" sz="2400" dirty="0" err="1"/>
              <a:t>svaki</a:t>
            </a:r>
            <a:r>
              <a:rPr lang="en-US" sz="2400" dirty="0"/>
              <a:t> agent node je </a:t>
            </a:r>
            <a:r>
              <a:rPr lang="en-US" sz="2400" dirty="0" err="1"/>
              <a:t>registerovan</a:t>
            </a:r>
            <a:r>
              <a:rPr lang="en-US" sz="2400" dirty="0"/>
              <a:t> </a:t>
            </a:r>
            <a:r>
              <a:rPr lang="en-US" sz="2400" dirty="0" err="1"/>
              <a:t>na</a:t>
            </a:r>
            <a:r>
              <a:rPr lang="en-US" sz="2400" dirty="0"/>
              <a:t> </a:t>
            </a:r>
            <a:r>
              <a:rPr lang="en-US" sz="2400" dirty="0" err="1"/>
              <a:t>isti</a:t>
            </a:r>
            <a:r>
              <a:rPr lang="en-US" sz="2400" dirty="0"/>
              <a:t> server node. </a:t>
            </a:r>
            <a:endParaRPr lang="en-US" sz="2400">
              <a:cs typeface="Calibri"/>
            </a:endParaRPr>
          </a:p>
          <a:p>
            <a:pPr indent="-228600">
              <a:lnSpc>
                <a:spcPct val="90000"/>
              </a:lnSpc>
              <a:spcAft>
                <a:spcPts val="600"/>
              </a:spcAft>
              <a:buFont typeface="Arial" panose="020B0604020202020204" pitchFamily="34" charset="0"/>
              <a:buChar char="•"/>
            </a:pPr>
            <a:endParaRPr lang="en-US" sz="2400" dirty="0">
              <a:cs typeface="Calibri"/>
            </a:endParaRPr>
          </a:p>
          <a:p>
            <a:pPr indent="-228600">
              <a:lnSpc>
                <a:spcPct val="90000"/>
              </a:lnSpc>
              <a:spcAft>
                <a:spcPts val="600"/>
              </a:spcAft>
              <a:buFont typeface="Arial" panose="020B0604020202020204" pitchFamily="34" charset="0"/>
              <a:buChar char="•"/>
            </a:pPr>
            <a:r>
              <a:rPr lang="en-US" sz="2400" dirty="0"/>
              <a:t>K3s user </a:t>
            </a:r>
            <a:r>
              <a:rPr lang="en-US" sz="2400" dirty="0" err="1"/>
              <a:t>može</a:t>
            </a:r>
            <a:r>
              <a:rPr lang="en-US" sz="2400" dirty="0"/>
              <a:t> da </a:t>
            </a:r>
            <a:r>
              <a:rPr lang="en-US" sz="2400" dirty="0" err="1"/>
              <a:t>upravlja</a:t>
            </a:r>
            <a:r>
              <a:rPr lang="en-US" sz="2400" dirty="0"/>
              <a:t> Kubernetes </a:t>
            </a:r>
            <a:r>
              <a:rPr lang="en-US" sz="2400" dirty="0" err="1"/>
              <a:t>resursima</a:t>
            </a:r>
            <a:r>
              <a:rPr lang="en-US" sz="2400" dirty="0"/>
              <a:t> </a:t>
            </a:r>
            <a:r>
              <a:rPr lang="en-US" sz="2400" dirty="0" err="1"/>
              <a:t>pozivajući</a:t>
            </a:r>
            <a:r>
              <a:rPr lang="en-US" sz="2400" dirty="0"/>
              <a:t> K3s API </a:t>
            </a:r>
            <a:r>
              <a:rPr lang="en-US" sz="2400" dirty="0" err="1"/>
              <a:t>na</a:t>
            </a:r>
            <a:r>
              <a:rPr lang="en-US" sz="2400" dirty="0"/>
              <a:t> server </a:t>
            </a:r>
            <a:r>
              <a:rPr lang="en-US" sz="2400" dirty="0" err="1"/>
              <a:t>nodu</a:t>
            </a:r>
            <a:r>
              <a:rPr lang="en-US" sz="2400" dirty="0"/>
              <a:t>.</a:t>
            </a:r>
            <a:endParaRPr lang="en-US" sz="2400">
              <a:cs typeface="Calibri"/>
            </a:endParaRPr>
          </a:p>
          <a:p>
            <a:pPr indent="-228600">
              <a:lnSpc>
                <a:spcPct val="90000"/>
              </a:lnSpc>
              <a:spcAft>
                <a:spcPts val="600"/>
              </a:spcAft>
              <a:buFont typeface="Arial" panose="020B0604020202020204" pitchFamily="34" charset="0"/>
              <a:buChar char="•"/>
            </a:pPr>
            <a:endParaRPr lang="en-US" sz="2400" dirty="0">
              <a:cs typeface="Calibri"/>
            </a:endParaRPr>
          </a:p>
        </p:txBody>
      </p:sp>
      <p:pic>
        <p:nvPicPr>
          <p:cNvPr id="4" name="Slika 4">
            <a:extLst>
              <a:ext uri="{FF2B5EF4-FFF2-40B4-BE49-F238E27FC236}">
                <a16:creationId xmlns:a16="http://schemas.microsoft.com/office/drawing/2014/main" id="{A06D69F6-9756-49EE-8A53-12A13F4EE860}"/>
              </a:ext>
            </a:extLst>
          </p:cNvPr>
          <p:cNvPicPr>
            <a:picLocks noGrp="1" noChangeAspect="1"/>
          </p:cNvPicPr>
          <p:nvPr>
            <p:ph idx="1"/>
          </p:nvPr>
        </p:nvPicPr>
        <p:blipFill>
          <a:blip r:embed="rId2"/>
          <a:stretch>
            <a:fillRect/>
          </a:stretch>
        </p:blipFill>
        <p:spPr>
          <a:xfrm>
            <a:off x="5153183" y="830759"/>
            <a:ext cx="6718812" cy="5397676"/>
          </a:xfrm>
          <a:prstGeom prst="rect">
            <a:avLst/>
          </a:prstGeom>
        </p:spPr>
      </p:pic>
    </p:spTree>
    <p:extLst>
      <p:ext uri="{BB962C8B-B14F-4D97-AF65-F5344CB8AC3E}">
        <p14:creationId xmlns:p14="http://schemas.microsoft.com/office/powerpoint/2010/main" val="3418202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5FA7C47-B7C1-4D2E-AB49-ED23BA34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6">
            <a:extLst>
              <a:ext uri="{FF2B5EF4-FFF2-40B4-BE49-F238E27FC236}">
                <a16:creationId xmlns:a16="http://schemas.microsoft.com/office/drawing/2014/main" id="{596EE156-ABF1-4329-A6BA-03B4254E0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Rectangle 8">
            <a:extLst>
              <a:ext uri="{FF2B5EF4-FFF2-40B4-BE49-F238E27FC236}">
                <a16:creationId xmlns:a16="http://schemas.microsoft.com/office/drawing/2014/main" id="{19B9933F-AAB3-444A-8BB5-9CA194A8B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1370435"/>
            <a:ext cx="52722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7">
            <a:extLst>
              <a:ext uri="{FF2B5EF4-FFF2-40B4-BE49-F238E27FC236}">
                <a16:creationId xmlns:a16="http://schemas.microsoft.com/office/drawing/2014/main" id="{7D20183A-0B1D-4A1F-89B1-ADBEDBC6E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Rectangle 8">
            <a:extLst>
              <a:ext uri="{FF2B5EF4-FFF2-40B4-BE49-F238E27FC236}">
                <a16:creationId xmlns:a16="http://schemas.microsoft.com/office/drawing/2014/main" id="{131031D3-26CD-4214-A9A4-5857EFA15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9" y="644382"/>
            <a:ext cx="3856024"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Naslov 1">
            <a:extLst>
              <a:ext uri="{FF2B5EF4-FFF2-40B4-BE49-F238E27FC236}">
                <a16:creationId xmlns:a16="http://schemas.microsoft.com/office/drawing/2014/main" id="{24B00D92-805B-4C1A-AF76-B7EF64439371}"/>
              </a:ext>
            </a:extLst>
          </p:cNvPr>
          <p:cNvSpPr>
            <a:spLocks noGrp="1"/>
          </p:cNvSpPr>
          <p:nvPr>
            <p:ph type="title"/>
          </p:nvPr>
        </p:nvSpPr>
        <p:spPr>
          <a:xfrm>
            <a:off x="1146879" y="998002"/>
            <a:ext cx="3182940" cy="1471959"/>
          </a:xfrm>
        </p:spPr>
        <p:txBody>
          <a:bodyPr vert="horz" lIns="91440" tIns="45720" rIns="91440" bIns="45720" rtlCol="0" anchor="ctr">
            <a:noAutofit/>
          </a:bodyPr>
          <a:lstStyle/>
          <a:p>
            <a:r>
              <a:rPr lang="en-US" sz="2800" dirty="0" err="1">
                <a:solidFill>
                  <a:srgbClr val="FFFFFF"/>
                </a:solidFill>
                <a:ea typeface="+mj-lt"/>
                <a:cs typeface="+mj-lt"/>
              </a:rPr>
              <a:t>Visoko</a:t>
            </a:r>
            <a:r>
              <a:rPr lang="en-US" sz="2800" dirty="0">
                <a:solidFill>
                  <a:srgbClr val="FFFFFF"/>
                </a:solidFill>
                <a:ea typeface="+mj-lt"/>
                <a:cs typeface="+mj-lt"/>
              </a:rPr>
              <a:t> </a:t>
            </a:r>
            <a:r>
              <a:rPr lang="en-US" sz="2800" dirty="0" err="1">
                <a:solidFill>
                  <a:srgbClr val="FFFFFF"/>
                </a:solidFill>
                <a:ea typeface="+mj-lt"/>
                <a:cs typeface="+mj-lt"/>
              </a:rPr>
              <a:t>dostupni</a:t>
            </a:r>
            <a:r>
              <a:rPr lang="en-US" sz="2800" dirty="0">
                <a:solidFill>
                  <a:srgbClr val="FFFFFF"/>
                </a:solidFill>
                <a:ea typeface="+mj-lt"/>
                <a:cs typeface="+mj-lt"/>
              </a:rPr>
              <a:t> K3s server </a:t>
            </a:r>
            <a:r>
              <a:rPr lang="en-US" sz="2800" dirty="0" err="1">
                <a:solidFill>
                  <a:srgbClr val="FFFFFF"/>
                </a:solidFill>
                <a:ea typeface="+mj-lt"/>
                <a:cs typeface="+mj-lt"/>
              </a:rPr>
              <a:t>sa</a:t>
            </a:r>
            <a:r>
              <a:rPr lang="en-US" sz="2800" dirty="0">
                <a:solidFill>
                  <a:srgbClr val="FFFFFF"/>
                </a:solidFill>
                <a:ea typeface="+mj-lt"/>
                <a:cs typeface="+mj-lt"/>
              </a:rPr>
              <a:t> </a:t>
            </a:r>
            <a:r>
              <a:rPr lang="en-US" sz="2800" dirty="0" err="1">
                <a:solidFill>
                  <a:srgbClr val="FFFFFF"/>
                </a:solidFill>
                <a:ea typeface="+mj-lt"/>
                <a:cs typeface="+mj-lt"/>
              </a:rPr>
              <a:t>eksternom</a:t>
            </a:r>
            <a:r>
              <a:rPr lang="en-US" sz="2800" dirty="0">
                <a:solidFill>
                  <a:srgbClr val="FFFFFF"/>
                </a:solidFill>
                <a:ea typeface="+mj-lt"/>
                <a:cs typeface="+mj-lt"/>
              </a:rPr>
              <a:t> DB</a:t>
            </a:r>
            <a:endParaRPr lang="sr-Latn-RS" sz="2800">
              <a:solidFill>
                <a:srgbClr val="FFFFFF"/>
              </a:solidFill>
              <a:ea typeface="+mj-lt"/>
              <a:cs typeface="+mj-lt"/>
            </a:endParaRPr>
          </a:p>
          <a:p>
            <a:endParaRPr lang="sr-Latn-RS" sz="2800" dirty="0">
              <a:solidFill>
                <a:srgbClr val="FFFFFF"/>
              </a:solidFill>
              <a:cs typeface="Calibri Light"/>
            </a:endParaRPr>
          </a:p>
        </p:txBody>
      </p:sp>
      <p:sp>
        <p:nvSpPr>
          <p:cNvPr id="3" name="Čuvar mesta za sadržaj 2">
            <a:extLst>
              <a:ext uri="{FF2B5EF4-FFF2-40B4-BE49-F238E27FC236}">
                <a16:creationId xmlns:a16="http://schemas.microsoft.com/office/drawing/2014/main" id="{E9C4C40E-E524-47DB-87F7-18904EE4042D}"/>
              </a:ext>
            </a:extLst>
          </p:cNvPr>
          <p:cNvSpPr>
            <a:spLocks noGrp="1"/>
          </p:cNvSpPr>
          <p:nvPr>
            <p:ph idx="1"/>
          </p:nvPr>
        </p:nvSpPr>
        <p:spPr>
          <a:xfrm>
            <a:off x="1150073" y="2546161"/>
            <a:ext cx="3503163" cy="2985929"/>
          </a:xfrm>
        </p:spPr>
        <p:txBody>
          <a:bodyPr vert="horz" lIns="91440" tIns="45720" rIns="91440" bIns="45720" rtlCol="0" anchor="t">
            <a:normAutofit/>
          </a:bodyPr>
          <a:lstStyle/>
          <a:p>
            <a:pPr>
              <a:spcBef>
                <a:spcPts val="0"/>
              </a:spcBef>
            </a:pPr>
            <a:r>
              <a:rPr lang="en-US" sz="2400" dirty="0" err="1">
                <a:solidFill>
                  <a:srgbClr val="FEFFFF"/>
                </a:solidFill>
                <a:ea typeface="+mn-lt"/>
                <a:cs typeface="+mn-lt"/>
              </a:rPr>
              <a:t>Ovaj</a:t>
            </a:r>
            <a:r>
              <a:rPr lang="en-US" sz="2400" dirty="0">
                <a:solidFill>
                  <a:srgbClr val="FEFFFF"/>
                </a:solidFill>
                <a:ea typeface="+mn-lt"/>
                <a:cs typeface="+mn-lt"/>
              </a:rPr>
              <a:t> K3s server se </a:t>
            </a:r>
            <a:r>
              <a:rPr lang="en-US" sz="2400" dirty="0" err="1">
                <a:solidFill>
                  <a:srgbClr val="FEFFFF"/>
                </a:solidFill>
                <a:ea typeface="+mn-lt"/>
                <a:cs typeface="+mn-lt"/>
              </a:rPr>
              <a:t>sastoji</a:t>
            </a:r>
            <a:r>
              <a:rPr lang="en-US" sz="2400" dirty="0">
                <a:solidFill>
                  <a:srgbClr val="FEFFFF"/>
                </a:solidFill>
                <a:ea typeface="+mn-lt"/>
                <a:cs typeface="+mn-lt"/>
              </a:rPr>
              <a:t> od:</a:t>
            </a:r>
            <a:endParaRPr lang="sr-Latn-RS" dirty="0">
              <a:solidFill>
                <a:srgbClr val="000000"/>
              </a:solidFill>
              <a:ea typeface="+mn-lt"/>
              <a:cs typeface="+mn-lt"/>
            </a:endParaRPr>
          </a:p>
          <a:p>
            <a:pPr marL="0" indent="0">
              <a:spcBef>
                <a:spcPts val="0"/>
              </a:spcBef>
              <a:buNone/>
            </a:pPr>
            <a:r>
              <a:rPr lang="en-US" sz="2400" dirty="0">
                <a:solidFill>
                  <a:srgbClr val="FEFFFF"/>
                </a:solidFill>
                <a:ea typeface="+mn-lt"/>
                <a:cs typeface="+mn-lt"/>
              </a:rPr>
              <a:t>- </a:t>
            </a:r>
            <a:r>
              <a:rPr lang="en-US" sz="2400" dirty="0" err="1">
                <a:solidFill>
                  <a:srgbClr val="FEFFFF"/>
                </a:solidFill>
                <a:ea typeface="+mn-lt"/>
                <a:cs typeface="+mn-lt"/>
              </a:rPr>
              <a:t>dva</a:t>
            </a:r>
            <a:r>
              <a:rPr lang="en-US" sz="2400" dirty="0">
                <a:solidFill>
                  <a:srgbClr val="FEFFFF"/>
                </a:solidFill>
                <a:ea typeface="+mn-lt"/>
                <a:cs typeface="+mn-lt"/>
              </a:rPr>
              <a:t> </a:t>
            </a:r>
            <a:r>
              <a:rPr lang="en-US" sz="2400" dirty="0" err="1">
                <a:solidFill>
                  <a:srgbClr val="FEFFFF"/>
                </a:solidFill>
                <a:ea typeface="+mn-lt"/>
                <a:cs typeface="+mn-lt"/>
              </a:rPr>
              <a:t>ili</a:t>
            </a:r>
            <a:r>
              <a:rPr lang="en-US" sz="2400" dirty="0">
                <a:solidFill>
                  <a:srgbClr val="FEFFFF"/>
                </a:solidFill>
                <a:ea typeface="+mn-lt"/>
                <a:cs typeface="+mn-lt"/>
              </a:rPr>
              <a:t> </a:t>
            </a:r>
            <a:r>
              <a:rPr lang="en-US" sz="2400" dirty="0" err="1">
                <a:solidFill>
                  <a:srgbClr val="FEFFFF"/>
                </a:solidFill>
                <a:ea typeface="+mn-lt"/>
                <a:cs typeface="+mn-lt"/>
              </a:rPr>
              <a:t>više</a:t>
            </a:r>
            <a:r>
              <a:rPr lang="en-US" sz="2400" dirty="0">
                <a:solidFill>
                  <a:srgbClr val="FEFFFF"/>
                </a:solidFill>
                <a:ea typeface="+mn-lt"/>
                <a:cs typeface="+mn-lt"/>
              </a:rPr>
              <a:t> server </a:t>
            </a:r>
            <a:r>
              <a:rPr lang="en-US" sz="2400" dirty="0" err="1">
                <a:solidFill>
                  <a:srgbClr val="FEFFFF"/>
                </a:solidFill>
                <a:ea typeface="+mn-lt"/>
                <a:cs typeface="+mn-lt"/>
              </a:rPr>
              <a:t>noda</a:t>
            </a:r>
            <a:r>
              <a:rPr lang="en-US" sz="2400" dirty="0">
                <a:solidFill>
                  <a:srgbClr val="FEFFFF"/>
                </a:solidFill>
                <a:ea typeface="+mn-lt"/>
                <a:cs typeface="+mn-lt"/>
              </a:rPr>
              <a:t>.  </a:t>
            </a:r>
            <a:endParaRPr lang="sr-Latn-RS" dirty="0">
              <a:cs typeface="Calibri"/>
            </a:endParaRPr>
          </a:p>
        </p:txBody>
      </p:sp>
      <p:pic>
        <p:nvPicPr>
          <p:cNvPr id="4" name="Slika 4">
            <a:extLst>
              <a:ext uri="{FF2B5EF4-FFF2-40B4-BE49-F238E27FC236}">
                <a16:creationId xmlns:a16="http://schemas.microsoft.com/office/drawing/2014/main" id="{7FDFA1CF-E01F-46EC-8632-C51BB6CF487C}"/>
              </a:ext>
            </a:extLst>
          </p:cNvPr>
          <p:cNvPicPr>
            <a:picLocks noChangeAspect="1"/>
          </p:cNvPicPr>
          <p:nvPr/>
        </p:nvPicPr>
        <p:blipFill>
          <a:blip r:embed="rId2"/>
          <a:stretch>
            <a:fillRect/>
          </a:stretch>
        </p:blipFill>
        <p:spPr>
          <a:xfrm>
            <a:off x="4998268" y="1068199"/>
            <a:ext cx="6539075" cy="4454375"/>
          </a:xfrm>
          <a:prstGeom prst="rect">
            <a:avLst/>
          </a:prstGeom>
        </p:spPr>
      </p:pic>
    </p:spTree>
    <p:extLst>
      <p:ext uri="{BB962C8B-B14F-4D97-AF65-F5344CB8AC3E}">
        <p14:creationId xmlns:p14="http://schemas.microsoft.com/office/powerpoint/2010/main" val="37100401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lowchart: Document 18">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slov 1">
            <a:extLst>
              <a:ext uri="{FF2B5EF4-FFF2-40B4-BE49-F238E27FC236}">
                <a16:creationId xmlns:a16="http://schemas.microsoft.com/office/drawing/2014/main" id="{35B1F1A1-2FCA-4DA6-B5AD-100AB135C197}"/>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Fixed Registration Address for Agent Nodes</a:t>
            </a:r>
          </a:p>
          <a:p>
            <a:endParaRPr lang="en-US" sz="3200" kern="1200">
              <a:solidFill>
                <a:srgbClr val="FFFFFF"/>
              </a:solidFill>
              <a:latin typeface="+mj-lt"/>
              <a:ea typeface="+mj-ea"/>
              <a:cs typeface="+mj-cs"/>
            </a:endParaRPr>
          </a:p>
        </p:txBody>
      </p:sp>
      <p:pic>
        <p:nvPicPr>
          <p:cNvPr id="5" name="Grafika 5">
            <a:extLst>
              <a:ext uri="{FF2B5EF4-FFF2-40B4-BE49-F238E27FC236}">
                <a16:creationId xmlns:a16="http://schemas.microsoft.com/office/drawing/2014/main" id="{31A47608-D98A-4FB6-83C1-9A8BB5686398}"/>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5092293" y="640080"/>
            <a:ext cx="6810542" cy="5578816"/>
          </a:xfrm>
          <a:prstGeom prst="rect">
            <a:avLst/>
          </a:prstGeom>
        </p:spPr>
      </p:pic>
      <p:sp>
        <p:nvSpPr>
          <p:cNvPr id="6" name="Okvir za tekst 5">
            <a:extLst>
              <a:ext uri="{FF2B5EF4-FFF2-40B4-BE49-F238E27FC236}">
                <a16:creationId xmlns:a16="http://schemas.microsoft.com/office/drawing/2014/main" id="{91651E2F-60DF-4AF9-B574-E4263AEA7F88}"/>
              </a:ext>
            </a:extLst>
          </p:cNvPr>
          <p:cNvSpPr txBox="1"/>
          <p:nvPr/>
        </p:nvSpPr>
        <p:spPr>
          <a:xfrm>
            <a:off x="496866" y="3523989"/>
            <a:ext cx="3891418"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sr-Latn-RS" dirty="0">
                <a:ea typeface="+mn-lt"/>
                <a:cs typeface="+mn-lt"/>
              </a:rPr>
              <a:t>In </a:t>
            </a:r>
            <a:r>
              <a:rPr lang="sr-Latn-RS" dirty="0" err="1">
                <a:ea typeface="+mn-lt"/>
                <a:cs typeface="+mn-lt"/>
              </a:rPr>
              <a:t>the</a:t>
            </a:r>
            <a:r>
              <a:rPr lang="sr-Latn-RS" dirty="0">
                <a:ea typeface="+mn-lt"/>
                <a:cs typeface="+mn-lt"/>
              </a:rPr>
              <a:t> </a:t>
            </a:r>
            <a:r>
              <a:rPr lang="sr-Latn-RS" dirty="0" err="1">
                <a:ea typeface="+mn-lt"/>
                <a:cs typeface="+mn-lt"/>
              </a:rPr>
              <a:t>high-availability</a:t>
            </a:r>
            <a:r>
              <a:rPr lang="sr-Latn-RS" dirty="0">
                <a:ea typeface="+mn-lt"/>
                <a:cs typeface="+mn-lt"/>
              </a:rPr>
              <a:t> server </a:t>
            </a:r>
            <a:r>
              <a:rPr lang="sr-Latn-RS" dirty="0" err="1">
                <a:ea typeface="+mn-lt"/>
                <a:cs typeface="+mn-lt"/>
              </a:rPr>
              <a:t>configuration</a:t>
            </a:r>
            <a:r>
              <a:rPr lang="sr-Latn-RS" dirty="0">
                <a:ea typeface="+mn-lt"/>
                <a:cs typeface="+mn-lt"/>
              </a:rPr>
              <a:t>, </a:t>
            </a:r>
            <a:r>
              <a:rPr lang="sr-Latn-RS" dirty="0" err="1">
                <a:ea typeface="+mn-lt"/>
                <a:cs typeface="+mn-lt"/>
              </a:rPr>
              <a:t>each</a:t>
            </a:r>
            <a:r>
              <a:rPr lang="sr-Latn-RS" dirty="0">
                <a:ea typeface="+mn-lt"/>
                <a:cs typeface="+mn-lt"/>
              </a:rPr>
              <a:t> </a:t>
            </a:r>
            <a:r>
              <a:rPr lang="sr-Latn-RS" dirty="0" err="1">
                <a:ea typeface="+mn-lt"/>
                <a:cs typeface="+mn-lt"/>
              </a:rPr>
              <a:t>node</a:t>
            </a:r>
            <a:r>
              <a:rPr lang="sr-Latn-RS" dirty="0">
                <a:ea typeface="+mn-lt"/>
                <a:cs typeface="+mn-lt"/>
              </a:rPr>
              <a:t> </a:t>
            </a:r>
            <a:r>
              <a:rPr lang="sr-Latn-RS" dirty="0" err="1">
                <a:ea typeface="+mn-lt"/>
                <a:cs typeface="+mn-lt"/>
              </a:rPr>
              <a:t>must</a:t>
            </a:r>
            <a:r>
              <a:rPr lang="sr-Latn-RS" dirty="0">
                <a:ea typeface="+mn-lt"/>
                <a:cs typeface="+mn-lt"/>
              </a:rPr>
              <a:t> </a:t>
            </a:r>
            <a:r>
              <a:rPr lang="sr-Latn-RS" dirty="0" err="1">
                <a:ea typeface="+mn-lt"/>
                <a:cs typeface="+mn-lt"/>
              </a:rPr>
              <a:t>also</a:t>
            </a:r>
            <a:r>
              <a:rPr lang="sr-Latn-RS" dirty="0">
                <a:ea typeface="+mn-lt"/>
                <a:cs typeface="+mn-lt"/>
              </a:rPr>
              <a:t> </a:t>
            </a:r>
            <a:r>
              <a:rPr lang="sr-Latn-RS" dirty="0" err="1">
                <a:ea typeface="+mn-lt"/>
                <a:cs typeface="+mn-lt"/>
              </a:rPr>
              <a:t>register</a:t>
            </a:r>
            <a:r>
              <a:rPr lang="sr-Latn-RS" dirty="0">
                <a:ea typeface="+mn-lt"/>
                <a:cs typeface="+mn-lt"/>
              </a:rPr>
              <a:t> </a:t>
            </a:r>
            <a:r>
              <a:rPr lang="sr-Latn-RS" dirty="0" err="1">
                <a:ea typeface="+mn-lt"/>
                <a:cs typeface="+mn-lt"/>
              </a:rPr>
              <a:t>with</a:t>
            </a:r>
            <a:r>
              <a:rPr lang="sr-Latn-RS" dirty="0">
                <a:ea typeface="+mn-lt"/>
                <a:cs typeface="+mn-lt"/>
              </a:rPr>
              <a:t> </a:t>
            </a:r>
            <a:r>
              <a:rPr lang="sr-Latn-RS" dirty="0" err="1">
                <a:ea typeface="+mn-lt"/>
                <a:cs typeface="+mn-lt"/>
              </a:rPr>
              <a:t>the</a:t>
            </a:r>
            <a:r>
              <a:rPr lang="sr-Latn-RS" dirty="0">
                <a:ea typeface="+mn-lt"/>
                <a:cs typeface="+mn-lt"/>
              </a:rPr>
              <a:t> </a:t>
            </a:r>
            <a:r>
              <a:rPr lang="sr-Latn-RS" dirty="0" err="1">
                <a:ea typeface="+mn-lt"/>
                <a:cs typeface="+mn-lt"/>
              </a:rPr>
              <a:t>Kubernetes</a:t>
            </a:r>
            <a:r>
              <a:rPr lang="sr-Latn-RS" dirty="0">
                <a:ea typeface="+mn-lt"/>
                <a:cs typeface="+mn-lt"/>
              </a:rPr>
              <a:t> API </a:t>
            </a:r>
            <a:r>
              <a:rPr lang="sr-Latn-RS" dirty="0" err="1">
                <a:ea typeface="+mn-lt"/>
                <a:cs typeface="+mn-lt"/>
              </a:rPr>
              <a:t>by</a:t>
            </a:r>
            <a:r>
              <a:rPr lang="sr-Latn-RS" dirty="0">
                <a:ea typeface="+mn-lt"/>
                <a:cs typeface="+mn-lt"/>
              </a:rPr>
              <a:t> </a:t>
            </a:r>
            <a:r>
              <a:rPr lang="sr-Latn-RS" dirty="0" err="1">
                <a:ea typeface="+mn-lt"/>
                <a:cs typeface="+mn-lt"/>
              </a:rPr>
              <a:t>using</a:t>
            </a:r>
            <a:r>
              <a:rPr lang="sr-Latn-RS" dirty="0">
                <a:ea typeface="+mn-lt"/>
                <a:cs typeface="+mn-lt"/>
              </a:rPr>
              <a:t> a </a:t>
            </a:r>
            <a:r>
              <a:rPr lang="sr-Latn-RS" dirty="0" err="1">
                <a:ea typeface="+mn-lt"/>
                <a:cs typeface="+mn-lt"/>
              </a:rPr>
              <a:t>fixed</a:t>
            </a:r>
            <a:r>
              <a:rPr lang="sr-Latn-RS" dirty="0">
                <a:ea typeface="+mn-lt"/>
                <a:cs typeface="+mn-lt"/>
              </a:rPr>
              <a:t> </a:t>
            </a:r>
            <a:r>
              <a:rPr lang="sr-Latn-RS" dirty="0" err="1">
                <a:ea typeface="+mn-lt"/>
                <a:cs typeface="+mn-lt"/>
              </a:rPr>
              <a:t>registration</a:t>
            </a:r>
            <a:r>
              <a:rPr lang="sr-Latn-RS" dirty="0">
                <a:ea typeface="+mn-lt"/>
                <a:cs typeface="+mn-lt"/>
              </a:rPr>
              <a:t> </a:t>
            </a:r>
            <a:r>
              <a:rPr lang="sr-Latn-RS" dirty="0" err="1">
                <a:ea typeface="+mn-lt"/>
                <a:cs typeface="+mn-lt"/>
              </a:rPr>
              <a:t>address</a:t>
            </a:r>
            <a:r>
              <a:rPr lang="sr-Latn-RS" dirty="0">
                <a:ea typeface="+mn-lt"/>
                <a:cs typeface="+mn-lt"/>
              </a:rPr>
              <a:t>, as </a:t>
            </a:r>
            <a:r>
              <a:rPr lang="sr-Latn-RS" dirty="0" err="1">
                <a:ea typeface="+mn-lt"/>
                <a:cs typeface="+mn-lt"/>
              </a:rPr>
              <a:t>shown</a:t>
            </a:r>
            <a:r>
              <a:rPr lang="sr-Latn-RS" dirty="0">
                <a:ea typeface="+mn-lt"/>
                <a:cs typeface="+mn-lt"/>
              </a:rPr>
              <a:t> in </a:t>
            </a:r>
            <a:r>
              <a:rPr lang="sr-Latn-RS" dirty="0" err="1">
                <a:ea typeface="+mn-lt"/>
                <a:cs typeface="+mn-lt"/>
              </a:rPr>
              <a:t>the</a:t>
            </a:r>
            <a:r>
              <a:rPr lang="sr-Latn-RS" dirty="0">
                <a:ea typeface="+mn-lt"/>
                <a:cs typeface="+mn-lt"/>
              </a:rPr>
              <a:t> </a:t>
            </a:r>
            <a:r>
              <a:rPr lang="sr-Latn-RS" dirty="0" err="1">
                <a:ea typeface="+mn-lt"/>
                <a:cs typeface="+mn-lt"/>
              </a:rPr>
              <a:t>diagram</a:t>
            </a:r>
            <a:r>
              <a:rPr lang="sr-Latn-RS" dirty="0">
                <a:ea typeface="+mn-lt"/>
                <a:cs typeface="+mn-lt"/>
              </a:rPr>
              <a:t> </a:t>
            </a:r>
            <a:r>
              <a:rPr lang="sr-Latn-RS" dirty="0" err="1">
                <a:ea typeface="+mn-lt"/>
                <a:cs typeface="+mn-lt"/>
              </a:rPr>
              <a:t>below</a:t>
            </a:r>
            <a:r>
              <a:rPr lang="sr-Latn-RS" dirty="0">
                <a:ea typeface="+mn-lt"/>
                <a:cs typeface="+mn-lt"/>
              </a:rPr>
              <a:t>.</a:t>
            </a:r>
            <a:endParaRPr lang="sr-Latn-RS" dirty="0"/>
          </a:p>
          <a:p>
            <a:r>
              <a:rPr lang="sr-Latn-RS" dirty="0" err="1">
                <a:ea typeface="+mn-lt"/>
                <a:cs typeface="+mn-lt"/>
              </a:rPr>
              <a:t>After</a:t>
            </a:r>
            <a:r>
              <a:rPr lang="sr-Latn-RS" dirty="0">
                <a:ea typeface="+mn-lt"/>
                <a:cs typeface="+mn-lt"/>
              </a:rPr>
              <a:t> </a:t>
            </a:r>
            <a:r>
              <a:rPr lang="sr-Latn-RS" dirty="0" err="1">
                <a:ea typeface="+mn-lt"/>
                <a:cs typeface="+mn-lt"/>
              </a:rPr>
              <a:t>registration</a:t>
            </a:r>
            <a:r>
              <a:rPr lang="sr-Latn-RS" dirty="0">
                <a:ea typeface="+mn-lt"/>
                <a:cs typeface="+mn-lt"/>
              </a:rPr>
              <a:t>, </a:t>
            </a:r>
            <a:r>
              <a:rPr lang="sr-Latn-RS" dirty="0" err="1">
                <a:ea typeface="+mn-lt"/>
                <a:cs typeface="+mn-lt"/>
              </a:rPr>
              <a:t>the</a:t>
            </a:r>
            <a:r>
              <a:rPr lang="sr-Latn-RS" dirty="0">
                <a:ea typeface="+mn-lt"/>
                <a:cs typeface="+mn-lt"/>
              </a:rPr>
              <a:t> agent </a:t>
            </a:r>
            <a:r>
              <a:rPr lang="sr-Latn-RS" dirty="0" err="1">
                <a:ea typeface="+mn-lt"/>
                <a:cs typeface="+mn-lt"/>
              </a:rPr>
              <a:t>nodes</a:t>
            </a:r>
            <a:r>
              <a:rPr lang="sr-Latn-RS" dirty="0">
                <a:ea typeface="+mn-lt"/>
                <a:cs typeface="+mn-lt"/>
              </a:rPr>
              <a:t> </a:t>
            </a:r>
            <a:r>
              <a:rPr lang="sr-Latn-RS" dirty="0" err="1">
                <a:ea typeface="+mn-lt"/>
                <a:cs typeface="+mn-lt"/>
              </a:rPr>
              <a:t>establish</a:t>
            </a:r>
            <a:r>
              <a:rPr lang="sr-Latn-RS" dirty="0">
                <a:ea typeface="+mn-lt"/>
                <a:cs typeface="+mn-lt"/>
              </a:rPr>
              <a:t> a </a:t>
            </a:r>
            <a:r>
              <a:rPr lang="sr-Latn-RS" dirty="0" err="1">
                <a:ea typeface="+mn-lt"/>
                <a:cs typeface="+mn-lt"/>
              </a:rPr>
              <a:t>connection</a:t>
            </a:r>
            <a:r>
              <a:rPr lang="sr-Latn-RS" dirty="0">
                <a:ea typeface="+mn-lt"/>
                <a:cs typeface="+mn-lt"/>
              </a:rPr>
              <a:t> </a:t>
            </a:r>
            <a:r>
              <a:rPr lang="sr-Latn-RS" dirty="0" err="1">
                <a:ea typeface="+mn-lt"/>
                <a:cs typeface="+mn-lt"/>
              </a:rPr>
              <a:t>directly</a:t>
            </a:r>
            <a:r>
              <a:rPr lang="sr-Latn-RS" dirty="0">
                <a:ea typeface="+mn-lt"/>
                <a:cs typeface="+mn-lt"/>
              </a:rPr>
              <a:t> to one </a:t>
            </a:r>
            <a:r>
              <a:rPr lang="sr-Latn-RS" dirty="0" err="1">
                <a:ea typeface="+mn-lt"/>
                <a:cs typeface="+mn-lt"/>
              </a:rPr>
              <a:t>of</a:t>
            </a:r>
            <a:r>
              <a:rPr lang="sr-Latn-RS" dirty="0">
                <a:ea typeface="+mn-lt"/>
                <a:cs typeface="+mn-lt"/>
              </a:rPr>
              <a:t> </a:t>
            </a:r>
            <a:r>
              <a:rPr lang="sr-Latn-RS" dirty="0" err="1">
                <a:ea typeface="+mn-lt"/>
                <a:cs typeface="+mn-lt"/>
              </a:rPr>
              <a:t>the</a:t>
            </a:r>
            <a:r>
              <a:rPr lang="sr-Latn-RS" dirty="0">
                <a:ea typeface="+mn-lt"/>
                <a:cs typeface="+mn-lt"/>
              </a:rPr>
              <a:t> server </a:t>
            </a:r>
            <a:r>
              <a:rPr lang="sr-Latn-RS" dirty="0" err="1">
                <a:ea typeface="+mn-lt"/>
                <a:cs typeface="+mn-lt"/>
              </a:rPr>
              <a:t>nodes</a:t>
            </a:r>
            <a:r>
              <a:rPr lang="sr-Latn-RS" dirty="0">
                <a:ea typeface="+mn-lt"/>
                <a:cs typeface="+mn-lt"/>
              </a:rPr>
              <a:t>.</a:t>
            </a:r>
            <a:endParaRPr lang="sr-Latn-RS" dirty="0"/>
          </a:p>
          <a:p>
            <a:pPr algn="l"/>
            <a:endParaRPr lang="sr-Latn-RS" dirty="0">
              <a:cs typeface="Calibri"/>
            </a:endParaRPr>
          </a:p>
        </p:txBody>
      </p:sp>
    </p:spTree>
    <p:extLst>
      <p:ext uri="{BB962C8B-B14F-4D97-AF65-F5344CB8AC3E}">
        <p14:creationId xmlns:p14="http://schemas.microsoft.com/office/powerpoint/2010/main" val="21746392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Lone person stanging on misty jagged mountain">
            <a:extLst>
              <a:ext uri="{FF2B5EF4-FFF2-40B4-BE49-F238E27FC236}">
                <a16:creationId xmlns:a16="http://schemas.microsoft.com/office/drawing/2014/main" id="{0517707F-7714-42C9-BDB5-AE8DB4FB838D}"/>
              </a:ext>
            </a:extLst>
          </p:cNvPr>
          <p:cNvPicPr>
            <a:picLocks noChangeAspect="1"/>
          </p:cNvPicPr>
          <p:nvPr/>
        </p:nvPicPr>
        <p:blipFill rotWithShape="1">
          <a:blip r:embed="rId2"/>
          <a:srcRect t="12586" b="8742"/>
          <a:stretch/>
        </p:blipFill>
        <p:spPr>
          <a:xfrm>
            <a:off x="20" y="10"/>
            <a:ext cx="12191980" cy="6857990"/>
          </a:xfrm>
          <a:prstGeom prst="rect">
            <a:avLst/>
          </a:prstGeom>
        </p:spPr>
      </p:pic>
      <p:sp>
        <p:nvSpPr>
          <p:cNvPr id="17"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Naslov 1">
            <a:extLst>
              <a:ext uri="{FF2B5EF4-FFF2-40B4-BE49-F238E27FC236}">
                <a16:creationId xmlns:a16="http://schemas.microsoft.com/office/drawing/2014/main" id="{A73FC866-BAED-4B3F-80E4-A912408F9FF9}"/>
              </a:ext>
            </a:extLst>
          </p:cNvPr>
          <p:cNvSpPr>
            <a:spLocks noGrp="1"/>
          </p:cNvSpPr>
          <p:nvPr>
            <p:ph type="title"/>
          </p:nvPr>
        </p:nvSpPr>
        <p:spPr>
          <a:xfrm>
            <a:off x="8022021" y="3231931"/>
            <a:ext cx="3852041" cy="1834056"/>
          </a:xfrm>
        </p:spPr>
        <p:txBody>
          <a:bodyPr vert="horz" lIns="91440" tIns="45720" rIns="91440" bIns="45720" rtlCol="0" anchor="b">
            <a:normAutofit/>
          </a:bodyPr>
          <a:lstStyle/>
          <a:p>
            <a:pPr algn="ctr"/>
            <a:r>
              <a:rPr lang="en-US" sz="4000"/>
              <a:t>Pokretanje k3s-a</a:t>
            </a:r>
          </a:p>
        </p:txBody>
      </p:sp>
      <p:cxnSp>
        <p:nvCxnSpPr>
          <p:cNvPr id="19" name="Straight Connector 19">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80714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47C1E32-11DC-4A35-A803-DB61E0EB61C3}"/>
              </a:ext>
            </a:extLst>
          </p:cNvPr>
          <p:cNvSpPr>
            <a:spLocks noGrp="1"/>
          </p:cNvSpPr>
          <p:nvPr>
            <p:ph type="title"/>
          </p:nvPr>
        </p:nvSpPr>
        <p:spPr/>
        <p:txBody>
          <a:bodyPr>
            <a:normAutofit fontScale="90000"/>
          </a:bodyPr>
          <a:lstStyle/>
          <a:p>
            <a:r>
              <a:rPr lang="sr-Latn-RS" dirty="0" err="1">
                <a:ea typeface="+mj-lt"/>
                <a:cs typeface="+mj-lt"/>
              </a:rPr>
              <a:t>This</a:t>
            </a:r>
            <a:r>
              <a:rPr lang="sr-Latn-RS" dirty="0">
                <a:ea typeface="+mj-lt"/>
                <a:cs typeface="+mj-lt"/>
              </a:rPr>
              <a:t> </a:t>
            </a:r>
            <a:r>
              <a:rPr lang="sr-Latn-RS" dirty="0" err="1">
                <a:ea typeface="+mj-lt"/>
                <a:cs typeface="+mj-lt"/>
              </a:rPr>
              <a:t>installation</a:t>
            </a:r>
            <a:r>
              <a:rPr lang="sr-Latn-RS" dirty="0">
                <a:ea typeface="+mj-lt"/>
                <a:cs typeface="+mj-lt"/>
              </a:rPr>
              <a:t> </a:t>
            </a:r>
            <a:r>
              <a:rPr lang="sr-Latn-RS" dirty="0" err="1">
                <a:ea typeface="+mj-lt"/>
                <a:cs typeface="+mj-lt"/>
              </a:rPr>
              <a:t>guide</a:t>
            </a:r>
            <a:r>
              <a:rPr lang="sr-Latn-RS" dirty="0">
                <a:ea typeface="+mj-lt"/>
                <a:cs typeface="+mj-lt"/>
              </a:rPr>
              <a:t> </a:t>
            </a:r>
            <a:r>
              <a:rPr lang="sr-Latn-RS" dirty="0" err="1">
                <a:ea typeface="+mj-lt"/>
                <a:cs typeface="+mj-lt"/>
              </a:rPr>
              <a:t>will</a:t>
            </a:r>
            <a:r>
              <a:rPr lang="sr-Latn-RS" dirty="0">
                <a:ea typeface="+mj-lt"/>
                <a:cs typeface="+mj-lt"/>
              </a:rPr>
              <a:t> </a:t>
            </a:r>
            <a:r>
              <a:rPr lang="sr-Latn-RS" dirty="0" err="1">
                <a:ea typeface="+mj-lt"/>
                <a:cs typeface="+mj-lt"/>
              </a:rPr>
              <a:t>help</a:t>
            </a:r>
            <a:r>
              <a:rPr lang="sr-Latn-RS" dirty="0">
                <a:ea typeface="+mj-lt"/>
                <a:cs typeface="+mj-lt"/>
              </a:rPr>
              <a:t> </a:t>
            </a:r>
            <a:r>
              <a:rPr lang="sr-Latn-RS" dirty="0" err="1">
                <a:ea typeface="+mj-lt"/>
                <a:cs typeface="+mj-lt"/>
              </a:rPr>
              <a:t>you</a:t>
            </a:r>
            <a:r>
              <a:rPr lang="sr-Latn-RS" dirty="0">
                <a:ea typeface="+mj-lt"/>
                <a:cs typeface="+mj-lt"/>
              </a:rPr>
              <a:t> to </a:t>
            </a:r>
            <a:r>
              <a:rPr lang="sr-Latn-RS" dirty="0" err="1">
                <a:ea typeface="+mj-lt"/>
                <a:cs typeface="+mj-lt"/>
              </a:rPr>
              <a:t>deploy</a:t>
            </a:r>
            <a:r>
              <a:rPr lang="sr-Latn-RS" dirty="0">
                <a:ea typeface="+mj-lt"/>
                <a:cs typeface="+mj-lt"/>
              </a:rPr>
              <a:t> </a:t>
            </a:r>
            <a:r>
              <a:rPr lang="sr-Latn-RS" dirty="0" err="1">
                <a:ea typeface="+mj-lt"/>
                <a:cs typeface="+mj-lt"/>
              </a:rPr>
              <a:t>and</a:t>
            </a:r>
            <a:r>
              <a:rPr lang="sr-Latn-RS" dirty="0">
                <a:ea typeface="+mj-lt"/>
                <a:cs typeface="+mj-lt"/>
              </a:rPr>
              <a:t> </a:t>
            </a:r>
            <a:r>
              <a:rPr lang="sr-Latn-RS" dirty="0" err="1">
                <a:ea typeface="+mj-lt"/>
                <a:cs typeface="+mj-lt"/>
              </a:rPr>
              <a:t>configure</a:t>
            </a:r>
            <a:r>
              <a:rPr lang="sr-Latn-RS" dirty="0">
                <a:ea typeface="+mj-lt"/>
                <a:cs typeface="+mj-lt"/>
              </a:rPr>
              <a:t> </a:t>
            </a:r>
            <a:r>
              <a:rPr lang="sr-Latn-RS" dirty="0" err="1">
                <a:ea typeface="+mj-lt"/>
                <a:cs typeface="+mj-lt"/>
              </a:rPr>
              <a:t>the</a:t>
            </a:r>
            <a:r>
              <a:rPr lang="sr-Latn-RS" dirty="0">
                <a:ea typeface="+mj-lt"/>
                <a:cs typeface="+mj-lt"/>
              </a:rPr>
              <a:t> </a:t>
            </a:r>
            <a:r>
              <a:rPr lang="sr-Latn-RS" dirty="0" err="1">
                <a:ea typeface="+mj-lt"/>
                <a:cs typeface="+mj-lt"/>
              </a:rPr>
              <a:t>Kubernetes</a:t>
            </a:r>
            <a:r>
              <a:rPr lang="sr-Latn-RS" dirty="0">
                <a:ea typeface="+mj-lt"/>
                <a:cs typeface="+mj-lt"/>
              </a:rPr>
              <a:t> </a:t>
            </a:r>
            <a:r>
              <a:rPr lang="sr-Latn-RS" dirty="0" err="1">
                <a:ea typeface="+mj-lt"/>
                <a:cs typeface="+mj-lt"/>
              </a:rPr>
              <a:t>Dashboard</a:t>
            </a:r>
            <a:r>
              <a:rPr lang="sr-Latn-RS" dirty="0">
                <a:ea typeface="+mj-lt"/>
                <a:cs typeface="+mj-lt"/>
              </a:rPr>
              <a:t> on K3s.</a:t>
            </a:r>
            <a:endParaRPr lang="sr-Latn-RS" dirty="0">
              <a:cs typeface="Calibri Light" panose="020F0302020204030204"/>
            </a:endParaRPr>
          </a:p>
        </p:txBody>
      </p:sp>
      <p:sp>
        <p:nvSpPr>
          <p:cNvPr id="6" name="Čuvar mesta za sadržaj 5">
            <a:extLst>
              <a:ext uri="{FF2B5EF4-FFF2-40B4-BE49-F238E27FC236}">
                <a16:creationId xmlns:a16="http://schemas.microsoft.com/office/drawing/2014/main" id="{AE9D00C3-B8E7-4CA5-B210-7B23F4638CFF}"/>
              </a:ext>
            </a:extLst>
          </p:cNvPr>
          <p:cNvSpPr>
            <a:spLocks noGrp="1"/>
          </p:cNvSpPr>
          <p:nvPr>
            <p:ph idx="1"/>
          </p:nvPr>
        </p:nvSpPr>
        <p:spPr/>
        <p:txBody>
          <a:bodyPr vert="horz" lIns="91440" tIns="45720" rIns="91440" bIns="45720" rtlCol="0" anchor="t">
            <a:normAutofit/>
          </a:bodyPr>
          <a:lstStyle/>
          <a:p>
            <a:r>
              <a:rPr lang="sr-Latn-RS" dirty="0" err="1">
                <a:ea typeface="+mn-lt"/>
                <a:cs typeface="+mn-lt"/>
              </a:rPr>
              <a:t>Create</a:t>
            </a:r>
            <a:r>
              <a:rPr lang="sr-Latn-RS" dirty="0">
                <a:ea typeface="+mn-lt"/>
                <a:cs typeface="+mn-lt"/>
              </a:rPr>
              <a:t> </a:t>
            </a:r>
            <a:r>
              <a:rPr lang="sr-Latn-RS" dirty="0" err="1">
                <a:ea typeface="+mn-lt"/>
                <a:cs typeface="+mn-lt"/>
              </a:rPr>
              <a:t>the</a:t>
            </a:r>
            <a:r>
              <a:rPr lang="sr-Latn-RS" dirty="0">
                <a:ea typeface="+mn-lt"/>
                <a:cs typeface="+mn-lt"/>
              </a:rPr>
              <a:t> </a:t>
            </a:r>
            <a:r>
              <a:rPr lang="sr-Latn-RS" dirty="0" err="1">
                <a:ea typeface="+mn-lt"/>
                <a:cs typeface="+mn-lt"/>
              </a:rPr>
              <a:t>following</a:t>
            </a:r>
            <a:r>
              <a:rPr lang="sr-Latn-RS" dirty="0">
                <a:ea typeface="+mn-lt"/>
                <a:cs typeface="+mn-lt"/>
              </a:rPr>
              <a:t> </a:t>
            </a:r>
            <a:r>
              <a:rPr lang="sr-Latn-RS" dirty="0" err="1">
                <a:ea typeface="+mn-lt"/>
                <a:cs typeface="+mn-lt"/>
              </a:rPr>
              <a:t>resource</a:t>
            </a:r>
            <a:r>
              <a:rPr lang="sr-Latn-RS" dirty="0">
                <a:ea typeface="+mn-lt"/>
                <a:cs typeface="+mn-lt"/>
              </a:rPr>
              <a:t> manifest </a:t>
            </a:r>
            <a:r>
              <a:rPr lang="sr-Latn-RS" dirty="0" err="1">
                <a:ea typeface="+mn-lt"/>
                <a:cs typeface="+mn-lt"/>
              </a:rPr>
              <a:t>files</a:t>
            </a:r>
            <a:r>
              <a:rPr lang="sr-Latn-RS" dirty="0">
                <a:ea typeface="+mn-lt"/>
                <a:cs typeface="+mn-lt"/>
              </a:rPr>
              <a:t>:</a:t>
            </a:r>
          </a:p>
          <a:p>
            <a:endParaRPr lang="sr-Latn-RS" dirty="0">
              <a:cs typeface="Calibri"/>
            </a:endParaRPr>
          </a:p>
          <a:p>
            <a:endParaRPr lang="sr-Latn-RS" dirty="0">
              <a:cs typeface="Calibri"/>
            </a:endParaRPr>
          </a:p>
        </p:txBody>
      </p:sp>
      <p:pic>
        <p:nvPicPr>
          <p:cNvPr id="8" name="Slika 8" descr="Slika na kojoj se nalazi tekst&#10;&#10;Opis je automatski generisan">
            <a:extLst>
              <a:ext uri="{FF2B5EF4-FFF2-40B4-BE49-F238E27FC236}">
                <a16:creationId xmlns:a16="http://schemas.microsoft.com/office/drawing/2014/main" id="{B6C01A20-DBD5-4130-978A-D549EBC8B037}"/>
              </a:ext>
            </a:extLst>
          </p:cNvPr>
          <p:cNvPicPr>
            <a:picLocks noChangeAspect="1"/>
          </p:cNvPicPr>
          <p:nvPr/>
        </p:nvPicPr>
        <p:blipFill>
          <a:blip r:embed="rId2"/>
          <a:stretch>
            <a:fillRect/>
          </a:stretch>
        </p:blipFill>
        <p:spPr>
          <a:xfrm>
            <a:off x="2668044" y="2651091"/>
            <a:ext cx="6866350" cy="3810502"/>
          </a:xfrm>
          <a:prstGeom prst="rect">
            <a:avLst/>
          </a:prstGeom>
        </p:spPr>
      </p:pic>
    </p:spTree>
    <p:extLst>
      <p:ext uri="{BB962C8B-B14F-4D97-AF65-F5344CB8AC3E}">
        <p14:creationId xmlns:p14="http://schemas.microsoft.com/office/powerpoint/2010/main" val="3599080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slov 1">
            <a:extLst>
              <a:ext uri="{FF2B5EF4-FFF2-40B4-BE49-F238E27FC236}">
                <a16:creationId xmlns:a16="http://schemas.microsoft.com/office/drawing/2014/main" id="{9F267A21-550A-4826-B76D-42FC032C4424}"/>
              </a:ext>
            </a:extLst>
          </p:cNvPr>
          <p:cNvSpPr>
            <a:spLocks noGrp="1"/>
          </p:cNvSpPr>
          <p:nvPr>
            <p:ph type="title"/>
          </p:nvPr>
        </p:nvSpPr>
        <p:spPr>
          <a:xfrm>
            <a:off x="686834" y="1153572"/>
            <a:ext cx="3200400" cy="4461163"/>
          </a:xfrm>
        </p:spPr>
        <p:txBody>
          <a:bodyPr>
            <a:normAutofit/>
          </a:bodyPr>
          <a:lstStyle/>
          <a:p>
            <a:r>
              <a:rPr lang="sr-Latn-RS">
                <a:solidFill>
                  <a:srgbClr val="FFFFFF"/>
                </a:solidFill>
                <a:cs typeface="Calibri Light"/>
              </a:rPr>
              <a:t>Kubernetes</a:t>
            </a:r>
            <a:endParaRPr lang="sr-Latn-R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Čuvar mesta za sadržaj 2">
            <a:extLst>
              <a:ext uri="{FF2B5EF4-FFF2-40B4-BE49-F238E27FC236}">
                <a16:creationId xmlns:a16="http://schemas.microsoft.com/office/drawing/2014/main" id="{FD316511-1C94-4B73-8271-9A3659AC1FF1}"/>
              </a:ext>
            </a:extLst>
          </p:cNvPr>
          <p:cNvSpPr>
            <a:spLocks noGrp="1"/>
          </p:cNvSpPr>
          <p:nvPr>
            <p:ph idx="1"/>
          </p:nvPr>
        </p:nvSpPr>
        <p:spPr>
          <a:xfrm>
            <a:off x="4447308" y="591344"/>
            <a:ext cx="6906491" cy="5982276"/>
          </a:xfrm>
        </p:spPr>
        <p:txBody>
          <a:bodyPr vert="horz" lIns="91440" tIns="45720" rIns="91440" bIns="45720" rtlCol="0" anchor="ctr">
            <a:normAutofit/>
          </a:bodyPr>
          <a:lstStyle/>
          <a:p>
            <a:pPr>
              <a:spcBef>
                <a:spcPts val="800"/>
              </a:spcBef>
              <a:buFont typeface="Wingdings,Sans-Serif" panose="020B0604020202020204" pitchFamily="34" charset="0"/>
              <a:buChar char="§"/>
            </a:pPr>
            <a:r>
              <a:rPr lang="en-US" sz="2000" b="1" dirty="0">
                <a:latin typeface="Times New Roman"/>
                <a:cs typeface="Times New Roman"/>
              </a:rPr>
              <a:t>Kubernetes</a:t>
            </a:r>
            <a:r>
              <a:rPr lang="en-US" sz="2000" dirty="0">
                <a:latin typeface="Times New Roman"/>
                <a:cs typeface="Times New Roman"/>
              </a:rPr>
              <a:t> </a:t>
            </a:r>
            <a:r>
              <a:rPr lang="sr-Latn-RS" sz="2000" dirty="0">
                <a:latin typeface="Times New Roman"/>
                <a:cs typeface="Times New Roman"/>
              </a:rPr>
              <a:t>predstavlja </a:t>
            </a:r>
            <a:r>
              <a:rPr lang="sr-Latn-RS" sz="2000" dirty="0" err="1">
                <a:latin typeface="Times New Roman"/>
                <a:cs typeface="Times New Roman"/>
              </a:rPr>
              <a:t>orkestracioni</a:t>
            </a:r>
            <a:r>
              <a:rPr lang="sr-Latn-RS" sz="2000" dirty="0">
                <a:latin typeface="Times New Roman"/>
                <a:cs typeface="Times New Roman"/>
              </a:rPr>
              <a:t> alat za rad sa </a:t>
            </a:r>
            <a:r>
              <a:rPr lang="sr-Latn-RS" sz="2000" dirty="0" err="1">
                <a:latin typeface="Times New Roman"/>
                <a:cs typeface="Times New Roman"/>
              </a:rPr>
              <a:t>mikroservisima</a:t>
            </a:r>
            <a:r>
              <a:rPr lang="sr-Latn-RS" sz="2000" dirty="0">
                <a:latin typeface="Times New Roman"/>
                <a:cs typeface="Times New Roman"/>
              </a:rPr>
              <a:t> ili za kontejnerizaciju aplikacija preko distribuiranog klastera čvorova.</a:t>
            </a:r>
            <a:endParaRPr lang="en-US" sz="2000" dirty="0">
              <a:ea typeface="+mn-lt"/>
              <a:cs typeface="+mn-lt"/>
            </a:endParaRPr>
          </a:p>
          <a:p>
            <a:pPr marL="0" indent="0">
              <a:spcBef>
                <a:spcPts val="800"/>
              </a:spcBef>
              <a:buNone/>
            </a:pPr>
            <a:endParaRPr lang="en-US" sz="2000">
              <a:ea typeface="+mn-lt"/>
              <a:cs typeface="+mn-lt"/>
            </a:endParaRPr>
          </a:p>
          <a:p>
            <a:pPr>
              <a:spcBef>
                <a:spcPts val="800"/>
              </a:spcBef>
              <a:buFont typeface="Wingdings,Sans-Serif" panose="020B0604020202020204" pitchFamily="34" charset="0"/>
              <a:buChar char="§"/>
            </a:pPr>
            <a:r>
              <a:rPr lang="sr-Latn-RS" sz="2000" dirty="0" err="1">
                <a:latin typeface="Times New Roman"/>
                <a:cs typeface="Times New Roman"/>
              </a:rPr>
              <a:t>Kubernetes</a:t>
            </a:r>
            <a:r>
              <a:rPr lang="sr-Latn-RS" sz="2000" dirty="0">
                <a:latin typeface="Times New Roman"/>
                <a:cs typeface="Times New Roman"/>
              </a:rPr>
              <a:t> klaster se sastoji od skupa radnih čvorova koji pokreću </a:t>
            </a:r>
            <a:r>
              <a:rPr lang="sr-Latn-RS" sz="2000" dirty="0" err="1">
                <a:latin typeface="Times New Roman"/>
                <a:cs typeface="Times New Roman"/>
              </a:rPr>
              <a:t>kontejnerizovane</a:t>
            </a:r>
            <a:r>
              <a:rPr lang="sr-Latn-RS" sz="2000" dirty="0">
                <a:latin typeface="Times New Roman"/>
                <a:cs typeface="Times New Roman"/>
              </a:rPr>
              <a:t> aplikacije. Ovi čvorovi se sastoje iz više čaura (</a:t>
            </a:r>
            <a:r>
              <a:rPr lang="sr-Latn-RS" sz="2000" dirty="0" err="1">
                <a:latin typeface="Times New Roman"/>
                <a:cs typeface="Times New Roman"/>
              </a:rPr>
              <a:t>Pods</a:t>
            </a:r>
            <a:r>
              <a:rPr lang="sr-Latn-RS" sz="2000" dirty="0">
                <a:latin typeface="Times New Roman"/>
                <a:cs typeface="Times New Roman"/>
              </a:rPr>
              <a:t>). Postoji kontrolni panel koji upravlja radnim čvorovima i čaurama u njima.</a:t>
            </a:r>
            <a:endParaRPr lang="sr-Latn-RS" sz="2000" dirty="0"/>
          </a:p>
        </p:txBody>
      </p:sp>
    </p:spTree>
    <p:extLst>
      <p:ext uri="{BB962C8B-B14F-4D97-AF65-F5344CB8AC3E}">
        <p14:creationId xmlns:p14="http://schemas.microsoft.com/office/powerpoint/2010/main" val="27554973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70C491B-915A-4E77-B492-53D7EC413383}"/>
              </a:ext>
            </a:extLst>
          </p:cNvPr>
          <p:cNvSpPr>
            <a:spLocks noGrp="1"/>
          </p:cNvSpPr>
          <p:nvPr>
            <p:ph type="title"/>
          </p:nvPr>
        </p:nvSpPr>
        <p:spPr/>
        <p:txBody>
          <a:bodyPr>
            <a:normAutofit fontScale="90000"/>
          </a:bodyPr>
          <a:lstStyle/>
          <a:p>
            <a:r>
              <a:rPr lang="sr-Latn-RS" dirty="0" err="1">
                <a:cs typeface="Calibri Light"/>
              </a:rPr>
              <a:t>This</a:t>
            </a:r>
            <a:r>
              <a:rPr lang="sr-Latn-RS" dirty="0">
                <a:cs typeface="Calibri Light"/>
              </a:rPr>
              <a:t> </a:t>
            </a:r>
            <a:r>
              <a:rPr lang="sr-Latn-RS" dirty="0" err="1">
                <a:cs typeface="Calibri Light"/>
              </a:rPr>
              <a:t>installation</a:t>
            </a:r>
            <a:r>
              <a:rPr lang="sr-Latn-RS" dirty="0">
                <a:cs typeface="Calibri Light"/>
              </a:rPr>
              <a:t> </a:t>
            </a:r>
            <a:r>
              <a:rPr lang="sr-Latn-RS" dirty="0" err="1">
                <a:cs typeface="Calibri Light"/>
              </a:rPr>
              <a:t>guide</a:t>
            </a:r>
            <a:r>
              <a:rPr lang="sr-Latn-RS" dirty="0">
                <a:cs typeface="Calibri Light"/>
              </a:rPr>
              <a:t> </a:t>
            </a:r>
            <a:r>
              <a:rPr lang="sr-Latn-RS" dirty="0" err="1">
                <a:cs typeface="Calibri Light"/>
              </a:rPr>
              <a:t>will</a:t>
            </a:r>
            <a:r>
              <a:rPr lang="sr-Latn-RS" dirty="0">
                <a:cs typeface="Calibri Light"/>
              </a:rPr>
              <a:t> </a:t>
            </a:r>
            <a:r>
              <a:rPr lang="sr-Latn-RS" dirty="0" err="1">
                <a:cs typeface="Calibri Light"/>
              </a:rPr>
              <a:t>help</a:t>
            </a:r>
            <a:r>
              <a:rPr lang="sr-Latn-RS" dirty="0">
                <a:cs typeface="Calibri Light"/>
              </a:rPr>
              <a:t> </a:t>
            </a:r>
            <a:r>
              <a:rPr lang="sr-Latn-RS" dirty="0" err="1">
                <a:cs typeface="Calibri Light"/>
              </a:rPr>
              <a:t>you</a:t>
            </a:r>
            <a:r>
              <a:rPr lang="sr-Latn-RS" dirty="0">
                <a:cs typeface="Calibri Light"/>
              </a:rPr>
              <a:t> to </a:t>
            </a:r>
            <a:r>
              <a:rPr lang="sr-Latn-RS" dirty="0" err="1">
                <a:cs typeface="Calibri Light"/>
              </a:rPr>
              <a:t>deploy</a:t>
            </a:r>
            <a:r>
              <a:rPr lang="sr-Latn-RS" dirty="0">
                <a:cs typeface="Calibri Light"/>
              </a:rPr>
              <a:t> </a:t>
            </a:r>
            <a:r>
              <a:rPr lang="sr-Latn-RS" dirty="0" err="1">
                <a:cs typeface="Calibri Light"/>
              </a:rPr>
              <a:t>and</a:t>
            </a:r>
            <a:r>
              <a:rPr lang="sr-Latn-RS" dirty="0">
                <a:cs typeface="Calibri Light"/>
              </a:rPr>
              <a:t> </a:t>
            </a:r>
            <a:r>
              <a:rPr lang="sr-Latn-RS" dirty="0" err="1">
                <a:cs typeface="Calibri Light"/>
              </a:rPr>
              <a:t>configure</a:t>
            </a:r>
            <a:r>
              <a:rPr lang="sr-Latn-RS" dirty="0">
                <a:cs typeface="Calibri Light"/>
              </a:rPr>
              <a:t> </a:t>
            </a:r>
            <a:r>
              <a:rPr lang="sr-Latn-RS" dirty="0" err="1">
                <a:cs typeface="Calibri Light"/>
              </a:rPr>
              <a:t>the</a:t>
            </a:r>
            <a:r>
              <a:rPr lang="sr-Latn-RS" dirty="0">
                <a:cs typeface="Calibri Light"/>
              </a:rPr>
              <a:t> </a:t>
            </a:r>
            <a:r>
              <a:rPr lang="sr-Latn-RS" dirty="0" err="1">
                <a:cs typeface="Calibri Light"/>
              </a:rPr>
              <a:t>Kubernetes</a:t>
            </a:r>
            <a:r>
              <a:rPr lang="sr-Latn-RS" dirty="0">
                <a:cs typeface="Calibri Light"/>
              </a:rPr>
              <a:t> </a:t>
            </a:r>
            <a:r>
              <a:rPr lang="sr-Latn-RS" dirty="0" err="1">
                <a:cs typeface="Calibri Light"/>
              </a:rPr>
              <a:t>Dashboard</a:t>
            </a:r>
            <a:r>
              <a:rPr lang="sr-Latn-RS" dirty="0">
                <a:cs typeface="Calibri Light"/>
              </a:rPr>
              <a:t> on K3s.</a:t>
            </a:r>
            <a:endParaRPr lang="sr-Latn-RS" dirty="0">
              <a:ea typeface="+mj-lt"/>
              <a:cs typeface="+mj-lt"/>
            </a:endParaRPr>
          </a:p>
          <a:p>
            <a:endParaRPr lang="sr-Latn-RS" dirty="0">
              <a:cs typeface="Calibri Light"/>
            </a:endParaRPr>
          </a:p>
        </p:txBody>
      </p:sp>
      <p:pic>
        <p:nvPicPr>
          <p:cNvPr id="4" name="Slika 4" descr="Slika na kojoj se nalazi tekst&#10;&#10;Opis je automatski generisan">
            <a:extLst>
              <a:ext uri="{FF2B5EF4-FFF2-40B4-BE49-F238E27FC236}">
                <a16:creationId xmlns:a16="http://schemas.microsoft.com/office/drawing/2014/main" id="{270D295F-3093-4D8B-853D-CDC6961CEB04}"/>
              </a:ext>
            </a:extLst>
          </p:cNvPr>
          <p:cNvPicPr>
            <a:picLocks noGrp="1" noChangeAspect="1"/>
          </p:cNvPicPr>
          <p:nvPr>
            <p:ph idx="1"/>
          </p:nvPr>
        </p:nvPicPr>
        <p:blipFill>
          <a:blip r:embed="rId2"/>
          <a:stretch>
            <a:fillRect/>
          </a:stretch>
        </p:blipFill>
        <p:spPr>
          <a:xfrm>
            <a:off x="3480962" y="1825625"/>
            <a:ext cx="5230075" cy="4351338"/>
          </a:xfrm>
        </p:spPr>
      </p:pic>
    </p:spTree>
    <p:extLst>
      <p:ext uri="{BB962C8B-B14F-4D97-AF65-F5344CB8AC3E}">
        <p14:creationId xmlns:p14="http://schemas.microsoft.com/office/powerpoint/2010/main" val="31917965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2B577FF9-3543-4875-815D-3D87BD8A20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Naslov 1">
            <a:extLst>
              <a:ext uri="{FF2B5EF4-FFF2-40B4-BE49-F238E27FC236}">
                <a16:creationId xmlns:a16="http://schemas.microsoft.com/office/drawing/2014/main" id="{EEAC4C28-EDD4-4F50-AFD1-513E0F452101}"/>
              </a:ext>
            </a:extLst>
          </p:cNvPr>
          <p:cNvSpPr>
            <a:spLocks noGrp="1"/>
          </p:cNvSpPr>
          <p:nvPr>
            <p:ph type="title"/>
          </p:nvPr>
        </p:nvSpPr>
        <p:spPr>
          <a:xfrm>
            <a:off x="874815" y="798703"/>
            <a:ext cx="5221185" cy="3072015"/>
          </a:xfrm>
        </p:spPr>
        <p:txBody>
          <a:bodyPr vert="horz" lIns="91440" tIns="45720" rIns="91440" bIns="45720" rtlCol="0" anchor="b">
            <a:normAutofit/>
          </a:bodyPr>
          <a:lstStyle/>
          <a:p>
            <a:pPr algn="ctr"/>
            <a:r>
              <a:rPr lang="en-US" sz="6000" kern="1200">
                <a:solidFill>
                  <a:schemeClr val="tx1"/>
                </a:solidFill>
                <a:latin typeface="+mj-lt"/>
                <a:ea typeface="+mj-ea"/>
                <a:cs typeface="+mj-cs"/>
              </a:rPr>
              <a:t>KRAJ!</a:t>
            </a:r>
            <a:br>
              <a:rPr lang="en-US" sz="6000" kern="1200">
                <a:solidFill>
                  <a:schemeClr val="tx1"/>
                </a:solidFill>
                <a:latin typeface="+mj-lt"/>
                <a:ea typeface="+mj-ea"/>
                <a:cs typeface="+mj-cs"/>
              </a:rPr>
            </a:br>
            <a:r>
              <a:rPr lang="en-US" sz="6000" kern="1200">
                <a:solidFill>
                  <a:schemeClr val="tx1"/>
                </a:solidFill>
                <a:latin typeface="+mj-lt"/>
                <a:ea typeface="+mj-ea"/>
                <a:cs typeface="+mj-cs"/>
              </a:rPr>
              <a:t>Hvala na pažnji!</a:t>
            </a:r>
            <a:br>
              <a:rPr lang="en-US" sz="6000" kern="1200">
                <a:solidFill>
                  <a:schemeClr val="tx1"/>
                </a:solidFill>
                <a:latin typeface="+mj-lt"/>
                <a:ea typeface="+mj-ea"/>
                <a:cs typeface="+mj-cs"/>
              </a:rPr>
            </a:br>
            <a:r>
              <a:rPr lang="en-US" sz="6000" kern="1200">
                <a:solidFill>
                  <a:schemeClr val="tx1"/>
                </a:solidFill>
                <a:latin typeface="+mj-lt"/>
                <a:ea typeface="+mj-ea"/>
                <a:cs typeface="+mj-cs"/>
              </a:rPr>
              <a:t> </a:t>
            </a:r>
          </a:p>
        </p:txBody>
      </p:sp>
      <p:sp>
        <p:nvSpPr>
          <p:cNvPr id="43" name="Freeform: Shape 42">
            <a:extLst>
              <a:ext uri="{FF2B5EF4-FFF2-40B4-BE49-F238E27FC236}">
                <a16:creationId xmlns:a16="http://schemas.microsoft.com/office/drawing/2014/main" id="{F5569EEC-E12F-4856-B407-02B2813A4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4059"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CF860788-3A6A-45A3-B3F1-06F159665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67336"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Slika 3" descr="Slika na kojoj se nalazi tekst, vektorska grafika&#10;&#10;Opis je automatski generisan">
            <a:extLst>
              <a:ext uri="{FF2B5EF4-FFF2-40B4-BE49-F238E27FC236}">
                <a16:creationId xmlns:a16="http://schemas.microsoft.com/office/drawing/2014/main" id="{F715036B-518B-4180-8241-6EDF68137184}"/>
              </a:ext>
            </a:extLst>
          </p:cNvPr>
          <p:cNvPicPr>
            <a:picLocks noChangeAspect="1"/>
          </p:cNvPicPr>
          <p:nvPr/>
        </p:nvPicPr>
        <p:blipFill>
          <a:blip r:embed="rId2"/>
          <a:stretch>
            <a:fillRect/>
          </a:stretch>
        </p:blipFill>
        <p:spPr>
          <a:xfrm>
            <a:off x="6651243" y="1588967"/>
            <a:ext cx="4939504" cy="3297118"/>
          </a:xfrm>
          <a:custGeom>
            <a:avLst/>
            <a:gdLst/>
            <a:ahLst/>
            <a:cxnLst/>
            <a:rect l="l" t="t" r="r" b="b"/>
            <a:pathLst>
              <a:path w="4579832" h="5347063">
                <a:moveTo>
                  <a:pt x="106985" y="0"/>
                </a:moveTo>
                <a:lnTo>
                  <a:pt x="4472847" y="0"/>
                </a:lnTo>
                <a:cubicBezTo>
                  <a:pt x="4531933" y="0"/>
                  <a:pt x="4579832" y="47899"/>
                  <a:pt x="4579832" y="106985"/>
                </a:cubicBezTo>
                <a:lnTo>
                  <a:pt x="4579832" y="5240078"/>
                </a:lnTo>
                <a:cubicBezTo>
                  <a:pt x="4579832" y="5299164"/>
                  <a:pt x="4531933" y="5347063"/>
                  <a:pt x="4472847" y="5347063"/>
                </a:cubicBezTo>
                <a:lnTo>
                  <a:pt x="106985" y="5347063"/>
                </a:lnTo>
                <a:cubicBezTo>
                  <a:pt x="47899" y="5347063"/>
                  <a:pt x="0" y="5299164"/>
                  <a:pt x="0" y="5240078"/>
                </a:cubicBezTo>
                <a:lnTo>
                  <a:pt x="0" y="106985"/>
                </a:lnTo>
                <a:cubicBezTo>
                  <a:pt x="0" y="47899"/>
                  <a:pt x="47899" y="0"/>
                  <a:pt x="106985" y="0"/>
                </a:cubicBezTo>
                <a:close/>
              </a:path>
            </a:pathLst>
          </a:custGeom>
        </p:spPr>
      </p:pic>
      <p:sp>
        <p:nvSpPr>
          <p:cNvPr id="47" name="Freeform: Shape 46">
            <a:extLst>
              <a:ext uri="{FF2B5EF4-FFF2-40B4-BE49-F238E27FC236}">
                <a16:creationId xmlns:a16="http://schemas.microsoft.com/office/drawing/2014/main" id="{DF1E3393-B852-4883-B778-ED3525112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32259"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Shape 48">
            <a:extLst>
              <a:ext uri="{FF2B5EF4-FFF2-40B4-BE49-F238E27FC236}">
                <a16:creationId xmlns:a16="http://schemas.microsoft.com/office/drawing/2014/main" id="{39853D09-4205-4CC7-83EB-288E886AC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8440"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0D040B79-3E73-4A31-840D-D6B9C9FDF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7511"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3" name="Freeform: Shape 52">
            <a:extLst>
              <a:ext uri="{FF2B5EF4-FFF2-40B4-BE49-F238E27FC236}">
                <a16:creationId xmlns:a16="http://schemas.microsoft.com/office/drawing/2014/main" id="{156C6AE5-3F8B-42AC-9EA4-1B686A11E9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3820" y="5835650"/>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2827769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slov 1">
            <a:extLst>
              <a:ext uri="{FF2B5EF4-FFF2-40B4-BE49-F238E27FC236}">
                <a16:creationId xmlns:a16="http://schemas.microsoft.com/office/drawing/2014/main" id="{D7110F96-E8FB-4091-8C1C-3D30186DCF1E}"/>
              </a:ext>
            </a:extLst>
          </p:cNvPr>
          <p:cNvSpPr>
            <a:spLocks noGrp="1"/>
          </p:cNvSpPr>
          <p:nvPr>
            <p:ph type="title"/>
          </p:nvPr>
        </p:nvSpPr>
        <p:spPr>
          <a:xfrm>
            <a:off x="686834" y="1153572"/>
            <a:ext cx="3200400" cy="4461163"/>
          </a:xfrm>
        </p:spPr>
        <p:txBody>
          <a:bodyPr>
            <a:normAutofit/>
          </a:bodyPr>
          <a:lstStyle/>
          <a:p>
            <a:r>
              <a:rPr lang="sr-Latn-RS">
                <a:solidFill>
                  <a:srgbClr val="FFFFFF"/>
                </a:solidFill>
                <a:cs typeface="Calibri Light"/>
              </a:rPr>
              <a:t>Kubernetes</a:t>
            </a:r>
            <a:endParaRPr lang="sr-Latn-RS">
              <a:solidFill>
                <a:srgbClr val="FFFFFF"/>
              </a:solidFill>
            </a:endParaRPr>
          </a:p>
        </p:txBody>
      </p:sp>
      <p:sp>
        <p:nvSpPr>
          <p:cNvPr id="17"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Čuvar mesta za sadržaj 2">
            <a:extLst>
              <a:ext uri="{FF2B5EF4-FFF2-40B4-BE49-F238E27FC236}">
                <a16:creationId xmlns:a16="http://schemas.microsoft.com/office/drawing/2014/main" id="{6260CD1B-EC3A-48DA-87CD-6A2EA9B061A8}"/>
              </a:ext>
            </a:extLst>
          </p:cNvPr>
          <p:cNvSpPr>
            <a:spLocks noGrp="1"/>
          </p:cNvSpPr>
          <p:nvPr>
            <p:ph idx="1"/>
          </p:nvPr>
        </p:nvSpPr>
        <p:spPr>
          <a:xfrm>
            <a:off x="3747939" y="-3642"/>
            <a:ext cx="8294791" cy="6796467"/>
          </a:xfrm>
        </p:spPr>
        <p:txBody>
          <a:bodyPr vert="horz" lIns="91440" tIns="45720" rIns="91440" bIns="45720" rtlCol="0" anchor="ctr">
            <a:normAutofit/>
          </a:bodyPr>
          <a:lstStyle/>
          <a:p>
            <a:pPr>
              <a:spcBef>
                <a:spcPts val="800"/>
              </a:spcBef>
              <a:buFont typeface="Wingdings,Sans-Serif" panose="020B0604020202020204" pitchFamily="34" charset="0"/>
              <a:buChar char="§"/>
            </a:pPr>
            <a:r>
              <a:rPr lang="sr-Latn-RS" sz="1800" b="1" err="1">
                <a:latin typeface="Times New Roman"/>
                <a:cs typeface="Times New Roman"/>
              </a:rPr>
              <a:t>Kubernetes</a:t>
            </a:r>
            <a:r>
              <a:rPr lang="sr-Latn-RS" sz="1800" b="1">
                <a:latin typeface="Times New Roman"/>
                <a:cs typeface="Times New Roman"/>
              </a:rPr>
              <a:t> definišu 4 osobine</a:t>
            </a:r>
            <a:r>
              <a:rPr lang="en-US" sz="1800" b="1">
                <a:latin typeface="Times New Roman"/>
                <a:cs typeface="Times New Roman"/>
              </a:rPr>
              <a:t>:</a:t>
            </a:r>
            <a:endParaRPr lang="en-US" sz="1800" b="1">
              <a:ea typeface="+mn-lt"/>
              <a:cs typeface="+mn-lt"/>
            </a:endParaRPr>
          </a:p>
          <a:p>
            <a:pPr marL="800100" lvl="1" indent="-342900">
              <a:spcBef>
                <a:spcPts val="0"/>
              </a:spcBef>
              <a:buAutoNum type="arabicParenR"/>
            </a:pPr>
            <a:endParaRPr lang="sr-Latn-RS" sz="1300">
              <a:ea typeface="+mn-lt"/>
              <a:cs typeface="+mn-lt"/>
            </a:endParaRPr>
          </a:p>
          <a:p>
            <a:pPr marL="457200" lvl="1" indent="0">
              <a:spcBef>
                <a:spcPts val="0"/>
              </a:spcBef>
              <a:buNone/>
            </a:pPr>
            <a:r>
              <a:rPr lang="sr-Latn-RS" sz="1300" b="1">
                <a:latin typeface="Times New Roman"/>
                <a:cs typeface="Times New Roman"/>
              </a:rPr>
              <a:t>    </a:t>
            </a:r>
            <a:r>
              <a:rPr lang="sr-Latn-RS" sz="1600" b="1">
                <a:latin typeface="Times New Roman"/>
                <a:cs typeface="Times New Roman"/>
              </a:rPr>
              <a:t>Prilagodljivost (</a:t>
            </a:r>
            <a:r>
              <a:rPr lang="sr-Latn-RS" sz="1600" b="1" err="1">
                <a:latin typeface="Times New Roman"/>
                <a:cs typeface="Times New Roman"/>
              </a:rPr>
              <a:t>Scalability</a:t>
            </a:r>
            <a:r>
              <a:rPr lang="sr-Latn-RS" sz="1600" b="1">
                <a:latin typeface="Times New Roman"/>
                <a:cs typeface="Times New Roman"/>
              </a:rPr>
              <a:t>)</a:t>
            </a:r>
            <a:endParaRPr lang="sr-Latn-RS" sz="1600">
              <a:ea typeface="+mn-lt"/>
              <a:cs typeface="+mn-lt"/>
            </a:endParaRPr>
          </a:p>
          <a:p>
            <a:pPr marL="457200" lvl="1" indent="0">
              <a:spcBef>
                <a:spcPts val="0"/>
              </a:spcBef>
              <a:buNone/>
            </a:pPr>
            <a:endParaRPr lang="sr-Latn-RS" sz="1600" b="1">
              <a:latin typeface="Times New Roman"/>
              <a:cs typeface="Times New Roman"/>
            </a:endParaRPr>
          </a:p>
          <a:p>
            <a:pPr lvl="1">
              <a:spcBef>
                <a:spcPts val="0"/>
              </a:spcBef>
            </a:pPr>
            <a:r>
              <a:rPr lang="sr-Latn-RS" sz="1600">
                <a:latin typeface="Times New Roman"/>
                <a:cs typeface="Times New Roman"/>
              </a:rPr>
              <a:t>Predstavlja </a:t>
            </a:r>
            <a:r>
              <a:rPr lang="sr-Latn-RS" sz="1600" err="1">
                <a:latin typeface="Times New Roman"/>
                <a:cs typeface="Times New Roman"/>
              </a:rPr>
              <a:t>skaliranje</a:t>
            </a:r>
            <a:r>
              <a:rPr lang="sr-Latn-RS" sz="1600">
                <a:latin typeface="Times New Roman"/>
                <a:cs typeface="Times New Roman"/>
              </a:rPr>
              <a:t> između čaura na osnovu korišćenja procesora. Na primer ako je granica postavljena na 70%, a aplikacija poraste na 200%, kreiraće se 3 čaure da bi opterećenost svake bila ispod 70%.</a:t>
            </a:r>
            <a:endParaRPr lang="en-US" sz="1600">
              <a:ea typeface="+mn-lt"/>
              <a:cs typeface="+mn-lt"/>
            </a:endParaRPr>
          </a:p>
          <a:p>
            <a:pPr lvl="1">
              <a:spcBef>
                <a:spcPts val="0"/>
              </a:spcBef>
            </a:pPr>
            <a:endParaRPr lang="sr-Latn-RS" sz="1600">
              <a:latin typeface="Calibri"/>
              <a:cs typeface="Calibri"/>
            </a:endParaRPr>
          </a:p>
          <a:p>
            <a:pPr lvl="1">
              <a:spcBef>
                <a:spcPts val="0"/>
              </a:spcBef>
            </a:pPr>
            <a:endParaRPr lang="sr-Latn-RS" sz="1600">
              <a:latin typeface="Calibri"/>
              <a:cs typeface="Calibri"/>
            </a:endParaRPr>
          </a:p>
          <a:p>
            <a:pPr marL="711200" lvl="1" indent="0">
              <a:spcBef>
                <a:spcPts val="0"/>
              </a:spcBef>
              <a:buNone/>
            </a:pPr>
            <a:r>
              <a:rPr lang="sr-Latn-RS" sz="1600" b="1">
                <a:latin typeface="Times New Roman"/>
                <a:cs typeface="Times New Roman"/>
              </a:rPr>
              <a:t>Visoka dostupnost (</a:t>
            </a:r>
            <a:r>
              <a:rPr lang="sr-Latn-RS" sz="1600" b="1" err="1">
                <a:latin typeface="Times New Roman"/>
                <a:cs typeface="Times New Roman"/>
              </a:rPr>
              <a:t>High</a:t>
            </a:r>
            <a:r>
              <a:rPr lang="sr-Latn-RS" sz="1600" b="1">
                <a:latin typeface="Times New Roman"/>
                <a:cs typeface="Times New Roman"/>
              </a:rPr>
              <a:t> </a:t>
            </a:r>
            <a:r>
              <a:rPr lang="sr-Latn-RS" sz="1600" b="1" err="1">
                <a:latin typeface="Times New Roman"/>
                <a:cs typeface="Times New Roman"/>
              </a:rPr>
              <a:t>Availability</a:t>
            </a:r>
            <a:r>
              <a:rPr lang="sr-Latn-RS" sz="1600" b="1">
                <a:latin typeface="Times New Roman"/>
                <a:cs typeface="Times New Roman"/>
              </a:rPr>
              <a:t>)</a:t>
            </a:r>
            <a:endParaRPr lang="en-US" sz="1600">
              <a:latin typeface="Calibri" panose="020F0502020204030204"/>
              <a:cs typeface="Calibri" panose="020F0502020204030204"/>
            </a:endParaRPr>
          </a:p>
          <a:p>
            <a:pPr marL="711200" lvl="1" indent="0">
              <a:spcBef>
                <a:spcPts val="0"/>
              </a:spcBef>
              <a:buNone/>
            </a:pPr>
            <a:endParaRPr lang="sr-Latn-RS" sz="1600" b="1">
              <a:latin typeface="Times New Roman"/>
              <a:cs typeface="Times New Roman"/>
            </a:endParaRPr>
          </a:p>
          <a:p>
            <a:pPr lvl="1">
              <a:spcBef>
                <a:spcPts val="0"/>
              </a:spcBef>
            </a:pPr>
            <a:r>
              <a:rPr lang="sr-Latn-RS" sz="1600">
                <a:latin typeface="Times New Roman"/>
                <a:cs typeface="Times New Roman"/>
              </a:rPr>
              <a:t>Svaka čaura u radnom čvoru ima određeni broj replika da bi, u slučaju da neka otkaže, jedna od replika mogla da je zameni.</a:t>
            </a:r>
            <a:endParaRPr lang="sr-Latn-RS" sz="1600">
              <a:latin typeface="Times New Roman"/>
              <a:ea typeface="+mn-lt"/>
              <a:cs typeface="Times New Roman"/>
            </a:endParaRPr>
          </a:p>
          <a:p>
            <a:pPr lvl="1">
              <a:spcBef>
                <a:spcPts val="0"/>
              </a:spcBef>
            </a:pPr>
            <a:endParaRPr lang="sr-Latn-RS" sz="1600">
              <a:latin typeface="Times New Roman"/>
              <a:cs typeface="Times New Roman"/>
            </a:endParaRPr>
          </a:p>
          <a:p>
            <a:pPr lvl="1">
              <a:spcBef>
                <a:spcPts val="0"/>
              </a:spcBef>
            </a:pPr>
            <a:endParaRPr lang="sr-Latn-RS" sz="1600">
              <a:latin typeface="Calibri"/>
              <a:cs typeface="Calibri"/>
            </a:endParaRPr>
          </a:p>
          <a:p>
            <a:pPr marL="711200" lvl="1" indent="0">
              <a:spcBef>
                <a:spcPts val="0"/>
              </a:spcBef>
              <a:buNone/>
            </a:pPr>
            <a:r>
              <a:rPr lang="sr-Latn-RS" sz="1600" b="1">
                <a:latin typeface="Times New Roman"/>
                <a:cs typeface="Times New Roman"/>
              </a:rPr>
              <a:t>Sigurnost (</a:t>
            </a:r>
            <a:r>
              <a:rPr lang="sr-Latn-RS" sz="1600" b="1" err="1">
                <a:latin typeface="Times New Roman"/>
                <a:cs typeface="Times New Roman"/>
              </a:rPr>
              <a:t>Security</a:t>
            </a:r>
            <a:r>
              <a:rPr lang="sr-Latn-RS" sz="1600" b="1">
                <a:latin typeface="Times New Roman"/>
                <a:cs typeface="Times New Roman"/>
              </a:rPr>
              <a:t>)</a:t>
            </a:r>
            <a:endParaRPr lang="en-US" sz="1600">
              <a:ea typeface="+mn-lt"/>
              <a:cs typeface="+mn-lt"/>
            </a:endParaRPr>
          </a:p>
          <a:p>
            <a:pPr marL="711200" lvl="1" indent="0">
              <a:spcBef>
                <a:spcPts val="0"/>
              </a:spcBef>
              <a:buNone/>
            </a:pPr>
            <a:endParaRPr lang="sr-Latn-RS" sz="1600" b="1">
              <a:latin typeface="Times New Roman"/>
              <a:cs typeface="Times New Roman"/>
            </a:endParaRPr>
          </a:p>
          <a:p>
            <a:pPr lvl="1">
              <a:spcBef>
                <a:spcPts val="0"/>
              </a:spcBef>
            </a:pPr>
            <a:r>
              <a:rPr lang="sr-Latn-RS" sz="1600">
                <a:latin typeface="Times New Roman"/>
                <a:cs typeface="Times New Roman"/>
              </a:rPr>
              <a:t>Postoje sigurnosti različitih nivoa kao što su Sigurnost na nivou klastera, Sigurnost na nivou aplikacije i Sigurnost na nivou mreže.</a:t>
            </a:r>
            <a:endParaRPr lang="sr-Latn-RS" sz="1600">
              <a:latin typeface="Times New Roman"/>
              <a:ea typeface="+mn-lt"/>
              <a:cs typeface="Times New Roman"/>
            </a:endParaRPr>
          </a:p>
          <a:p>
            <a:pPr lvl="1">
              <a:spcBef>
                <a:spcPts val="0"/>
              </a:spcBef>
            </a:pPr>
            <a:endParaRPr lang="sr-Latn-RS" sz="1600">
              <a:latin typeface="Times New Roman"/>
              <a:ea typeface="+mn-lt"/>
              <a:cs typeface="Times New Roman"/>
            </a:endParaRPr>
          </a:p>
          <a:p>
            <a:pPr lvl="1">
              <a:spcBef>
                <a:spcPts val="0"/>
              </a:spcBef>
            </a:pPr>
            <a:endParaRPr lang="sr-Latn-RS" sz="1600">
              <a:latin typeface="Calibri" panose="020F0502020204030204"/>
              <a:cs typeface="Calibri" panose="020F0502020204030204"/>
            </a:endParaRPr>
          </a:p>
          <a:p>
            <a:pPr marL="711200" lvl="1" indent="0">
              <a:spcBef>
                <a:spcPts val="0"/>
              </a:spcBef>
              <a:buNone/>
            </a:pPr>
            <a:r>
              <a:rPr lang="sr-Latn-RS" sz="1600" b="1" err="1">
                <a:latin typeface="Times New Roman"/>
                <a:cs typeface="Times New Roman"/>
              </a:rPr>
              <a:t>Prenosivost</a:t>
            </a:r>
            <a:r>
              <a:rPr lang="sr-Latn-RS" sz="1600" b="1">
                <a:latin typeface="Times New Roman"/>
                <a:cs typeface="Times New Roman"/>
              </a:rPr>
              <a:t> (</a:t>
            </a:r>
            <a:r>
              <a:rPr lang="sr-Latn-RS" sz="1600" b="1" err="1">
                <a:latin typeface="Times New Roman"/>
                <a:cs typeface="Times New Roman"/>
              </a:rPr>
              <a:t>Portability</a:t>
            </a:r>
            <a:r>
              <a:rPr lang="sr-Latn-RS" sz="1600" b="1">
                <a:latin typeface="Times New Roman"/>
                <a:cs typeface="Times New Roman"/>
              </a:rPr>
              <a:t>)</a:t>
            </a:r>
            <a:endParaRPr lang="en-US" sz="1600">
              <a:ea typeface="+mn-lt"/>
              <a:cs typeface="+mn-lt"/>
            </a:endParaRPr>
          </a:p>
          <a:p>
            <a:pPr marL="711200" lvl="1" indent="0">
              <a:spcBef>
                <a:spcPts val="0"/>
              </a:spcBef>
              <a:buNone/>
            </a:pPr>
            <a:endParaRPr lang="sr-Latn-RS" sz="1600" b="1">
              <a:latin typeface="Times New Roman"/>
              <a:cs typeface="Times New Roman"/>
            </a:endParaRPr>
          </a:p>
          <a:p>
            <a:pPr lvl="1">
              <a:spcBef>
                <a:spcPts val="0"/>
              </a:spcBef>
            </a:pPr>
            <a:r>
              <a:rPr lang="sr-Latn-RS" sz="1600" err="1">
                <a:latin typeface="Times New Roman"/>
                <a:cs typeface="Times New Roman"/>
              </a:rPr>
              <a:t>Kubernetes</a:t>
            </a:r>
            <a:r>
              <a:rPr lang="sr-Latn-RS" sz="1600">
                <a:latin typeface="Times New Roman"/>
                <a:cs typeface="Times New Roman"/>
              </a:rPr>
              <a:t> klaster može da funkcioniše na različitim operativnim sistemima, različitim </a:t>
            </a:r>
            <a:r>
              <a:rPr lang="sr-Latn-RS" sz="1600" err="1">
                <a:latin typeface="Times New Roman"/>
                <a:cs typeface="Times New Roman"/>
              </a:rPr>
              <a:t>cloud</a:t>
            </a:r>
            <a:r>
              <a:rPr lang="sr-Latn-RS" sz="1600">
                <a:latin typeface="Times New Roman"/>
                <a:cs typeface="Times New Roman"/>
              </a:rPr>
              <a:t> provajderima, a takođe može da funkcioniše i na hibridnim ili multi-</a:t>
            </a:r>
            <a:r>
              <a:rPr lang="sr-Latn-RS" sz="1600" err="1">
                <a:latin typeface="Times New Roman"/>
                <a:cs typeface="Times New Roman"/>
              </a:rPr>
              <a:t>cloud</a:t>
            </a:r>
            <a:r>
              <a:rPr lang="sr-Latn-RS" sz="1600">
                <a:latin typeface="Times New Roman"/>
                <a:cs typeface="Times New Roman"/>
              </a:rPr>
              <a:t> okruženjima.</a:t>
            </a:r>
            <a:endParaRPr lang="sr-Latn-RS" sz="1600"/>
          </a:p>
        </p:txBody>
      </p:sp>
    </p:spTree>
    <p:extLst>
      <p:ext uri="{BB962C8B-B14F-4D97-AF65-F5344CB8AC3E}">
        <p14:creationId xmlns:p14="http://schemas.microsoft.com/office/powerpoint/2010/main" val="852335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Slika 4">
            <a:extLst>
              <a:ext uri="{FF2B5EF4-FFF2-40B4-BE49-F238E27FC236}">
                <a16:creationId xmlns:a16="http://schemas.microsoft.com/office/drawing/2014/main" id="{47BD683E-829B-4D59-B48F-A6DE64EF7586}"/>
              </a:ext>
            </a:extLst>
          </p:cNvPr>
          <p:cNvPicPr>
            <a:picLocks noGrp="1" noChangeAspect="1"/>
          </p:cNvPicPr>
          <p:nvPr>
            <p:ph idx="1"/>
          </p:nvPr>
        </p:nvPicPr>
        <p:blipFill>
          <a:blip r:embed="rId2"/>
          <a:stretch>
            <a:fillRect/>
          </a:stretch>
        </p:blipFill>
        <p:spPr>
          <a:xfrm>
            <a:off x="2240592" y="643467"/>
            <a:ext cx="7710816" cy="5571065"/>
          </a:xfrm>
          <a:prstGeom prst="rect">
            <a:avLst/>
          </a:prstGeom>
          <a:ln>
            <a:noFill/>
          </a:ln>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kvir za tekst 1">
            <a:extLst>
              <a:ext uri="{FF2B5EF4-FFF2-40B4-BE49-F238E27FC236}">
                <a16:creationId xmlns:a16="http://schemas.microsoft.com/office/drawing/2014/main" id="{EA9B651E-CCAB-43EB-8C6F-F317C08D993F}"/>
              </a:ext>
            </a:extLst>
          </p:cNvPr>
          <p:cNvSpPr txBox="1"/>
          <p:nvPr/>
        </p:nvSpPr>
        <p:spPr>
          <a:xfrm>
            <a:off x="3931085" y="173277"/>
            <a:ext cx="4684733"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sr-Latn-RS" sz="3200"/>
              <a:t>Arhitektura </a:t>
            </a:r>
            <a:r>
              <a:rPr lang="sr-Latn-RS" sz="3200" err="1"/>
              <a:t>kubernetesa</a:t>
            </a:r>
            <a:endParaRPr lang="sr-Latn-RS" sz="3200">
              <a:cs typeface="Calibri"/>
            </a:endParaRPr>
          </a:p>
        </p:txBody>
      </p:sp>
    </p:spTree>
    <p:extLst>
      <p:ext uri="{BB962C8B-B14F-4D97-AF65-F5344CB8AC3E}">
        <p14:creationId xmlns:p14="http://schemas.microsoft.com/office/powerpoint/2010/main" val="1292580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lowchart: Document 8">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435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slov 1">
            <a:extLst>
              <a:ext uri="{FF2B5EF4-FFF2-40B4-BE49-F238E27FC236}">
                <a16:creationId xmlns:a16="http://schemas.microsoft.com/office/drawing/2014/main" id="{BEE3BF62-115E-4664-BB98-E9F1F0C7B936}"/>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err="1">
                <a:solidFill>
                  <a:srgbClr val="FFFFFF"/>
                </a:solidFill>
              </a:rPr>
              <a:t>Arhitektura</a:t>
            </a:r>
            <a:r>
              <a:rPr lang="en-US" sz="3200">
                <a:solidFill>
                  <a:srgbClr val="FFFFFF"/>
                </a:solidFill>
              </a:rPr>
              <a:t> </a:t>
            </a:r>
            <a:br>
              <a:rPr lang="en-US" sz="3200">
                <a:solidFill>
                  <a:srgbClr val="FFFFFF"/>
                </a:solidFill>
                <a:cs typeface="Calibri Light"/>
              </a:rPr>
            </a:br>
            <a:r>
              <a:rPr lang="en-US" sz="3200" err="1">
                <a:solidFill>
                  <a:srgbClr val="FFFFFF"/>
                </a:solidFill>
              </a:rPr>
              <a:t>kubernetesa</a:t>
            </a:r>
            <a:endParaRPr lang="en-US" sz="3200" kern="1200" err="1">
              <a:solidFill>
                <a:srgbClr val="FFFFFF"/>
              </a:solidFill>
              <a:latin typeface="+mj-lt"/>
              <a:ea typeface="+mj-ea"/>
              <a:cs typeface="+mj-cs"/>
            </a:endParaRPr>
          </a:p>
        </p:txBody>
      </p:sp>
      <p:pic>
        <p:nvPicPr>
          <p:cNvPr id="4" name="Slika 4">
            <a:extLst>
              <a:ext uri="{FF2B5EF4-FFF2-40B4-BE49-F238E27FC236}">
                <a16:creationId xmlns:a16="http://schemas.microsoft.com/office/drawing/2014/main" id="{95FA9CCA-D143-433F-874B-234543E8CDF3}"/>
              </a:ext>
            </a:extLst>
          </p:cNvPr>
          <p:cNvPicPr>
            <a:picLocks noGrp="1" noChangeAspect="1"/>
          </p:cNvPicPr>
          <p:nvPr>
            <p:ph idx="1"/>
          </p:nvPr>
        </p:nvPicPr>
        <p:blipFill>
          <a:blip r:embed="rId2"/>
          <a:stretch>
            <a:fillRect/>
          </a:stretch>
        </p:blipFill>
        <p:spPr>
          <a:xfrm>
            <a:off x="4305537" y="640080"/>
            <a:ext cx="7152328" cy="5578816"/>
          </a:xfrm>
          <a:prstGeom prst="rect">
            <a:avLst/>
          </a:prstGeom>
        </p:spPr>
      </p:pic>
    </p:spTree>
    <p:extLst>
      <p:ext uri="{BB962C8B-B14F-4D97-AF65-F5344CB8AC3E}">
        <p14:creationId xmlns:p14="http://schemas.microsoft.com/office/powerpoint/2010/main" val="803887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2E4FC8F-F15F-41A7-8A8D-4068E7B4622E}"/>
              </a:ext>
            </a:extLst>
          </p:cNvPr>
          <p:cNvSpPr>
            <a:spLocks noGrp="1"/>
          </p:cNvSpPr>
          <p:nvPr>
            <p:ph type="title"/>
          </p:nvPr>
        </p:nvSpPr>
        <p:spPr>
          <a:xfrm>
            <a:off x="4965430" y="629268"/>
            <a:ext cx="6586491" cy="1286160"/>
          </a:xfrm>
        </p:spPr>
        <p:txBody>
          <a:bodyPr vert="horz" lIns="91440" tIns="45720" rIns="91440" bIns="45720" rtlCol="0" anchor="b">
            <a:normAutofit/>
          </a:bodyPr>
          <a:lstStyle/>
          <a:p>
            <a:r>
              <a:rPr lang="en-US"/>
              <a:t>Kubernetes</a:t>
            </a:r>
          </a:p>
        </p:txBody>
      </p:sp>
      <p:sp>
        <p:nvSpPr>
          <p:cNvPr id="5" name="Okvir za tekst 4">
            <a:extLst>
              <a:ext uri="{FF2B5EF4-FFF2-40B4-BE49-F238E27FC236}">
                <a16:creationId xmlns:a16="http://schemas.microsoft.com/office/drawing/2014/main" id="{70FEC449-4AF5-4CF9-8E48-885ED4FFA4D6}"/>
              </a:ext>
            </a:extLst>
          </p:cNvPr>
          <p:cNvSpPr txBox="1"/>
          <p:nvPr/>
        </p:nvSpPr>
        <p:spPr>
          <a:xfrm>
            <a:off x="4965431" y="2438400"/>
            <a:ext cx="6586489" cy="3785419"/>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285750" indent="-228600">
              <a:lnSpc>
                <a:spcPct val="90000"/>
              </a:lnSpc>
              <a:spcBef>
                <a:spcPts val="800"/>
              </a:spcBef>
              <a:buFont typeface="Arial" panose="020B0604020202020204" pitchFamily="34" charset="0"/>
              <a:buChar char="•"/>
            </a:pPr>
            <a:r>
              <a:rPr lang="en-US" sz="1600" b="1" err="1"/>
              <a:t>Kontrolni</a:t>
            </a:r>
            <a:r>
              <a:rPr lang="en-US" sz="1600" b="1"/>
              <a:t> Panel</a:t>
            </a:r>
            <a:r>
              <a:rPr lang="en-US" sz="1600"/>
              <a:t> </a:t>
            </a:r>
            <a:r>
              <a:rPr lang="en-US" sz="1600" err="1"/>
              <a:t>predstavlja</a:t>
            </a:r>
            <a:r>
              <a:rPr lang="en-US" sz="1600"/>
              <a:t> </a:t>
            </a:r>
            <a:r>
              <a:rPr lang="en-US" sz="1600" err="1"/>
              <a:t>sistem</a:t>
            </a:r>
            <a:r>
              <a:rPr lang="en-US" sz="1600"/>
              <a:t> koji </a:t>
            </a:r>
            <a:r>
              <a:rPr lang="en-US" sz="1600" err="1"/>
              <a:t>vodi</a:t>
            </a:r>
            <a:r>
              <a:rPr lang="en-US" sz="1600"/>
              <a:t> </a:t>
            </a:r>
            <a:r>
              <a:rPr lang="en-US" sz="1600" err="1"/>
              <a:t>evidenciju</a:t>
            </a:r>
            <a:r>
              <a:rPr lang="en-US" sz="1600"/>
              <a:t> </a:t>
            </a:r>
            <a:r>
              <a:rPr lang="en-US" sz="1600" err="1"/>
              <a:t>svih</a:t>
            </a:r>
            <a:r>
              <a:rPr lang="en-US" sz="1600"/>
              <a:t> Kubernetes </a:t>
            </a:r>
            <a:r>
              <a:rPr lang="en-US" sz="1600" err="1"/>
              <a:t>objekata</a:t>
            </a:r>
            <a:r>
              <a:rPr lang="en-US" sz="1600"/>
              <a:t>. U </a:t>
            </a:r>
            <a:r>
              <a:rPr lang="en-US" sz="1600" err="1"/>
              <a:t>svakom</a:t>
            </a:r>
            <a:r>
              <a:rPr lang="en-US" sz="1600"/>
              <a:t> </a:t>
            </a:r>
            <a:r>
              <a:rPr lang="en-US" sz="1600" err="1"/>
              <a:t>trenutku</a:t>
            </a:r>
            <a:r>
              <a:rPr lang="en-US" sz="1600"/>
              <a:t> on </a:t>
            </a:r>
            <a:r>
              <a:rPr lang="en-US" sz="1600" err="1"/>
              <a:t>upravlja</a:t>
            </a:r>
            <a:r>
              <a:rPr lang="en-US" sz="1600"/>
              <a:t> </a:t>
            </a:r>
            <a:r>
              <a:rPr lang="en-US" sz="1600" err="1"/>
              <a:t>stanjima</a:t>
            </a:r>
            <a:r>
              <a:rPr lang="en-US" sz="1600"/>
              <a:t> </a:t>
            </a:r>
            <a:r>
              <a:rPr lang="en-US" sz="1600" err="1"/>
              <a:t>objekata</a:t>
            </a:r>
            <a:r>
              <a:rPr lang="en-US" sz="1600"/>
              <a:t>, </a:t>
            </a:r>
            <a:r>
              <a:rPr lang="en-US" sz="1600" err="1"/>
              <a:t>odgovara</a:t>
            </a:r>
            <a:r>
              <a:rPr lang="en-US" sz="1600"/>
              <a:t> </a:t>
            </a:r>
            <a:r>
              <a:rPr lang="en-US" sz="1600" err="1"/>
              <a:t>na</a:t>
            </a:r>
            <a:r>
              <a:rPr lang="en-US" sz="1600"/>
              <a:t> </a:t>
            </a:r>
            <a:r>
              <a:rPr lang="en-US" sz="1600" err="1"/>
              <a:t>promene</a:t>
            </a:r>
            <a:r>
              <a:rPr lang="en-US" sz="1600"/>
              <a:t> u </a:t>
            </a:r>
            <a:r>
              <a:rPr lang="en-US" sz="1600" err="1"/>
              <a:t>klasteru</a:t>
            </a:r>
            <a:r>
              <a:rPr lang="en-US" sz="1600"/>
              <a:t>, a </a:t>
            </a:r>
            <a:r>
              <a:rPr lang="en-US" sz="1600" err="1"/>
              <a:t>takođe</a:t>
            </a:r>
            <a:r>
              <a:rPr lang="en-US" sz="1600"/>
              <a:t> </a:t>
            </a:r>
            <a:r>
              <a:rPr lang="en-US" sz="1600" err="1"/>
              <a:t>može</a:t>
            </a:r>
            <a:r>
              <a:rPr lang="en-US" sz="1600"/>
              <a:t> </a:t>
            </a:r>
            <a:r>
              <a:rPr lang="en-US" sz="1600" err="1"/>
              <a:t>i</a:t>
            </a:r>
            <a:r>
              <a:rPr lang="en-US" sz="1600"/>
              <a:t> da </a:t>
            </a:r>
            <a:r>
              <a:rPr lang="en-US" sz="1600" err="1"/>
              <a:t>promeni</a:t>
            </a:r>
            <a:r>
              <a:rPr lang="en-US" sz="1600"/>
              <a:t> </a:t>
            </a:r>
            <a:r>
              <a:rPr lang="en-US" sz="1600" err="1"/>
              <a:t>stanja</a:t>
            </a:r>
            <a:r>
              <a:rPr lang="en-US" sz="1600"/>
              <a:t> </a:t>
            </a:r>
            <a:r>
              <a:rPr lang="en-US" sz="1600" err="1"/>
              <a:t>tih</a:t>
            </a:r>
            <a:r>
              <a:rPr lang="en-US" sz="1600"/>
              <a:t> </a:t>
            </a:r>
            <a:r>
              <a:rPr lang="en-US" sz="1600" err="1"/>
              <a:t>objekata</a:t>
            </a:r>
            <a:r>
              <a:rPr lang="en-US" sz="1600"/>
              <a:t> da bi </a:t>
            </a:r>
            <a:r>
              <a:rPr lang="en-US" sz="1600" err="1"/>
              <a:t>oni</a:t>
            </a:r>
            <a:r>
              <a:rPr lang="en-US" sz="1600"/>
              <a:t> </a:t>
            </a:r>
            <a:r>
              <a:rPr lang="en-US" sz="1600" err="1"/>
              <a:t>bili</a:t>
            </a:r>
            <a:r>
              <a:rPr lang="en-US" sz="1600"/>
              <a:t> u </a:t>
            </a:r>
            <a:r>
              <a:rPr lang="en-US" sz="1600" err="1"/>
              <a:t>željenom</a:t>
            </a:r>
            <a:r>
              <a:rPr lang="en-US" sz="1600"/>
              <a:t> </a:t>
            </a:r>
            <a:r>
              <a:rPr lang="en-US" sz="1600" err="1"/>
              <a:t>stanju</a:t>
            </a:r>
            <a:r>
              <a:rPr lang="en-US" sz="1600"/>
              <a:t>. </a:t>
            </a:r>
            <a:r>
              <a:rPr lang="en-US" sz="1600" err="1"/>
              <a:t>Glavne</a:t>
            </a:r>
            <a:r>
              <a:rPr lang="en-US" sz="1600"/>
              <a:t> </a:t>
            </a:r>
            <a:r>
              <a:rPr lang="en-US" sz="1600" err="1"/>
              <a:t>komponente</a:t>
            </a:r>
            <a:r>
              <a:rPr lang="en-US" sz="1600"/>
              <a:t> </a:t>
            </a:r>
            <a:r>
              <a:rPr lang="en-US" sz="1600" err="1"/>
              <a:t>kontrolnog</a:t>
            </a:r>
            <a:r>
              <a:rPr lang="en-US" sz="1600"/>
              <a:t> panela </a:t>
            </a:r>
            <a:r>
              <a:rPr lang="en-US" sz="1600" err="1"/>
              <a:t>su</a:t>
            </a:r>
            <a:r>
              <a:rPr lang="en-US" sz="1600"/>
              <a:t>:</a:t>
            </a:r>
          </a:p>
          <a:p>
            <a:pPr marL="285750" indent="-228600">
              <a:lnSpc>
                <a:spcPct val="90000"/>
              </a:lnSpc>
              <a:spcBef>
                <a:spcPts val="800"/>
              </a:spcBef>
              <a:buFont typeface="Arial" panose="020B0604020202020204" pitchFamily="34" charset="0"/>
              <a:buChar char="•"/>
            </a:pPr>
            <a:endParaRPr lang="en-US" sz="1600"/>
          </a:p>
          <a:p>
            <a:pPr marL="800100" lvl="1" indent="-228600">
              <a:lnSpc>
                <a:spcPct val="90000"/>
              </a:lnSpc>
              <a:buFont typeface="Arial" panose="020B0604020202020204" pitchFamily="34" charset="0"/>
              <a:buChar char="•"/>
            </a:pPr>
            <a:r>
              <a:rPr lang="en-US" sz="1600"/>
              <a:t>Kube-</a:t>
            </a:r>
            <a:r>
              <a:rPr lang="en-US" sz="1600" err="1"/>
              <a:t>api</a:t>
            </a:r>
            <a:r>
              <a:rPr lang="en-US" sz="1600"/>
              <a:t> server</a:t>
            </a:r>
            <a:endParaRPr lang="en-US" sz="1600">
              <a:cs typeface="Calibri"/>
            </a:endParaRPr>
          </a:p>
          <a:p>
            <a:pPr marL="800100" lvl="1" indent="-228600">
              <a:lnSpc>
                <a:spcPct val="90000"/>
              </a:lnSpc>
              <a:buFont typeface="Arial" panose="020B0604020202020204" pitchFamily="34" charset="0"/>
              <a:buChar char="•"/>
            </a:pPr>
            <a:endParaRPr lang="en-US" sz="1600"/>
          </a:p>
          <a:p>
            <a:pPr marL="800100" lvl="1" indent="-228600">
              <a:lnSpc>
                <a:spcPct val="90000"/>
              </a:lnSpc>
              <a:buFont typeface="Arial" panose="020B0604020202020204" pitchFamily="34" charset="0"/>
              <a:buChar char="•"/>
            </a:pPr>
            <a:r>
              <a:rPr lang="en-US" sz="1600" err="1"/>
              <a:t>kube-controll</a:t>
            </a:r>
            <a:r>
              <a:rPr lang="en-US" sz="1600"/>
              <a:t> manager</a:t>
            </a:r>
            <a:endParaRPr lang="en-US" sz="1600">
              <a:cs typeface="Calibri"/>
            </a:endParaRPr>
          </a:p>
          <a:p>
            <a:pPr marL="800100" lvl="1" indent="-228600">
              <a:lnSpc>
                <a:spcPct val="90000"/>
              </a:lnSpc>
              <a:buFont typeface="Arial" panose="020B0604020202020204" pitchFamily="34" charset="0"/>
              <a:buChar char="•"/>
            </a:pPr>
            <a:endParaRPr lang="en-US" sz="1600"/>
          </a:p>
          <a:p>
            <a:pPr marL="800100" lvl="1" indent="-228600">
              <a:lnSpc>
                <a:spcPct val="90000"/>
              </a:lnSpc>
              <a:buFont typeface="Arial" panose="020B0604020202020204" pitchFamily="34" charset="0"/>
              <a:buChar char="•"/>
            </a:pPr>
            <a:r>
              <a:rPr lang="en-US" sz="1600" err="1"/>
              <a:t>kube</a:t>
            </a:r>
            <a:r>
              <a:rPr lang="en-US" sz="1600"/>
              <a:t>-scheduler</a:t>
            </a:r>
            <a:endParaRPr lang="en-US" sz="1600">
              <a:cs typeface="Calibri"/>
            </a:endParaRPr>
          </a:p>
          <a:p>
            <a:pPr marL="800100" lvl="1" indent="-228600">
              <a:lnSpc>
                <a:spcPct val="90000"/>
              </a:lnSpc>
              <a:buFont typeface="Arial" panose="020B0604020202020204" pitchFamily="34" charset="0"/>
              <a:buChar char="•"/>
            </a:pPr>
            <a:endParaRPr lang="en-US" sz="1600"/>
          </a:p>
          <a:p>
            <a:pPr marL="285750" indent="-228600">
              <a:lnSpc>
                <a:spcPct val="90000"/>
              </a:lnSpc>
              <a:spcBef>
                <a:spcPts val="800"/>
              </a:spcBef>
              <a:buFont typeface="Arial" panose="020B0604020202020204" pitchFamily="34" charset="0"/>
              <a:buChar char="•"/>
            </a:pPr>
            <a:r>
              <a:rPr lang="en-US" sz="1600" err="1"/>
              <a:t>Sve</a:t>
            </a:r>
            <a:r>
              <a:rPr lang="en-US" sz="1600"/>
              <a:t> </a:t>
            </a:r>
            <a:r>
              <a:rPr lang="en-US" sz="1600" err="1"/>
              <a:t>ove</a:t>
            </a:r>
            <a:r>
              <a:rPr lang="en-US" sz="1600"/>
              <a:t> </a:t>
            </a:r>
            <a:r>
              <a:rPr lang="en-US" sz="1600" err="1"/>
              <a:t>komponente</a:t>
            </a:r>
            <a:r>
              <a:rPr lang="en-US" sz="1600"/>
              <a:t> </a:t>
            </a:r>
            <a:r>
              <a:rPr lang="en-US" sz="1600" err="1"/>
              <a:t>mogu</a:t>
            </a:r>
            <a:r>
              <a:rPr lang="en-US" sz="1600"/>
              <a:t> da </a:t>
            </a:r>
            <a:r>
              <a:rPr lang="en-US" sz="1600" err="1"/>
              <a:t>rade</a:t>
            </a:r>
            <a:r>
              <a:rPr lang="en-US" sz="1600"/>
              <a:t> </a:t>
            </a:r>
            <a:r>
              <a:rPr lang="en-US" sz="1600" err="1"/>
              <a:t>na</a:t>
            </a:r>
            <a:r>
              <a:rPr lang="en-US" sz="1600"/>
              <a:t> </a:t>
            </a:r>
            <a:r>
              <a:rPr lang="en-US" sz="1600" err="1"/>
              <a:t>jednom</a:t>
            </a:r>
            <a:r>
              <a:rPr lang="en-US" sz="1600"/>
              <a:t> Master </a:t>
            </a:r>
            <a:r>
              <a:rPr lang="en-US" sz="1600" err="1"/>
              <a:t>čvoru</a:t>
            </a:r>
            <a:r>
              <a:rPr lang="en-US" sz="1600"/>
              <a:t> </a:t>
            </a:r>
            <a:r>
              <a:rPr lang="en-US" sz="1600" err="1"/>
              <a:t>ali</a:t>
            </a:r>
            <a:r>
              <a:rPr lang="en-US" sz="1600"/>
              <a:t> </a:t>
            </a:r>
            <a:r>
              <a:rPr lang="en-US" sz="1600" err="1"/>
              <a:t>mogu</a:t>
            </a:r>
            <a:r>
              <a:rPr lang="en-US" sz="1600"/>
              <a:t> da se </a:t>
            </a:r>
            <a:r>
              <a:rPr lang="en-US" sz="1600" err="1"/>
              <a:t>repliciraju</a:t>
            </a:r>
            <a:r>
              <a:rPr lang="en-US" sz="1600"/>
              <a:t> </a:t>
            </a:r>
            <a:r>
              <a:rPr lang="en-US" sz="1600" err="1"/>
              <a:t>na</a:t>
            </a:r>
            <a:r>
              <a:rPr lang="en-US" sz="1600"/>
              <a:t> </a:t>
            </a:r>
            <a:r>
              <a:rPr lang="en-US" sz="1600" err="1"/>
              <a:t>više</a:t>
            </a:r>
            <a:r>
              <a:rPr lang="en-US" sz="1600"/>
              <a:t> master </a:t>
            </a:r>
            <a:r>
              <a:rPr lang="en-US" sz="1600" err="1"/>
              <a:t>čvorova</a:t>
            </a:r>
            <a:r>
              <a:rPr lang="en-US" sz="1600"/>
              <a:t> </a:t>
            </a:r>
            <a:r>
              <a:rPr lang="en-US" sz="1600" err="1"/>
              <a:t>radi</a:t>
            </a:r>
            <a:r>
              <a:rPr lang="en-US" sz="1600"/>
              <a:t> </a:t>
            </a:r>
            <a:r>
              <a:rPr lang="en-US" sz="1600" err="1"/>
              <a:t>veće</a:t>
            </a:r>
            <a:r>
              <a:rPr lang="en-US" sz="1600"/>
              <a:t> </a:t>
            </a:r>
            <a:r>
              <a:rPr lang="en-US" sz="1600" err="1"/>
              <a:t>efikasnosti</a:t>
            </a:r>
            <a:r>
              <a:rPr lang="en-US" sz="1600"/>
              <a:t> </a:t>
            </a:r>
            <a:r>
              <a:rPr lang="en-US" sz="1600" err="1"/>
              <a:t>i</a:t>
            </a:r>
            <a:r>
              <a:rPr lang="en-US" sz="1600"/>
              <a:t> </a:t>
            </a:r>
            <a:r>
              <a:rPr lang="en-US" sz="1600" err="1"/>
              <a:t>velike</a:t>
            </a:r>
            <a:r>
              <a:rPr lang="en-US" sz="1600"/>
              <a:t> </a:t>
            </a:r>
            <a:r>
              <a:rPr lang="en-US" sz="1600" err="1"/>
              <a:t>dostupnosti</a:t>
            </a:r>
            <a:r>
              <a:rPr lang="en-US" sz="1600"/>
              <a:t>.</a:t>
            </a:r>
            <a:endParaRPr lang="en-US" sz="1600">
              <a:cs typeface="Calibri"/>
            </a:endParaRPr>
          </a:p>
          <a:p>
            <a:pPr marL="742950" lvl="1" indent="-228600">
              <a:lnSpc>
                <a:spcPct val="90000"/>
              </a:lnSpc>
              <a:buFont typeface="Arial" panose="020B0604020202020204" pitchFamily="34" charset="0"/>
              <a:buChar char="•"/>
            </a:pPr>
            <a:endParaRPr lang="en-US" sz="1600"/>
          </a:p>
          <a:p>
            <a:pPr marL="800100" lvl="1" indent="-228600">
              <a:lnSpc>
                <a:spcPct val="90000"/>
              </a:lnSpc>
              <a:buFont typeface="Arial" panose="020B0604020202020204" pitchFamily="34" charset="0"/>
              <a:buChar char="•"/>
            </a:pPr>
            <a:endParaRPr lang="en-US" sz="1600"/>
          </a:p>
          <a:p>
            <a:pPr marL="711200" lvl="1" indent="-228600">
              <a:lnSpc>
                <a:spcPct val="90000"/>
              </a:lnSpc>
              <a:buFont typeface="Arial" panose="020B0604020202020204" pitchFamily="34" charset="0"/>
              <a:buChar char="•"/>
            </a:pPr>
            <a:endParaRPr lang="en-US" sz="1600"/>
          </a:p>
          <a:p>
            <a:pPr indent="-228600">
              <a:lnSpc>
                <a:spcPct val="90000"/>
              </a:lnSpc>
              <a:buFont typeface="Arial" panose="020B0604020202020204" pitchFamily="34" charset="0"/>
              <a:buChar char="•"/>
            </a:pPr>
            <a:endParaRPr lang="en-US" sz="1600"/>
          </a:p>
        </p:txBody>
      </p:sp>
      <p:pic>
        <p:nvPicPr>
          <p:cNvPr id="4" name="Slika 4">
            <a:extLst>
              <a:ext uri="{FF2B5EF4-FFF2-40B4-BE49-F238E27FC236}">
                <a16:creationId xmlns:a16="http://schemas.microsoft.com/office/drawing/2014/main" id="{C7C2D272-C492-456B-B02F-32342C277946}"/>
              </a:ext>
            </a:extLst>
          </p:cNvPr>
          <p:cNvPicPr>
            <a:picLocks noGrp="1" noChangeAspect="1"/>
          </p:cNvPicPr>
          <p:nvPr>
            <p:ph idx="1"/>
          </p:nvPr>
        </p:nvPicPr>
        <p:blipFill rotWithShape="1">
          <a:blip r:embed="rId2"/>
          <a:srcRect t="1988" r="2" b="2"/>
          <a:stretch/>
        </p:blipFill>
        <p:spPr>
          <a:xfrm>
            <a:off x="1" y="10"/>
            <a:ext cx="4657344" cy="6857990"/>
          </a:xfrm>
          <a:prstGeom prst="rect">
            <a:avLst/>
          </a:prstGeom>
          <a:effectLst/>
        </p:spPr>
      </p:pic>
      <p:cxnSp>
        <p:nvCxnSpPr>
          <p:cNvPr id="17" name="Straight Connector 16">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FFAB3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256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18EA4710-74FA-4DDF-9D6F-3C6E889772EC}"/>
              </a:ext>
            </a:extLst>
          </p:cNvPr>
          <p:cNvSpPr>
            <a:spLocks noGrp="1"/>
          </p:cNvSpPr>
          <p:nvPr>
            <p:ph type="title"/>
          </p:nvPr>
        </p:nvSpPr>
        <p:spPr>
          <a:xfrm>
            <a:off x="4965430" y="629268"/>
            <a:ext cx="6586491" cy="1286160"/>
          </a:xfrm>
        </p:spPr>
        <p:txBody>
          <a:bodyPr anchor="b">
            <a:normAutofit fontScale="90000"/>
          </a:bodyPr>
          <a:lstStyle/>
          <a:p>
            <a:pPr algn="ctr"/>
            <a:r>
              <a:rPr lang="sr-Latn-RS">
                <a:solidFill>
                  <a:schemeClr val="tx2">
                    <a:lumMod val="10000"/>
                  </a:schemeClr>
                </a:solidFill>
                <a:latin typeface="Times New Roman"/>
                <a:cs typeface="Times New Roman"/>
              </a:rPr>
              <a:t>Kontrolni Panel (Control Plane - Master Node)</a:t>
            </a:r>
            <a:endParaRPr lang="sr-Latn-RS">
              <a:ea typeface="+mj-lt"/>
              <a:cs typeface="+mj-lt"/>
            </a:endParaRPr>
          </a:p>
          <a:p>
            <a:endParaRPr lang="sr-Latn-RS">
              <a:cs typeface="Calibri Light"/>
            </a:endParaRPr>
          </a:p>
        </p:txBody>
      </p:sp>
      <p:sp>
        <p:nvSpPr>
          <p:cNvPr id="3" name="Čuvar mesta za sadržaj 2">
            <a:extLst>
              <a:ext uri="{FF2B5EF4-FFF2-40B4-BE49-F238E27FC236}">
                <a16:creationId xmlns:a16="http://schemas.microsoft.com/office/drawing/2014/main" id="{7EB91D22-3C6F-4352-B5B9-DDEED583FA9B}"/>
              </a:ext>
            </a:extLst>
          </p:cNvPr>
          <p:cNvSpPr>
            <a:spLocks noGrp="1"/>
          </p:cNvSpPr>
          <p:nvPr>
            <p:ph idx="1"/>
          </p:nvPr>
        </p:nvSpPr>
        <p:spPr>
          <a:xfrm>
            <a:off x="5080253" y="2208756"/>
            <a:ext cx="6586489" cy="4317775"/>
          </a:xfrm>
        </p:spPr>
        <p:txBody>
          <a:bodyPr vert="horz" lIns="91440" tIns="45720" rIns="91440" bIns="45720" rtlCol="0" anchor="t">
            <a:noAutofit/>
          </a:bodyPr>
          <a:lstStyle/>
          <a:p>
            <a:pPr>
              <a:spcBef>
                <a:spcPts val="800"/>
              </a:spcBef>
              <a:buFont typeface="Wingdings,Sans-Serif" panose="020B0604020202020204" pitchFamily="34" charset="0"/>
              <a:buChar char="§"/>
            </a:pPr>
            <a:r>
              <a:rPr lang="sr-Latn-RS" sz="1400" b="1">
                <a:latin typeface="Times New Roman"/>
                <a:cs typeface="Times New Roman"/>
              </a:rPr>
              <a:t>API Server</a:t>
            </a:r>
            <a:r>
              <a:rPr lang="sr-Latn-RS" sz="1400">
                <a:latin typeface="Times New Roman"/>
                <a:cs typeface="Times New Roman"/>
              </a:rPr>
              <a:t> pruža Api-je koji podržavaju orkestraciju različitih tipova aplikacija (</a:t>
            </a:r>
            <a:r>
              <a:rPr lang="sr-Latn-RS" sz="1400" err="1">
                <a:latin typeface="Times New Roman"/>
                <a:cs typeface="Times New Roman"/>
              </a:rPr>
              <a:t>skaliranje</a:t>
            </a:r>
            <a:r>
              <a:rPr lang="sr-Latn-RS" sz="1400">
                <a:latin typeface="Times New Roman"/>
                <a:cs typeface="Times New Roman"/>
              </a:rPr>
              <a:t>, ažuriranje i druge). On takođe predstavlja </a:t>
            </a:r>
            <a:r>
              <a:rPr lang="sr-Latn-RS" sz="1400" err="1">
                <a:latin typeface="Times New Roman"/>
                <a:cs typeface="Times New Roman"/>
              </a:rPr>
              <a:t>gateaway</a:t>
            </a:r>
            <a:r>
              <a:rPr lang="sr-Latn-RS" sz="1400">
                <a:latin typeface="Times New Roman"/>
                <a:cs typeface="Times New Roman"/>
              </a:rPr>
              <a:t> ka klasterima, pa je stoga neophodno da on bude dostupan klijentima izvan klastera. </a:t>
            </a:r>
            <a:endParaRPr lang="en-US" sz="1400">
              <a:ea typeface="+mn-lt"/>
              <a:cs typeface="+mn-lt"/>
            </a:endParaRPr>
          </a:p>
          <a:p>
            <a:pPr>
              <a:spcBef>
                <a:spcPts val="800"/>
              </a:spcBef>
              <a:buFont typeface="Wingdings,Sans-Serif" panose="020B0604020202020204" pitchFamily="34" charset="0"/>
              <a:buChar char="§"/>
            </a:pPr>
            <a:endParaRPr lang="sr-Latn-RS" sz="1400">
              <a:ea typeface="+mn-lt"/>
              <a:cs typeface="+mn-lt"/>
            </a:endParaRPr>
          </a:p>
          <a:p>
            <a:pPr>
              <a:spcBef>
                <a:spcPts val="800"/>
              </a:spcBef>
              <a:buFont typeface="Wingdings,Sans-Serif" panose="020B0604020202020204" pitchFamily="34" charset="0"/>
              <a:buChar char="§"/>
            </a:pPr>
            <a:r>
              <a:rPr lang="sr-Latn-RS" sz="1400">
                <a:latin typeface="Times New Roman"/>
                <a:cs typeface="Times New Roman"/>
              </a:rPr>
              <a:t>Kontrolni panel takođe sadrži i</a:t>
            </a:r>
            <a:r>
              <a:rPr lang="en-US" sz="1400">
                <a:latin typeface="Times New Roman"/>
                <a:cs typeface="Times New Roman"/>
              </a:rPr>
              <a:t> ra</a:t>
            </a:r>
            <a:r>
              <a:rPr lang="sr-Latn-RS" sz="1400" err="1">
                <a:latin typeface="Times New Roman"/>
                <a:cs typeface="Times New Roman"/>
              </a:rPr>
              <a:t>zne</a:t>
            </a:r>
            <a:r>
              <a:rPr lang="sr-Latn-RS" sz="1400">
                <a:latin typeface="Times New Roman"/>
                <a:cs typeface="Times New Roman"/>
              </a:rPr>
              <a:t> kontrolere koji se koriste kod čvorova, </a:t>
            </a:r>
            <a:r>
              <a:rPr lang="sr-Latn-RS" sz="1400" err="1">
                <a:latin typeface="Times New Roman"/>
                <a:cs typeface="Times New Roman"/>
              </a:rPr>
              <a:t>replikacija</a:t>
            </a:r>
            <a:r>
              <a:rPr lang="sr-Latn-RS" sz="1400">
                <a:latin typeface="Times New Roman"/>
                <a:cs typeface="Times New Roman"/>
              </a:rPr>
              <a:t> (</a:t>
            </a:r>
            <a:r>
              <a:rPr lang="sr-Latn-RS" sz="1400" err="1">
                <a:latin typeface="Times New Roman"/>
                <a:cs typeface="Times New Roman"/>
              </a:rPr>
              <a:t>skaliranje</a:t>
            </a:r>
            <a:r>
              <a:rPr lang="sr-Latn-RS" sz="1400">
                <a:latin typeface="Times New Roman"/>
                <a:cs typeface="Times New Roman"/>
              </a:rPr>
              <a:t>), krajnjih tačaka (servisi i čaure) i računskih servisa i </a:t>
            </a:r>
            <a:r>
              <a:rPr lang="sr-Latn-RS" sz="1400" err="1">
                <a:latin typeface="Times New Roman"/>
                <a:cs typeface="Times New Roman"/>
              </a:rPr>
              <a:t>tokena</a:t>
            </a:r>
            <a:r>
              <a:rPr lang="sr-Latn-RS" sz="1400">
                <a:latin typeface="Times New Roman"/>
                <a:cs typeface="Times New Roman"/>
              </a:rPr>
              <a:t> (prostori imena - </a:t>
            </a:r>
            <a:r>
              <a:rPr lang="sr-Latn-RS" sz="1400" err="1">
                <a:latin typeface="Times New Roman"/>
                <a:cs typeface="Times New Roman"/>
              </a:rPr>
              <a:t>Namespaces</a:t>
            </a:r>
            <a:r>
              <a:rPr lang="sr-Latn-RS" sz="1400">
                <a:latin typeface="Times New Roman"/>
                <a:cs typeface="Times New Roman"/>
              </a:rPr>
              <a:t>).</a:t>
            </a:r>
            <a:endParaRPr lang="en-US" sz="1400">
              <a:ea typeface="+mn-lt"/>
              <a:cs typeface="+mn-lt"/>
            </a:endParaRPr>
          </a:p>
          <a:p>
            <a:pPr>
              <a:spcBef>
                <a:spcPts val="800"/>
              </a:spcBef>
              <a:buFont typeface="Wingdings,Sans-Serif" panose="020B0604020202020204" pitchFamily="34" charset="0"/>
              <a:buChar char="§"/>
            </a:pPr>
            <a:endParaRPr lang="sr-Latn-RS" sz="1400">
              <a:ea typeface="+mn-lt"/>
              <a:cs typeface="+mn-lt"/>
            </a:endParaRPr>
          </a:p>
          <a:p>
            <a:pPr>
              <a:spcBef>
                <a:spcPts val="800"/>
              </a:spcBef>
              <a:buFont typeface="Wingdings,Sans-Serif" panose="020B0604020202020204" pitchFamily="34" charset="0"/>
              <a:buChar char="§"/>
            </a:pPr>
            <a:r>
              <a:rPr lang="sr-Latn-RS" sz="1400" b="1" err="1">
                <a:latin typeface="Times New Roman"/>
                <a:cs typeface="Times New Roman"/>
              </a:rPr>
              <a:t>Controller</a:t>
            </a:r>
            <a:r>
              <a:rPr lang="sr-Latn-RS" sz="1400" b="1">
                <a:latin typeface="Times New Roman"/>
                <a:cs typeface="Times New Roman"/>
              </a:rPr>
              <a:t> Manager</a:t>
            </a:r>
            <a:r>
              <a:rPr lang="sr-Latn-RS" sz="1400">
                <a:latin typeface="Times New Roman"/>
                <a:cs typeface="Times New Roman"/>
              </a:rPr>
              <a:t> predstavlja </a:t>
            </a:r>
            <a:r>
              <a:rPr lang="sr-Latn-RS" sz="1400" err="1">
                <a:latin typeface="Times New Roman"/>
                <a:cs typeface="Times New Roman"/>
              </a:rPr>
              <a:t>daemon</a:t>
            </a:r>
            <a:r>
              <a:rPr lang="sr-Latn-RS" sz="1400">
                <a:latin typeface="Times New Roman"/>
                <a:cs typeface="Times New Roman"/>
              </a:rPr>
              <a:t> koji </a:t>
            </a:r>
            <a:r>
              <a:rPr lang="sr-Latn-RS" sz="1400" err="1">
                <a:latin typeface="Times New Roman"/>
                <a:cs typeface="Times New Roman"/>
              </a:rPr>
              <a:t>poreće</a:t>
            </a:r>
            <a:r>
              <a:rPr lang="sr-Latn-RS" sz="1400">
                <a:latin typeface="Times New Roman"/>
                <a:cs typeface="Times New Roman"/>
              </a:rPr>
              <a:t> kontrolne petlje jezgra, nadgleda stanje klastera i vrši izmene da bi klaster iz trenutnog stigao u željeno stanje.</a:t>
            </a:r>
            <a:endParaRPr lang="en-US" sz="1400">
              <a:ea typeface="+mn-lt"/>
              <a:cs typeface="+mn-lt"/>
            </a:endParaRPr>
          </a:p>
          <a:p>
            <a:pPr>
              <a:spcBef>
                <a:spcPts val="800"/>
              </a:spcBef>
              <a:buFont typeface="Wingdings,Sans-Serif" panose="020B0604020202020204" pitchFamily="34" charset="0"/>
              <a:buChar char="§"/>
            </a:pPr>
            <a:endParaRPr lang="sr-Latn-RS" sz="1400">
              <a:ea typeface="+mn-lt"/>
              <a:cs typeface="+mn-lt"/>
            </a:endParaRPr>
          </a:p>
          <a:p>
            <a:pPr>
              <a:spcBef>
                <a:spcPts val="800"/>
              </a:spcBef>
              <a:buFont typeface="Wingdings,Sans-Serif" panose="020B0604020202020204" pitchFamily="34" charset="0"/>
              <a:buChar char="§"/>
            </a:pPr>
            <a:r>
              <a:rPr lang="sr-Latn-RS" sz="1400" err="1">
                <a:latin typeface="Times New Roman"/>
                <a:cs typeface="Times New Roman"/>
              </a:rPr>
              <a:t>Cloud</a:t>
            </a:r>
            <a:r>
              <a:rPr lang="sr-Latn-RS" sz="1400">
                <a:latin typeface="Times New Roman"/>
                <a:cs typeface="Times New Roman"/>
              </a:rPr>
              <a:t> </a:t>
            </a:r>
            <a:r>
              <a:rPr lang="sr-Latn-RS" sz="1400" err="1">
                <a:latin typeface="Times New Roman"/>
                <a:cs typeface="Times New Roman"/>
              </a:rPr>
              <a:t>Controller</a:t>
            </a:r>
            <a:r>
              <a:rPr lang="sr-Latn-RS" sz="1400">
                <a:latin typeface="Times New Roman"/>
                <a:cs typeface="Times New Roman"/>
              </a:rPr>
              <a:t> Manager izvršava integraciju ka svim </a:t>
            </a:r>
            <a:r>
              <a:rPr lang="sr-Latn-RS" sz="1400" err="1">
                <a:latin typeface="Times New Roman"/>
                <a:cs typeface="Times New Roman"/>
              </a:rPr>
              <a:t>Cloud</a:t>
            </a:r>
            <a:r>
              <a:rPr lang="sr-Latn-RS" sz="1400">
                <a:latin typeface="Times New Roman"/>
                <a:cs typeface="Times New Roman"/>
              </a:rPr>
              <a:t>-ima i ka instancama virtuelnih mašina, kao i servise mreže za DNS, </a:t>
            </a:r>
            <a:r>
              <a:rPr lang="sr-Latn-RS" sz="1400" err="1">
                <a:latin typeface="Times New Roman"/>
                <a:cs typeface="Times New Roman"/>
              </a:rPr>
              <a:t>rutiranje</a:t>
            </a:r>
            <a:r>
              <a:rPr lang="sr-Latn-RS" sz="1400">
                <a:latin typeface="Times New Roman"/>
                <a:cs typeface="Times New Roman"/>
              </a:rPr>
              <a:t> i </a:t>
            </a:r>
            <a:r>
              <a:rPr lang="sr-Latn-RS" sz="1400" err="1">
                <a:latin typeface="Times New Roman"/>
                <a:cs typeface="Times New Roman"/>
              </a:rPr>
              <a:t>Load</a:t>
            </a:r>
            <a:r>
              <a:rPr lang="sr-Latn-RS" sz="1400">
                <a:latin typeface="Times New Roman"/>
                <a:cs typeface="Times New Roman"/>
              </a:rPr>
              <a:t> </a:t>
            </a:r>
            <a:r>
              <a:rPr lang="sr-Latn-RS" sz="1400" err="1">
                <a:latin typeface="Times New Roman"/>
                <a:cs typeface="Times New Roman"/>
              </a:rPr>
              <a:t>balancing</a:t>
            </a:r>
            <a:r>
              <a:rPr lang="sr-Latn-RS" sz="1400">
                <a:latin typeface="Times New Roman"/>
                <a:cs typeface="Times New Roman"/>
              </a:rPr>
              <a:t>.</a:t>
            </a:r>
            <a:endParaRPr lang="en-US" sz="1400">
              <a:ea typeface="+mn-lt"/>
              <a:cs typeface="+mn-lt"/>
            </a:endParaRPr>
          </a:p>
          <a:p>
            <a:pPr>
              <a:spcBef>
                <a:spcPts val="800"/>
              </a:spcBef>
              <a:buFont typeface="Wingdings,Sans-Serif" panose="020B0604020202020204" pitchFamily="34" charset="0"/>
              <a:buChar char="§"/>
            </a:pPr>
            <a:endParaRPr lang="sr-Latn-RS" sz="1400">
              <a:ea typeface="+mn-lt"/>
              <a:cs typeface="+mn-lt"/>
            </a:endParaRPr>
          </a:p>
          <a:p>
            <a:pPr>
              <a:spcBef>
                <a:spcPts val="800"/>
              </a:spcBef>
              <a:buFont typeface="Wingdings,Sans-Serif" panose="020B0604020202020204" pitchFamily="34" charset="0"/>
              <a:buChar char="§"/>
            </a:pPr>
            <a:r>
              <a:rPr lang="sr-Latn-RS" sz="1400" b="1" err="1">
                <a:latin typeface="Times New Roman"/>
                <a:cs typeface="Times New Roman"/>
              </a:rPr>
              <a:t>Scheduler</a:t>
            </a:r>
            <a:r>
              <a:rPr lang="sr-Latn-RS" sz="1400" b="1">
                <a:latin typeface="Times New Roman"/>
                <a:cs typeface="Times New Roman"/>
              </a:rPr>
              <a:t> </a:t>
            </a:r>
            <a:r>
              <a:rPr lang="sr-Latn-RS" sz="1400">
                <a:latin typeface="Times New Roman"/>
                <a:cs typeface="Times New Roman"/>
              </a:rPr>
              <a:t>je odgovoran za raspoređivanje kontejnera na čvorove u klasteru i u tom procesu vodi računa o raznim ograničenjima čvorova kao što je limitacija resursa raspoloženih za zadati čvor.</a:t>
            </a:r>
            <a:endParaRPr lang="en-US" sz="1400">
              <a:ea typeface="+mn-lt"/>
              <a:cs typeface="+mn-lt"/>
            </a:endParaRPr>
          </a:p>
          <a:p>
            <a:endParaRPr lang="sr-Latn-RS" sz="1100">
              <a:cs typeface="Calibri"/>
            </a:endParaRPr>
          </a:p>
        </p:txBody>
      </p:sp>
      <p:pic>
        <p:nvPicPr>
          <p:cNvPr id="5" name="Slika 5">
            <a:extLst>
              <a:ext uri="{FF2B5EF4-FFF2-40B4-BE49-F238E27FC236}">
                <a16:creationId xmlns:a16="http://schemas.microsoft.com/office/drawing/2014/main" id="{846406A1-C4A7-40E7-94E8-6F95D43C9A8D}"/>
              </a:ext>
            </a:extLst>
          </p:cNvPr>
          <p:cNvPicPr>
            <a:picLocks noChangeAspect="1"/>
          </p:cNvPicPr>
          <p:nvPr/>
        </p:nvPicPr>
        <p:blipFill rotWithShape="1">
          <a:blip r:embed="rId2"/>
          <a:srcRect t="1988" r="2" b="2"/>
          <a:stretch/>
        </p:blipFill>
        <p:spPr>
          <a:xfrm>
            <a:off x="20" y="10"/>
            <a:ext cx="4635571" cy="6857990"/>
          </a:xfrm>
          <a:prstGeom prst="rect">
            <a:avLst/>
          </a:prstGeom>
          <a:effectLst/>
        </p:spPr>
      </p:pic>
      <p:cxnSp>
        <p:nvCxnSpPr>
          <p:cNvPr id="10" name="Straight Connector 9">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FFAB3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4024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96A3707-4F7B-4941-BAD1-3833D8D7857F}"/>
              </a:ext>
            </a:extLst>
          </p:cNvPr>
          <p:cNvSpPr>
            <a:spLocks noGrp="1"/>
          </p:cNvSpPr>
          <p:nvPr>
            <p:ph type="title"/>
          </p:nvPr>
        </p:nvSpPr>
        <p:spPr>
          <a:xfrm>
            <a:off x="4965430" y="629268"/>
            <a:ext cx="6586491" cy="1286160"/>
          </a:xfrm>
        </p:spPr>
        <p:txBody>
          <a:bodyPr anchor="b">
            <a:normAutofit/>
          </a:bodyPr>
          <a:lstStyle/>
          <a:p>
            <a:r>
              <a:rPr lang="en-US">
                <a:latin typeface="Times New Roman"/>
                <a:cs typeface="Times New Roman"/>
              </a:rPr>
              <a:t>Klaster </a:t>
            </a:r>
            <a:r>
              <a:rPr lang="sr-Latn-RS">
                <a:latin typeface="Times New Roman"/>
                <a:cs typeface="Times New Roman"/>
              </a:rPr>
              <a:t>Čvor (Cluster Node)</a:t>
            </a:r>
            <a:endParaRPr lang="sr-Latn-RS">
              <a:ea typeface="+mj-lt"/>
              <a:cs typeface="+mj-lt"/>
            </a:endParaRPr>
          </a:p>
          <a:p>
            <a:endParaRPr lang="sr-Latn-RS">
              <a:cs typeface="Calibri Light"/>
            </a:endParaRPr>
          </a:p>
        </p:txBody>
      </p:sp>
      <p:sp>
        <p:nvSpPr>
          <p:cNvPr id="3" name="Čuvar mesta za sadržaj 2">
            <a:extLst>
              <a:ext uri="{FF2B5EF4-FFF2-40B4-BE49-F238E27FC236}">
                <a16:creationId xmlns:a16="http://schemas.microsoft.com/office/drawing/2014/main" id="{F0950DE2-0E86-4B94-A4C7-16AA593ADE20}"/>
              </a:ext>
            </a:extLst>
          </p:cNvPr>
          <p:cNvSpPr>
            <a:spLocks noGrp="1"/>
          </p:cNvSpPr>
          <p:nvPr>
            <p:ph idx="1"/>
          </p:nvPr>
        </p:nvSpPr>
        <p:spPr>
          <a:xfrm>
            <a:off x="4965431" y="2438400"/>
            <a:ext cx="6847447" cy="3785419"/>
          </a:xfrm>
        </p:spPr>
        <p:txBody>
          <a:bodyPr vert="horz" lIns="91440" tIns="45720" rIns="91440" bIns="45720" rtlCol="0" anchor="t">
            <a:normAutofit/>
          </a:bodyPr>
          <a:lstStyle/>
          <a:p>
            <a:pPr>
              <a:spcBef>
                <a:spcPts val="800"/>
              </a:spcBef>
              <a:buFont typeface="Wingdings,Sans-Serif" panose="020B0604020202020204" pitchFamily="34" charset="0"/>
              <a:buChar char="§"/>
            </a:pPr>
            <a:r>
              <a:rPr lang="sr-Latn-RS" sz="2000" b="1">
                <a:latin typeface="Times New Roman"/>
                <a:cs typeface="Times New Roman"/>
              </a:rPr>
              <a:t>Klaster čvorovi</a:t>
            </a:r>
            <a:r>
              <a:rPr lang="sr-Latn-RS" sz="2000">
                <a:latin typeface="Times New Roman"/>
                <a:cs typeface="Times New Roman"/>
              </a:rPr>
              <a:t> predstavljaju mašine koje izvršavaju kontejnere i koji su kontrolisani od strane kontrolnog panela. U okviru čvora nalaze se</a:t>
            </a:r>
            <a:r>
              <a:rPr lang="sr-Latn-RS" sz="2000" b="1">
                <a:latin typeface="Times New Roman"/>
                <a:cs typeface="Times New Roman"/>
              </a:rPr>
              <a:t> čaure</a:t>
            </a:r>
            <a:r>
              <a:rPr lang="sr-Latn-RS" sz="2000">
                <a:latin typeface="Times New Roman"/>
                <a:cs typeface="Times New Roman"/>
              </a:rPr>
              <a:t>, </a:t>
            </a:r>
            <a:r>
              <a:rPr lang="sr-Latn-RS" sz="2000" b="1">
                <a:latin typeface="Times New Roman"/>
                <a:cs typeface="Times New Roman"/>
              </a:rPr>
              <a:t>kube-</a:t>
            </a:r>
            <a:r>
              <a:rPr lang="sr-Latn-RS" sz="2000" b="1" err="1">
                <a:latin typeface="Times New Roman"/>
                <a:cs typeface="Times New Roman"/>
              </a:rPr>
              <a:t>proxy</a:t>
            </a:r>
            <a:r>
              <a:rPr lang="sr-Latn-RS" sz="2000">
                <a:latin typeface="Times New Roman"/>
                <a:cs typeface="Times New Roman"/>
              </a:rPr>
              <a:t> koji je odgovoran za osnovne protokole kao što su TCP, UDP, SCTP i drugi, </a:t>
            </a:r>
            <a:r>
              <a:rPr lang="sr-Latn-RS" sz="2000" b="1" err="1">
                <a:latin typeface="Times New Roman"/>
                <a:cs typeface="Times New Roman"/>
              </a:rPr>
              <a:t>Container</a:t>
            </a:r>
            <a:r>
              <a:rPr lang="sr-Latn-RS" sz="2000" b="1">
                <a:latin typeface="Times New Roman"/>
                <a:cs typeface="Times New Roman"/>
              </a:rPr>
              <a:t> </a:t>
            </a:r>
            <a:r>
              <a:rPr lang="sr-Latn-RS" sz="2000" b="1" err="1">
                <a:latin typeface="Times New Roman"/>
                <a:cs typeface="Times New Roman"/>
              </a:rPr>
              <a:t>Runtime</a:t>
            </a:r>
            <a:r>
              <a:rPr lang="sr-Latn-RS" sz="2000" b="1">
                <a:latin typeface="Times New Roman"/>
                <a:cs typeface="Times New Roman"/>
              </a:rPr>
              <a:t>-a</a:t>
            </a:r>
            <a:r>
              <a:rPr lang="sr-Latn-RS" sz="2000">
                <a:latin typeface="Times New Roman"/>
                <a:cs typeface="Times New Roman"/>
              </a:rPr>
              <a:t> i </a:t>
            </a:r>
            <a:r>
              <a:rPr lang="sr-Latn-RS" sz="2000" b="1" err="1">
                <a:latin typeface="Times New Roman"/>
                <a:cs typeface="Times New Roman"/>
              </a:rPr>
              <a:t>kubelet-a</a:t>
            </a:r>
            <a:r>
              <a:rPr lang="sr-Latn-RS" sz="2000" err="1">
                <a:latin typeface="Times New Roman"/>
                <a:cs typeface="Times New Roman"/>
              </a:rPr>
              <a:t>.</a:t>
            </a:r>
            <a:r>
              <a:rPr lang="sr-Latn-RS" sz="2000" b="1" err="1">
                <a:latin typeface="Times New Roman"/>
                <a:cs typeface="Times New Roman"/>
              </a:rPr>
              <a:t>Kubelet</a:t>
            </a:r>
            <a:r>
              <a:rPr lang="sr-Latn-RS" sz="2000">
                <a:latin typeface="Times New Roman"/>
                <a:cs typeface="Times New Roman"/>
              </a:rPr>
              <a:t> predstavlja primarni i najznačajniji kontroler u klaster čvoru (i uopšte u </a:t>
            </a:r>
            <a:r>
              <a:rPr lang="sr-Latn-RS" sz="2000" err="1">
                <a:latin typeface="Times New Roman"/>
                <a:cs typeface="Times New Roman"/>
              </a:rPr>
              <a:t>kubernetes</a:t>
            </a:r>
            <a:r>
              <a:rPr lang="sr-Latn-RS" sz="2000">
                <a:latin typeface="Times New Roman"/>
                <a:cs typeface="Times New Roman"/>
              </a:rPr>
              <a:t>-u). On je odgovoran za pokretanje izvršnog nivoa kontejnera.</a:t>
            </a:r>
            <a:endParaRPr lang="en-US" sz="2000">
              <a:ea typeface="+mn-lt"/>
              <a:cs typeface="+mn-lt"/>
            </a:endParaRPr>
          </a:p>
          <a:p>
            <a:endParaRPr lang="sr-Latn-RS" sz="2000">
              <a:cs typeface="Calibri"/>
            </a:endParaRPr>
          </a:p>
        </p:txBody>
      </p:sp>
      <p:pic>
        <p:nvPicPr>
          <p:cNvPr id="4" name="Slika 4">
            <a:extLst>
              <a:ext uri="{FF2B5EF4-FFF2-40B4-BE49-F238E27FC236}">
                <a16:creationId xmlns:a16="http://schemas.microsoft.com/office/drawing/2014/main" id="{F5A6800D-B73B-4206-9D16-B62AD9E40699}"/>
              </a:ext>
            </a:extLst>
          </p:cNvPr>
          <p:cNvPicPr>
            <a:picLocks noChangeAspect="1"/>
          </p:cNvPicPr>
          <p:nvPr/>
        </p:nvPicPr>
        <p:blipFill rotWithShape="1">
          <a:blip r:embed="rId2"/>
          <a:srcRect l="9247" r="9069"/>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FFB13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585861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Široki ekran</PresentationFormat>
  <Slides>31</Slides>
  <Notes>0</Notes>
  <HiddenSlides>0</HiddenSlides>
  <ScaleCrop>false</ScaleCrop>
  <HeadingPairs>
    <vt:vector size="4" baseType="variant">
      <vt:variant>
        <vt:lpstr>Tema</vt:lpstr>
      </vt:variant>
      <vt:variant>
        <vt:i4>1</vt:i4>
      </vt:variant>
      <vt:variant>
        <vt:lpstr>Naslovi slajdova</vt:lpstr>
      </vt:variant>
      <vt:variant>
        <vt:i4>31</vt:i4>
      </vt:variant>
    </vt:vector>
  </HeadingPairs>
  <TitlesOfParts>
    <vt:vector size="32" baseType="lpstr">
      <vt:lpstr>Office Theme</vt:lpstr>
      <vt:lpstr>K3s</vt:lpstr>
      <vt:lpstr>K3s</vt:lpstr>
      <vt:lpstr>Kubernetes</vt:lpstr>
      <vt:lpstr>Kubernetes</vt:lpstr>
      <vt:lpstr>PowerPoint prezentacija</vt:lpstr>
      <vt:lpstr>Arhitektura  kubernetesa</vt:lpstr>
      <vt:lpstr>Kubernetes</vt:lpstr>
      <vt:lpstr>Kontrolni Panel (Control Plane - Master Node) </vt:lpstr>
      <vt:lpstr>Klaster Čvor (Cluster Node) </vt:lpstr>
      <vt:lpstr>Čaure (Pods) </vt:lpstr>
      <vt:lpstr>Čaure (Pods) </vt:lpstr>
      <vt:lpstr>Kubernetes Servisi </vt:lpstr>
      <vt:lpstr>Kubernetes Servisi </vt:lpstr>
      <vt:lpstr>Kubernetes mreža </vt:lpstr>
      <vt:lpstr>Skladištenje u Kubernetes-u </vt:lpstr>
      <vt:lpstr>Skladištenje u Kubernetes-u </vt:lpstr>
      <vt:lpstr>Prostori imena, labele i anotacije </vt:lpstr>
      <vt:lpstr>Ime za K3S? </vt:lpstr>
      <vt:lpstr>Lightweight Kubernetes – K3s</vt:lpstr>
      <vt:lpstr>Razlike u odnosu na K8s</vt:lpstr>
      <vt:lpstr>K3S spaja sledece tehnologije u  kohezivnu distribuciju </vt:lpstr>
      <vt:lpstr>K3S</vt:lpstr>
      <vt:lpstr>Arhitektura K3s </vt:lpstr>
      <vt:lpstr>Arhitektura k3s</vt:lpstr>
      <vt:lpstr>Single-server arhitektura sa  ugrađenom  DB  </vt:lpstr>
      <vt:lpstr>Visoko dostupni K3s server sa eksternom DB </vt:lpstr>
      <vt:lpstr>Fixed Registration Address for Agent Nodes </vt:lpstr>
      <vt:lpstr>Pokretanje k3s-a</vt:lpstr>
      <vt:lpstr>This installation guide will help you to deploy and configure the Kubernetes Dashboard on K3s.</vt:lpstr>
      <vt:lpstr>This installation guide will help you to deploy and configure the Kubernetes Dashboard on K3s. </vt:lpstr>
      <vt:lpstr>KRAJ! Hvala na pažnji!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prezentacija</dc:title>
  <dc:creator>Jovana</dc:creator>
  <cp:revision>832</cp:revision>
  <dcterms:created xsi:type="dcterms:W3CDTF">2021-05-12T14:34:55Z</dcterms:created>
  <dcterms:modified xsi:type="dcterms:W3CDTF">2021-05-25T01:17:15Z</dcterms:modified>
</cp:coreProperties>
</file>