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57" r:id="rId4"/>
    <p:sldId id="258" r:id="rId5"/>
    <p:sldId id="270" r:id="rId6"/>
    <p:sldId id="271" r:id="rId7"/>
    <p:sldId id="272" r:id="rId8"/>
    <p:sldId id="277" r:id="rId9"/>
    <p:sldId id="278" r:id="rId10"/>
    <p:sldId id="273" r:id="rId11"/>
    <p:sldId id="280" r:id="rId12"/>
    <p:sldId id="281" r:id="rId13"/>
    <p:sldId id="282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0A68-5363-444F-BB25-38B7E862C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1131D-C4BA-46B9-95AD-EB453B9A5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F7FC-8E74-47AA-B09C-A03A1CE4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F8BB-75D5-421D-A6FA-43756A5F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C95F-F854-4650-A11B-35416DC3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5647-FB28-4471-962E-9DAEEABE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F8213-1100-4F93-A611-FD0776CB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EE03-26D3-4E2F-88E3-39626F98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3994-27D7-4AAB-976D-2E22636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0202-7EEF-4B6E-A418-D381B724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91254-D9A7-46D6-B083-AAF9F934F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13C3-C891-4303-8F8F-E85FFB9D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ECA4-5445-414C-966F-94BF6BA2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8D94-9477-4D20-9918-2F5FE8B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5AC1-F748-43A6-A18D-FF7186BD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61D3-9E0A-445C-810C-B29E7BBA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BE2D-5283-42E3-8751-31325F6C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8C84-341E-478E-B270-7C49AF1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3302-BE11-4372-A7EA-01D2146A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6E47-E29A-44FD-84CE-4FEB5667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E4FE-9ED2-4FFF-AFC8-6663B477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34F-3E73-4539-A8B2-7A893F96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DBF3-AC80-4BB1-9BD2-CC7FD670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1095-F730-4DA2-8851-5FE80A26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73695-1163-4D0F-8449-543AA69C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082B-4CF3-4CB1-9683-D7933ED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76DE-475A-4748-84BB-40362570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FF6E-382D-4062-8D22-79D27098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2534F-3650-4CF2-90A8-2A2D133F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0264-787D-4B8E-92CB-BAA9B8B7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F081-E5C5-4BBB-B798-576F3A81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0A2C-7349-4308-AA66-6C4C8B8C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BA652-DABA-42AD-BF21-3C698FB2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30CD4-87F7-4A58-8B1F-5F4D655FF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777C9-849B-45B5-98DD-0F59E36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AF1C4-8267-46EC-AD29-32020E2FD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1FC0C-9D1A-4D81-9732-53A8B3BC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40FB7-8CAD-4538-9EF2-2D35204C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29F66-85FF-4A46-A7CA-BC535E6D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41A8-5A8A-4108-9B73-F9090656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E6C18-59FC-4430-BB1F-2C4CC821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CB4D9-4AF2-41CA-9B2D-7C0FCAA0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FCEF2-FFAB-471A-B57D-1893F4B4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B415F-2D83-4616-98C9-7B747486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1AC20-8F9B-42CF-BDF3-2C5DCB94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8932-420A-45D3-AA0C-C7C251F7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8160-1D78-4DD4-996D-5F059599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551B-1E8B-49A0-A66D-1C027CB1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61DD6-771D-42E0-AB2B-D220E202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10F7-DDBB-4921-A75A-FB51CE6D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C92A-3B01-4CFC-87F0-81C6B477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C388-FFE2-4E3A-9768-18B8264C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4497-A58B-46DB-B4D8-47AB1D68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8EA75-7643-40C2-AB95-7A3FD0207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F34BA-049C-4EA4-AFF2-805593000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302CF-0BEA-4561-8621-05699E54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8948-4ACE-4DB7-A01C-3E9B75A0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7B403-FEBF-461A-9425-6E446D1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14F3E-3546-4BCE-89B7-88EF0245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AC11A-973D-4A26-9EF3-95D01B75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3F21-BFB6-438B-AC01-B64ADF75F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2FEB-A43D-4BB8-AEA8-C3156D063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1E35-4CF2-44C8-8B65-B4785810A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B96BF2CB-276A-408C-9677-CEA0D1711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71E17-F8EB-483E-B65B-75C5AD6B5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432" y="-100430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Instacart Market Basket Analysis </a:t>
            </a:r>
          </a:p>
        </p:txBody>
      </p:sp>
    </p:spTree>
    <p:extLst>
      <p:ext uri="{BB962C8B-B14F-4D97-AF65-F5344CB8AC3E}">
        <p14:creationId xmlns:p14="http://schemas.microsoft.com/office/powerpoint/2010/main" val="246177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20" y="493467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Days Since Prior Order  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1CB7E4-446A-4246-B73B-2A455DB3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9" y="3185859"/>
            <a:ext cx="4505326" cy="31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As per our analysis, the following observations were made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 can clearly see a hike on the 7</a:t>
            </a:r>
            <a:r>
              <a:rPr lang="en-US" sz="1800" baseline="30000" dirty="0">
                <a:solidFill>
                  <a:schemeClr val="bg1"/>
                </a:solidFill>
              </a:rPr>
              <a:t>th</a:t>
            </a:r>
            <a:r>
              <a:rPr lang="en-US" sz="1800" dirty="0">
                <a:solidFill>
                  <a:schemeClr val="bg1"/>
                </a:solidFill>
              </a:rPr>
              <a:t> day indicating high weekly reorder </a:t>
            </a:r>
          </a:p>
          <a:p>
            <a:r>
              <a:rPr lang="en-US" sz="1800" dirty="0">
                <a:solidFill>
                  <a:schemeClr val="bg1"/>
                </a:solidFill>
              </a:rPr>
              <a:t>However we also observe a peak around the 30</a:t>
            </a:r>
            <a:r>
              <a:rPr lang="en-US" sz="1800" baseline="30000" dirty="0">
                <a:solidFill>
                  <a:schemeClr val="bg1"/>
                </a:solidFill>
              </a:rPr>
              <a:t>th</a:t>
            </a:r>
            <a:r>
              <a:rPr lang="en-US" sz="1800" dirty="0">
                <a:solidFill>
                  <a:schemeClr val="bg1"/>
                </a:solidFill>
              </a:rPr>
              <a:t> day indicating a monthly reorder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D3D7F-4D03-4C80-B1F3-CEBB3740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6" y="401304"/>
            <a:ext cx="6717298" cy="57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8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15" y="555612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Analysis of Reorder Products   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1CB7E4-446A-4246-B73B-2A455DB3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9" y="3185859"/>
            <a:ext cx="4505326" cy="31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analyzing the reordered products by day of week, we can see a similar trend with maximum number of reorders placed on Sundays and Mondays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1A3AC-4F29-453D-A21F-B008B2F1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60" y="610689"/>
            <a:ext cx="6297227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15" y="555612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Analysis of Reorder Products   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1CB7E4-446A-4246-B73B-2A455DB3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9" y="3185859"/>
            <a:ext cx="4505326" cy="31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On analyzing, the reordered products with respect to the hour of the day, there is a clear hike in the orders placed between 10 Am and 5 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09B07-3124-4D88-BA85-8F76064E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334" y="143041"/>
            <a:ext cx="6073666" cy="62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9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773" y="359444"/>
            <a:ext cx="6449774" cy="8426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Preparing the Train Data Set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0709E6E-729A-4689-A337-89155FC43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79" y="2135046"/>
            <a:ext cx="11307668" cy="400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FF923-A5F4-4C48-AA9D-70BB91E1E884}"/>
              </a:ext>
            </a:extLst>
          </p:cNvPr>
          <p:cNvSpPr txBox="1"/>
          <p:nvPr/>
        </p:nvSpPr>
        <p:spPr>
          <a:xfrm>
            <a:off x="3538559" y="1380126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This is the set of independent features, the variable of interest is </a:t>
            </a:r>
            <a:r>
              <a:rPr lang="en-IN" b="1" u="sng" dirty="0">
                <a:solidFill>
                  <a:schemeClr val="bg1"/>
                </a:solidFill>
              </a:rPr>
              <a:t>reordered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1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13" y="113040"/>
            <a:ext cx="904437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Algorithm Results (Accuracy)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CA6549-154B-48A5-A56E-9320636D7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27944"/>
              </p:ext>
            </p:extLst>
          </p:nvPr>
        </p:nvGraphicFramePr>
        <p:xfrm>
          <a:off x="2518141" y="3380851"/>
          <a:ext cx="7252820" cy="248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410">
                  <a:extLst>
                    <a:ext uri="{9D8B030D-6E8A-4147-A177-3AD203B41FA5}">
                      <a16:colId xmlns:a16="http://schemas.microsoft.com/office/drawing/2014/main" val="1952581869"/>
                    </a:ext>
                  </a:extLst>
                </a:gridCol>
                <a:gridCol w="3626410">
                  <a:extLst>
                    <a:ext uri="{9D8B030D-6E8A-4147-A177-3AD203B41FA5}">
                      <a16:colId xmlns:a16="http://schemas.microsoft.com/office/drawing/2014/main" val="3565762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95154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Classifier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90.47%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13172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90.19%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14683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RandomForest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Classifier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90.44%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82167"/>
                  </a:ext>
                </a:extLst>
              </a:tr>
              <a:tr h="52972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LightGBM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Classifier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90.46%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0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4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01" y="1055911"/>
            <a:ext cx="8602127" cy="2073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Recommendations 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4FE9A-F065-4BAA-A40D-3264B86D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53" y="236392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Depending on the peak sales time period, Instacart can run promotional campaigns on product categories complementing high demand </a:t>
            </a:r>
            <a:r>
              <a:rPr lang="en-US" sz="2400">
                <a:solidFill>
                  <a:schemeClr val="bg1"/>
                </a:solidFill>
              </a:rPr>
              <a:t>product items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Based on customers’ historical purchase behavior, personalized promotional offers can be sent on product categories, the customer is most likely to purchase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During hours/days of peak orders, an increase in the delivery employees would help improve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1519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B96BF2CB-276A-408C-9677-CEA0D1711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71E17-F8EB-483E-B65B-75C5AD6B5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95" y="2049211"/>
            <a:ext cx="10919242" cy="298623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Group 1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Atharva Tipre- aat18009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Vedant</a:t>
            </a:r>
            <a:r>
              <a:rPr lang="en-US" sz="4800" dirty="0">
                <a:solidFill>
                  <a:schemeClr val="bg1"/>
                </a:solidFill>
              </a:rPr>
              <a:t> Taneja – vxt190003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Sidhant</a:t>
            </a:r>
            <a:r>
              <a:rPr lang="en-US" sz="4800" dirty="0">
                <a:solidFill>
                  <a:schemeClr val="bg1"/>
                </a:solidFill>
              </a:rPr>
              <a:t> Kapoor- sxk144030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Avinash</a:t>
            </a:r>
            <a:r>
              <a:rPr lang="en-US" sz="4800" dirty="0">
                <a:solidFill>
                  <a:schemeClr val="bg1"/>
                </a:solidFill>
              </a:rPr>
              <a:t> Panigrahi-axp190034</a:t>
            </a:r>
          </a:p>
        </p:txBody>
      </p:sp>
    </p:spTree>
    <p:extLst>
      <p:ext uri="{BB962C8B-B14F-4D97-AF65-F5344CB8AC3E}">
        <p14:creationId xmlns:p14="http://schemas.microsoft.com/office/powerpoint/2010/main" val="23908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3C7A0-7F23-4FB7-A158-166D8A12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Instacart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BF69-744B-4B1C-B528-3175EF49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Instacart is an American company that operates grocery delivery and pick up service in United States and Canada</a:t>
            </a:r>
          </a:p>
          <a:p>
            <a:r>
              <a:rPr lang="en-US" dirty="0"/>
              <a:t>Instacart demonstrates benchmark practices for using transactional data to build models determining which products will be bought together by a customer, the probability of adding a new products to the cart and the estimated time of next purchase </a:t>
            </a:r>
          </a:p>
          <a:p>
            <a:r>
              <a:rPr lang="en-US" dirty="0"/>
              <a:t>Instacart is also active in hosting competitions for building best in use algorithms to predict customer behavior and improve user experience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862B4-85F8-4C25-928D-6831D338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D8C0-A073-4ED4-A554-A6548B20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Using the data set, we are trying to address the following question </a:t>
            </a:r>
          </a:p>
          <a:p>
            <a:pPr lvl="1"/>
            <a:r>
              <a:rPr lang="en-US" dirty="0"/>
              <a:t>Predict whether product items will be reordered in the future by customers or not </a:t>
            </a:r>
          </a:p>
        </p:txBody>
      </p:sp>
    </p:spTree>
    <p:extLst>
      <p:ext uri="{BB962C8B-B14F-4D97-AF65-F5344CB8AC3E}">
        <p14:creationId xmlns:p14="http://schemas.microsoft.com/office/powerpoint/2010/main" val="38206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563" y="430377"/>
            <a:ext cx="6138212" cy="8046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1CB7E4-446A-4246-B73B-2A455DB3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9" y="3185859"/>
            <a:ext cx="4505326" cy="31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As per our analysis, the following observations were made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Maximum number of orders were placed on Sunday </a:t>
            </a:r>
          </a:p>
          <a:p>
            <a:r>
              <a:rPr lang="en-US" sz="1800" dirty="0">
                <a:solidFill>
                  <a:schemeClr val="bg1"/>
                </a:solidFill>
              </a:rPr>
              <a:t>Minimum number of orders were placed on Thursday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FF9D4-828A-41DB-A58E-445E462A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45" y="1599003"/>
            <a:ext cx="7094835" cy="52589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A24405E-5B48-411A-974E-52B096EB304A}"/>
              </a:ext>
            </a:extLst>
          </p:cNvPr>
          <p:cNvSpPr txBox="1">
            <a:spLocks/>
          </p:cNvSpPr>
          <p:nvPr/>
        </p:nvSpPr>
        <p:spPr>
          <a:xfrm>
            <a:off x="955089" y="304792"/>
            <a:ext cx="508558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Weekly Analysis </a:t>
            </a:r>
          </a:p>
        </p:txBody>
      </p:sp>
    </p:spTree>
    <p:extLst>
      <p:ext uri="{BB962C8B-B14F-4D97-AF65-F5344CB8AC3E}">
        <p14:creationId xmlns:p14="http://schemas.microsoft.com/office/powerpoint/2010/main" val="6900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20" y="493467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Hourly Analysis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1CB7E4-446A-4246-B73B-2A455DB3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9" y="3185859"/>
            <a:ext cx="4505326" cy="31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As per our analysis, the following observations were made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On Weekdays, most of the orders are placed in the morning 10Am-12Pm</a:t>
            </a:r>
          </a:p>
          <a:p>
            <a:r>
              <a:rPr lang="en-US" sz="1800" dirty="0">
                <a:solidFill>
                  <a:schemeClr val="bg1"/>
                </a:solidFill>
              </a:rPr>
              <a:t>On Weekends, most of the orders are placed in the afternoon 2Pm- 4Pm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4BB7C-BA33-4EC6-8AE7-2CA2A2FE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71" y="667221"/>
            <a:ext cx="7155800" cy="54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9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6" y="592138"/>
            <a:ext cx="354541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Let’s see Hour of Day Vs Day of Week Comparison  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1C51A-28EE-4DC6-B128-47B01200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17" y="63403"/>
            <a:ext cx="7887383" cy="628024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F37F77-4613-45FD-881B-707407B2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9" y="3590427"/>
            <a:ext cx="3670996" cy="135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the given heat map, we can see that there is a clear peak in the orders during Sundays and Monday from 9:00Am to 4:30 Pm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7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41" y="-142707"/>
            <a:ext cx="7135634" cy="1552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graph depicts the frequency of the products ordered   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CC415-A9A3-4767-AD4D-8BBB7F36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88" y="1370170"/>
            <a:ext cx="8137912" cy="54483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A6209F-46FE-4266-BB4A-3B19D1A2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4" y="3068637"/>
            <a:ext cx="3803091" cy="31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bar graph indicates the top ordered products by customers and their respective frequencies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As seen fruits and vegetables top the list for the mostly frequently bought products</a:t>
            </a:r>
          </a:p>
        </p:txBody>
      </p:sp>
    </p:spTree>
    <p:extLst>
      <p:ext uri="{BB962C8B-B14F-4D97-AF65-F5344CB8AC3E}">
        <p14:creationId xmlns:p14="http://schemas.microsoft.com/office/powerpoint/2010/main" val="34325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675B5-0A75-47F8-ABB8-36ABC53D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41" y="-142707"/>
            <a:ext cx="7135634" cy="1552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graph depicts the frequency of items ordered from different aisles   </a:t>
            </a:r>
          </a:p>
        </p:txBody>
      </p:sp>
      <p:sp>
        <p:nvSpPr>
          <p:cNvPr id="48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DCBF9-3145-45C4-BA09-277737B2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07655"/>
            <a:ext cx="8077200" cy="49567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60A0AF-44AE-47E1-BB2A-3F8C38E4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4" y="3068637"/>
            <a:ext cx="3678914" cy="317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This graph reiterates the point made in the above slide concerning the most frequently purchased products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It can be clearly seen that the fruit and vegetable aisles have a significantly higher number of orders than for the aisles stocking other product categories </a:t>
            </a:r>
          </a:p>
        </p:txBody>
      </p:sp>
    </p:spTree>
    <p:extLst>
      <p:ext uri="{BB962C8B-B14F-4D97-AF65-F5344CB8AC3E}">
        <p14:creationId xmlns:p14="http://schemas.microsoft.com/office/powerpoint/2010/main" val="71428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Instacart Market Basket Analysis </vt:lpstr>
      <vt:lpstr>Group 1 Atharva Tipre- aat18009 Vedant Taneja – vxt190003 Sidhant Kapoor- sxk144030 Avinash Panigrahi-axp190034</vt:lpstr>
      <vt:lpstr>About Instacart  </vt:lpstr>
      <vt:lpstr>Problem Statement </vt:lpstr>
      <vt:lpstr>Exploratory Data Analysis</vt:lpstr>
      <vt:lpstr>Hourly Analysis </vt:lpstr>
      <vt:lpstr>Let’s see Hour of Day Vs Day of Week Comparison  </vt:lpstr>
      <vt:lpstr>The graph depicts the frequency of the products ordered   </vt:lpstr>
      <vt:lpstr>The graph depicts the frequency of items ordered from different aisles   </vt:lpstr>
      <vt:lpstr>Days Since Prior Order  </vt:lpstr>
      <vt:lpstr>Analysis of Reorder Products   </vt:lpstr>
      <vt:lpstr>Analysis of Reorder Products   </vt:lpstr>
      <vt:lpstr>Preparing the Train Data Set</vt:lpstr>
      <vt:lpstr>  Algorithm Results (Accuracy)  </vt:lpstr>
      <vt:lpstr>Recommendations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 Market Basket Analysis </dc:title>
  <dc:creator>Sidhant</dc:creator>
  <cp:lastModifiedBy>Tipre, Atharva Ajay</cp:lastModifiedBy>
  <cp:revision>21</cp:revision>
  <dcterms:created xsi:type="dcterms:W3CDTF">2020-11-30T02:55:00Z</dcterms:created>
  <dcterms:modified xsi:type="dcterms:W3CDTF">2020-12-03T00:19:43Z</dcterms:modified>
</cp:coreProperties>
</file>