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81" r:id="rId15"/>
    <p:sldId id="283" r:id="rId16"/>
    <p:sldId id="285" r:id="rId17"/>
    <p:sldId id="275" r:id="rId18"/>
    <p:sldId id="277" r:id="rId19"/>
    <p:sldId id="278" r:id="rId20"/>
    <p:sldId id="276" r:id="rId21"/>
    <p:sldId id="279" r:id="rId22"/>
    <p:sldId id="280" r:id="rId23"/>
    <p:sldId id="266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360" cy="705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A88C-7F8C-4B48-B918-7574D3A9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BBD57-C459-4789-9CD5-46AA79BE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C2E7-0818-4644-8831-2D7C975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3BB0-4220-4452-B793-E5697BA9FF72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49B3-ACEB-48F1-A939-6F73BCC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CBDA-FBEE-4A21-9FAE-BC904A15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F2A1-A304-461F-B224-015962989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7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360" cy="705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9143640" cy="1711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641880" y="3597480"/>
            <a:ext cx="389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IN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D6CC6B-F2BF-496C-97CF-956D35F41284}" type="slidenum">
              <a:rPr lang="en" sz="1000" b="0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520" cy="199368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512640" y="2230200"/>
            <a:ext cx="8118360" cy="23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Computer Engineering Department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G.B.Road,Kasarvadavli, Thane(W), Mumbai-400615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dirty="0"/>
            </a:br>
            <a:r>
              <a:rPr lang="e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2021-2022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3.2</a:t>
            </a: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Applications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Demand and Supply: We will obtain by the previous data entered.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Corporate results: Companies declare their performance results and profit at the end of each quarter.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Popularity: If any news about a company is about to come and is it bad or good.</a:t>
            </a:r>
            <a:r>
              <a:rPr lang="en" sz="1800" b="1" strike="noStrike" spc="-1" dirty="0"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Analytics. Participants of the stock market will appreciate the opportunity to observe the statistics and analyze the results of transactions, trades, etc. A good decision is to offer them different kinds of performance charts and reports.</a:t>
            </a: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</a:pP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5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3.3</a:t>
            </a: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Project Design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 need to provide data of a particular company, and its Monthly Sales / Profit report with Months High and Low points of its Stock.</a:t>
            </a:r>
          </a:p>
          <a:p>
            <a:pPr>
              <a:lnSpc>
                <a:spcPct val="115000"/>
              </a:lnSpc>
            </a:pPr>
            <a:endParaRPr lang="en-US" sz="1800" b="1" strike="noStrike" spc="-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strike="noStrike" spc="-1" dirty="0">
                <a:latin typeface="Segoe UI" panose="020B0502040204020203" pitchFamily="34" charset="0"/>
                <a:cs typeface="Segoe UI" panose="020B0502040204020203" pitchFamily="34" charset="0"/>
              </a:rPr>
              <a:t>We have to analyze the variations in the stock value of the companies with respect to these factors using some data mining algorithms</a:t>
            </a:r>
            <a:endParaRPr lang="en-IN" sz="1800" b="1" strike="noStrike" spc="-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6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3.4</a:t>
            </a: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Flowchart/Algorithm/DFD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37684"/>
            <a:ext cx="8520120" cy="343071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27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BCC7-5860-4384-B709-DE5D7AAE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85E0-8911-47DC-8F8D-7AC125ACAC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934C7-43C2-4D54-AE50-2F1107395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4" y="0"/>
            <a:ext cx="86337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FCC5-2000-406F-B579-C0D1C55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5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E07140B2-6B83-4600-A2B2-78ECD8876500}"/>
              </a:ext>
            </a:extLst>
          </p:cNvPr>
          <p:cNvSpPr/>
          <p:nvPr/>
        </p:nvSpPr>
        <p:spPr>
          <a:xfrm>
            <a:off x="5017236" y="3203316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D9672F-C5FA-4BB6-B804-10DCFBB2CFC3}"/>
              </a:ext>
            </a:extLst>
          </p:cNvPr>
          <p:cNvSpPr/>
          <p:nvPr/>
        </p:nvSpPr>
        <p:spPr>
          <a:xfrm>
            <a:off x="5017235" y="3202342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15719D-F9D4-4045-B773-52DA845AFDAE}"/>
              </a:ext>
            </a:extLst>
          </p:cNvPr>
          <p:cNvSpPr/>
          <p:nvPr/>
        </p:nvSpPr>
        <p:spPr>
          <a:xfrm>
            <a:off x="5017237" y="1912291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A27F689-584B-4C4D-A4F0-691AFD5F5C1E}"/>
              </a:ext>
            </a:extLst>
          </p:cNvPr>
          <p:cNvSpPr/>
          <p:nvPr/>
        </p:nvSpPr>
        <p:spPr>
          <a:xfrm>
            <a:off x="5017236" y="1911316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19DE6D-59A5-42F9-A35E-430357A19981}"/>
              </a:ext>
            </a:extLst>
          </p:cNvPr>
          <p:cNvSpPr/>
          <p:nvPr/>
        </p:nvSpPr>
        <p:spPr>
          <a:xfrm>
            <a:off x="5017237" y="621265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D8D90C7-AF7A-45E4-A596-C94E638F418A}"/>
              </a:ext>
            </a:extLst>
          </p:cNvPr>
          <p:cNvSpPr/>
          <p:nvPr/>
        </p:nvSpPr>
        <p:spPr>
          <a:xfrm>
            <a:off x="5017237" y="620291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CC36EB4-3BE5-4BA3-A412-A9E5E7069EAB}"/>
              </a:ext>
            </a:extLst>
          </p:cNvPr>
          <p:cNvSpPr/>
          <p:nvPr/>
        </p:nvSpPr>
        <p:spPr>
          <a:xfrm>
            <a:off x="5020793" y="4498015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3426000-1C86-40E5-BB3E-01D7360E2F5F}"/>
              </a:ext>
            </a:extLst>
          </p:cNvPr>
          <p:cNvSpPr/>
          <p:nvPr/>
        </p:nvSpPr>
        <p:spPr>
          <a:xfrm>
            <a:off x="6974691" y="4496407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6792668-138B-43AB-9C8F-2CC969AC2243}"/>
              </a:ext>
            </a:extLst>
          </p:cNvPr>
          <p:cNvSpPr/>
          <p:nvPr/>
        </p:nvSpPr>
        <p:spPr>
          <a:xfrm>
            <a:off x="6974690" y="4503406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DD3DCFF-11DB-44EC-AF48-6775238BDE03}"/>
              </a:ext>
            </a:extLst>
          </p:cNvPr>
          <p:cNvSpPr/>
          <p:nvPr/>
        </p:nvSpPr>
        <p:spPr>
          <a:xfrm>
            <a:off x="6970812" y="3599833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CA913BE-DBC3-4E5E-9405-32A6120975F3}"/>
              </a:ext>
            </a:extLst>
          </p:cNvPr>
          <p:cNvSpPr/>
          <p:nvPr/>
        </p:nvSpPr>
        <p:spPr>
          <a:xfrm>
            <a:off x="6970811" y="3606832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4F0A66-FD59-4218-B73A-68B111E8435A}"/>
              </a:ext>
            </a:extLst>
          </p:cNvPr>
          <p:cNvSpPr/>
          <p:nvPr/>
        </p:nvSpPr>
        <p:spPr>
          <a:xfrm>
            <a:off x="6987956" y="2784996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4DB9C7-0B68-499A-A136-76048EF412E7}"/>
              </a:ext>
            </a:extLst>
          </p:cNvPr>
          <p:cNvSpPr/>
          <p:nvPr/>
        </p:nvSpPr>
        <p:spPr>
          <a:xfrm>
            <a:off x="6987955" y="2791995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A9169E3-A1F9-4EAA-BAD9-A12344907226}"/>
              </a:ext>
            </a:extLst>
          </p:cNvPr>
          <p:cNvSpPr/>
          <p:nvPr/>
        </p:nvSpPr>
        <p:spPr>
          <a:xfrm>
            <a:off x="6987955" y="2781257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612294A-8962-4C63-8600-60E986182FAE}"/>
              </a:ext>
            </a:extLst>
          </p:cNvPr>
          <p:cNvSpPr/>
          <p:nvPr/>
        </p:nvSpPr>
        <p:spPr>
          <a:xfrm>
            <a:off x="6970810" y="870422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D08A9F8-987C-43CF-AD30-5798BA81F14E}"/>
              </a:ext>
            </a:extLst>
          </p:cNvPr>
          <p:cNvSpPr/>
          <p:nvPr/>
        </p:nvSpPr>
        <p:spPr>
          <a:xfrm>
            <a:off x="6970810" y="873710"/>
            <a:ext cx="34289" cy="257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AE28C9-DAAE-40FC-853C-F868191C8CFF}"/>
              </a:ext>
            </a:extLst>
          </p:cNvPr>
          <p:cNvSpPr/>
          <p:nvPr/>
        </p:nvSpPr>
        <p:spPr>
          <a:xfrm>
            <a:off x="2403509" y="2607553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8E82E88-0F72-43EC-BE25-72D8BAF091C3}"/>
              </a:ext>
            </a:extLst>
          </p:cNvPr>
          <p:cNvSpPr/>
          <p:nvPr/>
        </p:nvSpPr>
        <p:spPr>
          <a:xfrm>
            <a:off x="2402351" y="2608855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2E6D96-C292-43B4-B3E3-33605327543C}"/>
              </a:ext>
            </a:extLst>
          </p:cNvPr>
          <p:cNvSpPr/>
          <p:nvPr/>
        </p:nvSpPr>
        <p:spPr>
          <a:xfrm>
            <a:off x="2402352" y="2613040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182C0D-B55F-4646-9A83-BF280C7C4369}"/>
              </a:ext>
            </a:extLst>
          </p:cNvPr>
          <p:cNvSpPr/>
          <p:nvPr/>
        </p:nvSpPr>
        <p:spPr>
          <a:xfrm>
            <a:off x="2402352" y="2608855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A1E308-55D0-4FFB-B749-5309CFA3C2D9}"/>
              </a:ext>
            </a:extLst>
          </p:cNvPr>
          <p:cNvSpPr/>
          <p:nvPr/>
        </p:nvSpPr>
        <p:spPr>
          <a:xfrm>
            <a:off x="1418381" y="2608855"/>
            <a:ext cx="34289" cy="34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5400">
              <a:schemeClr val="bg1">
                <a:alpha val="39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A30DA6-1BFA-44EF-B323-028FC157E359}"/>
              </a:ext>
            </a:extLst>
          </p:cNvPr>
          <p:cNvSpPr/>
          <p:nvPr/>
        </p:nvSpPr>
        <p:spPr>
          <a:xfrm>
            <a:off x="306543" y="2425909"/>
            <a:ext cx="1130096" cy="405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Virtual Environment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(Back-end)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5FBD86-9A48-4EE8-A174-5EBBADC1C31D}"/>
              </a:ext>
            </a:extLst>
          </p:cNvPr>
          <p:cNvSpPr/>
          <p:nvPr/>
        </p:nvSpPr>
        <p:spPr>
          <a:xfrm>
            <a:off x="5641835" y="3422960"/>
            <a:ext cx="1350000" cy="405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My Holdings (Redirect)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D43030-4534-4090-BE30-75F1716BEE52}"/>
              </a:ext>
            </a:extLst>
          </p:cNvPr>
          <p:cNvSpPr/>
          <p:nvPr/>
        </p:nvSpPr>
        <p:spPr>
          <a:xfrm>
            <a:off x="5641835" y="2602308"/>
            <a:ext cx="1350000" cy="405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Stock Search (Button)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119106-ECC2-4B66-93CA-F0D437291BDD}"/>
              </a:ext>
            </a:extLst>
          </p:cNvPr>
          <p:cNvSpPr/>
          <p:nvPr/>
        </p:nvSpPr>
        <p:spPr>
          <a:xfrm>
            <a:off x="5786685" y="1989142"/>
            <a:ext cx="1060301" cy="228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STOCK COMPARE.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327243-A004-4D75-A945-F18A7972543E}"/>
              </a:ext>
            </a:extLst>
          </p:cNvPr>
          <p:cNvSpPr/>
          <p:nvPr/>
        </p:nvSpPr>
        <p:spPr>
          <a:xfrm>
            <a:off x="5921767" y="1635658"/>
            <a:ext cx="790137" cy="228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STOCK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UPDATES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3FE530-2F96-47B5-8E0F-77D2F75F84C4}"/>
              </a:ext>
            </a:extLst>
          </p:cNvPr>
          <p:cNvSpPr/>
          <p:nvPr/>
        </p:nvSpPr>
        <p:spPr>
          <a:xfrm>
            <a:off x="7678363" y="980085"/>
            <a:ext cx="779328" cy="22996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FAQ Only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B9BD14-C572-4E8B-ABCB-8D93E4BF78DA}"/>
              </a:ext>
            </a:extLst>
          </p:cNvPr>
          <p:cNvSpPr/>
          <p:nvPr/>
        </p:nvSpPr>
        <p:spPr>
          <a:xfrm>
            <a:off x="7678363" y="518578"/>
            <a:ext cx="779328" cy="22996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Contact Us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5BDA33-1329-4EB3-A660-5DA186E16216}"/>
              </a:ext>
            </a:extLst>
          </p:cNvPr>
          <p:cNvSpPr/>
          <p:nvPr/>
        </p:nvSpPr>
        <p:spPr>
          <a:xfrm>
            <a:off x="5641835" y="684065"/>
            <a:ext cx="1350000" cy="405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Chat Bot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243064-3FFF-4851-9CE4-8DEBA6733487}"/>
              </a:ext>
            </a:extLst>
          </p:cNvPr>
          <p:cNvSpPr/>
          <p:nvPr/>
        </p:nvSpPr>
        <p:spPr>
          <a:xfrm>
            <a:off x="5641835" y="158831"/>
            <a:ext cx="1350000" cy="405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Stock Recommender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D4FADC-9FF0-481C-A45E-BA9E3998DA3E}"/>
              </a:ext>
            </a:extLst>
          </p:cNvPr>
          <p:cNvSpPr/>
          <p:nvPr/>
        </p:nvSpPr>
        <p:spPr>
          <a:xfrm>
            <a:off x="3684380" y="4315382"/>
            <a:ext cx="1350000" cy="405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Stock API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9EF066-1564-4B41-B9DD-0CE620C73504}"/>
              </a:ext>
            </a:extLst>
          </p:cNvPr>
          <p:cNvSpPr/>
          <p:nvPr/>
        </p:nvSpPr>
        <p:spPr>
          <a:xfrm>
            <a:off x="3684380" y="3017960"/>
            <a:ext cx="1350000" cy="405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Navigation Bar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B47E7C-B574-421E-905B-0A3E690564CB}"/>
              </a:ext>
            </a:extLst>
          </p:cNvPr>
          <p:cNvSpPr/>
          <p:nvPr/>
        </p:nvSpPr>
        <p:spPr>
          <a:xfrm>
            <a:off x="3684380" y="1720539"/>
            <a:ext cx="1350000" cy="405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News Tab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ECE903-EFD7-420C-928F-51C6E12BCC16}"/>
              </a:ext>
            </a:extLst>
          </p:cNvPr>
          <p:cNvSpPr/>
          <p:nvPr/>
        </p:nvSpPr>
        <p:spPr>
          <a:xfrm>
            <a:off x="3684380" y="423118"/>
            <a:ext cx="1350000" cy="405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Support Page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237052-3899-458F-977E-BAD27CDC6DE3}"/>
              </a:ext>
            </a:extLst>
          </p:cNvPr>
          <p:cNvSpPr/>
          <p:nvPr/>
        </p:nvSpPr>
        <p:spPr>
          <a:xfrm>
            <a:off x="1642507" y="2425909"/>
            <a:ext cx="779328" cy="405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Admin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(Back-end)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8110D6-C1BA-4F6D-8800-B98441409BB6}"/>
              </a:ext>
            </a:extLst>
          </p:cNvPr>
          <p:cNvSpPr/>
          <p:nvPr/>
        </p:nvSpPr>
        <p:spPr>
          <a:xfrm>
            <a:off x="7678363" y="2371211"/>
            <a:ext cx="779328" cy="2299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(Button)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6B67B05-4ED2-4F97-8734-5A7BF1E5DDFB}"/>
              </a:ext>
            </a:extLst>
          </p:cNvPr>
          <p:cNvSpPr/>
          <p:nvPr/>
        </p:nvSpPr>
        <p:spPr>
          <a:xfrm>
            <a:off x="7678363" y="3009629"/>
            <a:ext cx="779328" cy="2299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Del. (Button)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B4F946-F89C-44B6-B570-38C10AD7CDB1}"/>
              </a:ext>
            </a:extLst>
          </p:cNvPr>
          <p:cNvSpPr/>
          <p:nvPr/>
        </p:nvSpPr>
        <p:spPr>
          <a:xfrm>
            <a:off x="7548472" y="2690420"/>
            <a:ext cx="1039110" cy="2299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Compare (Button)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C7A087-84F6-4066-A1ED-DD3352D09764}"/>
              </a:ext>
            </a:extLst>
          </p:cNvPr>
          <p:cNvSpPr/>
          <p:nvPr/>
        </p:nvSpPr>
        <p:spPr>
          <a:xfrm>
            <a:off x="7537876" y="3713661"/>
            <a:ext cx="1060301" cy="228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Compare (Button)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4600C86-5A0D-4B14-9C32-3CD1A210CAAC}"/>
              </a:ext>
            </a:extLst>
          </p:cNvPr>
          <p:cNvSpPr/>
          <p:nvPr/>
        </p:nvSpPr>
        <p:spPr>
          <a:xfrm>
            <a:off x="7672958" y="3360177"/>
            <a:ext cx="790137" cy="228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Sell (Button)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DC19B7-7E49-462B-8C3C-C47F38C80F03}"/>
              </a:ext>
            </a:extLst>
          </p:cNvPr>
          <p:cNvSpPr/>
          <p:nvPr/>
        </p:nvSpPr>
        <p:spPr>
          <a:xfrm>
            <a:off x="5641835" y="4315382"/>
            <a:ext cx="1350000" cy="405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Homepage Display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29FEC0A-2AEF-40DA-9ED8-D084C58FD7EE}"/>
              </a:ext>
            </a:extLst>
          </p:cNvPr>
          <p:cNvSpPr/>
          <p:nvPr/>
        </p:nvSpPr>
        <p:spPr>
          <a:xfrm>
            <a:off x="7393027" y="4184627"/>
            <a:ext cx="1350000" cy="22859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Display Stock Webpage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330F1-F817-4322-867F-A809F0ADC03D}"/>
              </a:ext>
            </a:extLst>
          </p:cNvPr>
          <p:cNvSpPr/>
          <p:nvPr/>
        </p:nvSpPr>
        <p:spPr>
          <a:xfrm>
            <a:off x="7258027" y="4543510"/>
            <a:ext cx="1620000" cy="22859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Stock Details (Same Webpage)</a:t>
            </a:r>
            <a:endParaRPr lang="en-IN" sz="75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43A73A-CDA7-490C-B303-AD5AD3EAF76C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1436639" y="2628409"/>
            <a:ext cx="20586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8EA998-AAAE-4D75-8669-DBB247704694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2421835" y="625618"/>
            <a:ext cx="1262546" cy="20027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9D4096-4C04-4AB5-A57A-512E74EE90ED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2421835" y="1923039"/>
            <a:ext cx="1262546" cy="7053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080310-C58B-432D-94F9-7A821671A74A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2421835" y="2628409"/>
            <a:ext cx="1262546" cy="592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027818-177D-45CF-83C3-CC323F1C114F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2421835" y="2628409"/>
            <a:ext cx="1262546" cy="18894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2764F4-2B31-4385-84F8-FBFABDA3109E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5034380" y="361331"/>
            <a:ext cx="607455" cy="2642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E4A1B7-8463-4451-A791-7655683FA1C2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5034380" y="625618"/>
            <a:ext cx="607455" cy="2609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35DE1B-DAE0-419E-A75A-8643F37E2B38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5034380" y="1749957"/>
            <a:ext cx="887387" cy="173082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83AFD0-0111-4306-9493-8A209723AA03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5034381" y="1923039"/>
            <a:ext cx="752305" cy="180402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F61992D-62C9-4C71-B975-1C5C93CFF3EA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V="1">
            <a:off x="5034380" y="2804809"/>
            <a:ext cx="607455" cy="4156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F5C281-2D60-4E15-B9E6-2D406B228454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5034380" y="3220460"/>
            <a:ext cx="607455" cy="405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09876E-1FB8-4E3A-A7F3-4C28407096C7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5034380" y="4517882"/>
            <a:ext cx="60745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0ED527-6B27-4CDC-97B2-1F1960B1B96F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991835" y="633560"/>
            <a:ext cx="686528" cy="2530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C349EC-2E4C-4C03-9B60-95D1FE974F03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6991835" y="886566"/>
            <a:ext cx="686528" cy="20850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AFEFD0A-508B-4669-A385-CB3DD99DBBA8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6991835" y="2804808"/>
            <a:ext cx="556637" cy="594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A8D792-E9D9-4C7F-BECD-12BB20D7E26F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6991835" y="2486193"/>
            <a:ext cx="686528" cy="318615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47B95D-0525-417A-85C8-B562E103925E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6991835" y="2804808"/>
            <a:ext cx="686528" cy="319803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D4A487-5266-4567-86D8-A707DACBDA25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6991835" y="3474476"/>
            <a:ext cx="681123" cy="150984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C2A9E4-E842-4778-BBE6-AD39777380CB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991836" y="3625460"/>
            <a:ext cx="546041" cy="202500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C124E5-D266-44BE-8217-FA74AAF2CC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6991835" y="4298927"/>
            <a:ext cx="401192" cy="2189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2CA33E-AF1F-4977-B857-8C3A4071FB41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6991835" y="4517882"/>
            <a:ext cx="266192" cy="1399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E9149B0-C0AE-431F-8A9C-003432651EFD}"/>
              </a:ext>
            </a:extLst>
          </p:cNvPr>
          <p:cNvSpPr/>
          <p:nvPr/>
        </p:nvSpPr>
        <p:spPr>
          <a:xfrm>
            <a:off x="666589" y="3588776"/>
            <a:ext cx="405246" cy="2391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5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D49D7B2-20C6-4166-A21F-D4894FFB9313}"/>
              </a:ext>
            </a:extLst>
          </p:cNvPr>
          <p:cNvSpPr/>
          <p:nvPr/>
        </p:nvSpPr>
        <p:spPr>
          <a:xfrm>
            <a:off x="666589" y="3949548"/>
            <a:ext cx="405246" cy="23918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5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534AA19-9E85-4ACD-BAEB-29C349EE17FA}"/>
              </a:ext>
            </a:extLst>
          </p:cNvPr>
          <p:cNvSpPr/>
          <p:nvPr/>
        </p:nvSpPr>
        <p:spPr>
          <a:xfrm>
            <a:off x="666589" y="4302083"/>
            <a:ext cx="405246" cy="239185"/>
          </a:xfrm>
          <a:prstGeom prst="round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5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0F50AA-ACF0-460F-86B1-601FA3369723}"/>
              </a:ext>
            </a:extLst>
          </p:cNvPr>
          <p:cNvSpPr txBox="1"/>
          <p:nvPr/>
        </p:nvSpPr>
        <p:spPr>
          <a:xfrm>
            <a:off x="1111680" y="3604493"/>
            <a:ext cx="103105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Proposed Features</a:t>
            </a:r>
            <a:endParaRPr lang="en-IN" sz="75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54A265-12A8-4C84-BCAA-08FAFAE877C9}"/>
              </a:ext>
            </a:extLst>
          </p:cNvPr>
          <p:cNvSpPr txBox="1"/>
          <p:nvPr/>
        </p:nvSpPr>
        <p:spPr>
          <a:xfrm>
            <a:off x="1111680" y="3965265"/>
            <a:ext cx="97013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Progress Planned</a:t>
            </a:r>
            <a:endParaRPr lang="en-IN" sz="75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E1F6FD-9E8F-4190-8DCF-2C32E11E5B7C}"/>
              </a:ext>
            </a:extLst>
          </p:cNvPr>
          <p:cNvSpPr txBox="1"/>
          <p:nvPr/>
        </p:nvSpPr>
        <p:spPr>
          <a:xfrm>
            <a:off x="1111680" y="4309351"/>
            <a:ext cx="10486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Proposed Achieved</a:t>
            </a:r>
            <a:endParaRPr lang="en-IN" sz="75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02813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13815 0.36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3828 0.115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57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13802 -0.1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-68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3724 -0.387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193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6263 -0.076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38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6641 0.0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3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5.55112E-17 L 0.09701 -0.034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8229 0.036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18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6641 -0.051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25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6641 0.049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245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638 2.2222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2917 0.028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4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4011 -0.0402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-201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06016 0.0425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213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7513 -0.0275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3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07304 0.061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307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05833 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7304 -0.058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29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07487 -0.04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247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7552 0.0405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80" grpId="0" animBg="1"/>
      <p:bldP spid="81" grpId="0" animBg="1"/>
      <p:bldP spid="83" grpId="0" animBg="1"/>
      <p:bldP spid="84" grpId="0" animBg="1"/>
      <p:bldP spid="53" grpId="0" animBg="1"/>
      <p:bldP spid="57" grpId="0" animBg="1"/>
      <p:bldP spid="59" grpId="0" animBg="1"/>
      <p:bldP spid="60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5C0DD-9EC8-417B-B5B9-BF05523C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30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C03A-37E9-45DF-BE6F-2593C6C8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18360" cy="15224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8D2DC-6290-43CC-BA36-49B20042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3" t="8889" r="9341" b="23100"/>
          <a:stretch/>
        </p:blipFill>
        <p:spPr>
          <a:xfrm>
            <a:off x="0" y="0"/>
            <a:ext cx="9146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F789-C15D-4E2C-8B61-76E02F0A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7D262-3F0A-4304-B577-0FCCC6E42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4" t="7171" r="49717" b="8081"/>
          <a:stretch/>
        </p:blipFill>
        <p:spPr>
          <a:xfrm>
            <a:off x="0" y="0"/>
            <a:ext cx="9144000" cy="9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F72A-501F-4F10-9E2F-5FB8D6EC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4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12640" y="275400"/>
            <a:ext cx="8118360" cy="476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 Synopsis on</a:t>
            </a:r>
            <a:br>
              <a:rPr dirty="0"/>
            </a:br>
            <a:r>
              <a:rPr lang="en" sz="24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STOCK TRADING WEBAPP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Submitted in partial fulfillment of the degree of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Bachelor of Engineering(Sem-3)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</a:t>
            </a:r>
            <a:br>
              <a:rPr dirty="0"/>
            </a:br>
            <a:r>
              <a:rPr lang="e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Computer Engineering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By</a:t>
            </a:r>
            <a:br>
              <a:rPr dirty="0"/>
            </a:br>
            <a:r>
              <a:rPr lang="en" spc="-1" dirty="0">
                <a:solidFill>
                  <a:srgbClr val="FFFB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VIDUL BHOSALE</a:t>
            </a:r>
            <a:r>
              <a:rPr lang="e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(20102152)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pc="-1" dirty="0">
                <a:solidFill>
                  <a:srgbClr val="FFFB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 MISHRA</a:t>
            </a:r>
            <a:r>
              <a:rPr lang="e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(20102162)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JAINAM GALA</a:t>
            </a:r>
            <a:r>
              <a:rPr lang="e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(20102112)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pc="-1" dirty="0">
                <a:solidFill>
                  <a:srgbClr val="FFFB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ADWAIT BAPAT(20102158)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of</a:t>
            </a:r>
            <a:br>
              <a:rPr dirty="0"/>
            </a:br>
            <a:r>
              <a:rPr lang="e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PROF. RRB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0351-2FD4-4AD0-ACC7-A089C65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42DAF-14F5-4BDF-BDA3-0749A191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959" y="0"/>
            <a:ext cx="9776595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06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E55A-9A9B-4548-BC90-C87C4A1E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42955-0C31-42A7-925E-BAB0F4F4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78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5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2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12640" y="3840480"/>
            <a:ext cx="8118360" cy="78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Abstract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web application for stock market data. Users can get real-time stock data and market news via Alpha Vantage, IEX Cloud, and Stock News APIs.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 of personal stock portfolios and a live streaming news feed are the first features.</a:t>
            </a: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authorization process should be as simple as possible and, most importantly, secure (when it comes to finances, the issue of data security is especially relevant).</a:t>
            </a:r>
            <a:endParaRPr lang="en-IN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Problem Definition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7465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To make a stock trade learning webapp that reduces the risk for new comers</a:t>
            </a: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and is less vulnerable to scams and frauds also help learning the inability to read stock trends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" b="1" spc="-1" dirty="0">
              <a:solidFill>
                <a:srgbClr val="000000"/>
              </a:solidFill>
              <a:latin typeface="Segoe UI" panose="020B0502040204020203" pitchFamily="34" charset="0"/>
              <a:ea typeface="Old Standard TT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</a:pP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1.2 Objectives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To Create A Easy To Use Clone.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" sz="1800" b="1" strike="noStrike" spc="-1" dirty="0">
              <a:solidFill>
                <a:srgbClr val="000000"/>
              </a:solidFill>
              <a:latin typeface="Segoe UI" panose="020B0502040204020203" pitchFamily="34" charset="0"/>
              <a:ea typeface="Old Standard TT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To Try And Simplify The The Trends Of Stocks Based On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Previous Performance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" b="1" spc="-1" dirty="0">
              <a:solidFill>
                <a:srgbClr val="000000"/>
              </a:solidFill>
              <a:latin typeface="Segoe UI" panose="020B0502040204020203" pitchFamily="34" charset="0"/>
              <a:ea typeface="Old Standard TT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To Give A </a:t>
            </a: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Real Feeling Of A Legit Stock Trading Environment	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To Help And Learn More About Stocks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" sz="1800" b="1" strike="noStrike" spc="-1" dirty="0">
              <a:solidFill>
                <a:srgbClr val="000000"/>
              </a:solidFill>
              <a:latin typeface="Segoe UI" panose="020B0502040204020203" pitchFamily="34" charset="0"/>
              <a:ea typeface="Old Standard TT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To Create A News Tab Where In Updates Will Be Displayed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</a:pP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1.3 </a:t>
            </a:r>
            <a:r>
              <a:rPr lang="en" sz="3000" b="1" spc="-1" dirty="0">
                <a:solidFill>
                  <a:srgbClr val="434343"/>
                </a:solidFill>
                <a:latin typeface="Times New Roman"/>
                <a:ea typeface="Times New Roman"/>
              </a:rPr>
              <a:t>Scope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The scope of this project is to help new comers in stock trading learn the trends and volatality.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O</a:t>
            </a: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ne can trade stocks only virtually,thus it doesn’t give a realistic experience though it can be usefull for educational purposes.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S</a:t>
            </a: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tock prediction is one feature that wont be exactly accurate but good enough for one to learn and know.  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Assumed ideal situations,where in no crashes occur or there are no abrupt and illegal changes in </a:t>
            </a:r>
            <a:r>
              <a:rPr lang="en" b="1" spc="-1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the market.</a:t>
            </a:r>
            <a:endParaRPr lang="en" b="1" spc="-1" dirty="0">
              <a:solidFill>
                <a:srgbClr val="000000"/>
              </a:solidFill>
              <a:latin typeface="Segoe UI" panose="020B0502040204020203" pitchFamily="34" charset="0"/>
              <a:ea typeface="Old Standard TT"/>
              <a:cs typeface="Segoe UI" panose="020B0502040204020203" pitchFamily="34" charset="0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</a:pP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33671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1.4 Existing System/project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There exist many other clones which allow the same but are either paid or have lot of restrictions.  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Real time clones which have too advanced technology and are useable only if you buy a subscription.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" b="1" spc="-1" dirty="0">
              <a:solidFill>
                <a:srgbClr val="000000"/>
              </a:solidFill>
              <a:latin typeface="Segoe UI" panose="020B0502040204020203" pitchFamily="34" charset="0"/>
              <a:ea typeface="Old Standard TT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Sy</a:t>
            </a:r>
            <a:r>
              <a:rPr lang="en" b="1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stem exist where in it teaches you how to buy and sell but doesn’t give you freedom to buy&amp;sell of your choice.</a:t>
            </a:r>
            <a:r>
              <a:rPr lang="en" sz="18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                 </a:t>
            </a: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</a:pPr>
            <a:endParaRPr lang="en-IN" sz="18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Technology stack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61463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Django</a:t>
            </a:r>
            <a:endParaRPr lang="en-IN" sz="18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Django Rest Framework</a:t>
            </a:r>
            <a:endParaRPr lang="en-IN" sz="18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Back end : Python </a:t>
            </a: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Bootstrap</a:t>
            </a:r>
            <a:endParaRPr lang="en-IN" sz="18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HTML/CSS</a:t>
            </a:r>
            <a:endParaRPr lang="en-IN" sz="18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JavaScript</a:t>
            </a:r>
            <a:endParaRPr lang="en-IN" sz="18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SQL</a:t>
            </a:r>
            <a:endParaRPr lang="en-IN" sz="18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</a:pPr>
            <a:endParaRPr lang="en-IN" sz="1800" b="1" strike="noStrike" spc="-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3.1</a:t>
            </a:r>
            <a:r>
              <a:rPr lang="e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Benefits for Society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6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Practical training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-US" sz="1600" b="1" strike="noStrike" spc="-1" dirty="0">
              <a:solidFill>
                <a:srgbClr val="000000"/>
              </a:solidFill>
              <a:latin typeface="Segoe UI" panose="020B0502040204020203" pitchFamily="34" charset="0"/>
              <a:ea typeface="Old Standard TT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600" b="1" strike="noStrike" spc="-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Helps in understanding market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-IN" sz="16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600" b="1" spc="-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Educating people in the field of stock trading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-IN" sz="1600" b="1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600" b="1" strike="noStrike" spc="-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Keeps people up to date w</a:t>
            </a:r>
            <a:r>
              <a:rPr lang="en-IN" sz="1600" b="1" spc="-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ith accurate share prices and information.</a:t>
            </a: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endParaRPr lang="en-IN" sz="16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480">
              <a:lnSpc>
                <a:spcPct val="115000"/>
              </a:lnSpc>
              <a:buClr>
                <a:srgbClr val="000000"/>
              </a:buClr>
            </a:pPr>
            <a:r>
              <a:rPr lang="en" sz="1600" b="1" strike="noStrike" spc="-1" dirty="0">
                <a:solidFill>
                  <a:srgbClr val="000000"/>
                </a:solidFill>
                <a:latin typeface="Segoe UI" panose="020B0502040204020203" pitchFamily="34" charset="0"/>
                <a:ea typeface="Old Standard TT"/>
                <a:cs typeface="Segoe UI" panose="020B0502040204020203" pitchFamily="34" charset="0"/>
              </a:rPr>
              <a:t>                       </a:t>
            </a:r>
            <a:endParaRPr lang="en-IN" sz="16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</a:pPr>
            <a:endParaRPr lang="en-IN" sz="1600" b="1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4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716</Words>
  <Application>Microsoft Office PowerPoint</Application>
  <PresentationFormat>On-screen Show (16:9)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Old Standard TT</vt:lpstr>
      <vt:lpstr>Open Sans</vt:lpstr>
      <vt:lpstr>Segoe UI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 OF IMPLEMENTATION</vt:lpstr>
      <vt:lpstr>PowerPoint Presentation</vt:lpstr>
      <vt:lpstr>IMPLEMENTATION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Ramya</dc:creator>
  <dc:description/>
  <cp:lastModifiedBy>Vidul Bhosale</cp:lastModifiedBy>
  <cp:revision>16</cp:revision>
  <dcterms:modified xsi:type="dcterms:W3CDTF">2021-12-06T07:10:39Z</dcterms:modified>
  <dc:language>en-IN</dc:language>
</cp:coreProperties>
</file>