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6" r:id="rId6"/>
    <p:sldId id="262" r:id="rId7"/>
    <p:sldId id="260" r:id="rId8"/>
    <p:sldId id="263" r:id="rId9"/>
    <p:sldId id="264" r:id="rId10"/>
    <p:sldId id="265"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dur Channa" initials="VC" lastIdx="1" clrIdx="0">
    <p:extLst>
      <p:ext uri="{19B8F6BF-5375-455C-9EA6-DF929625EA0E}">
        <p15:presenceInfo xmlns:p15="http://schemas.microsoft.com/office/powerpoint/2012/main" userId="2aef4978741010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143481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206668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7517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3421976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090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1925009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267595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136122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120858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88E3-76A8-4FFD-82E6-6870ED72EB58}"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421261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E88E3-76A8-4FFD-82E6-6870ED72EB58}"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36482416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E88E3-76A8-4FFD-82E6-6870ED72EB58}" type="datetimeFigureOut">
              <a:rPr lang="en-IN" smtClean="0"/>
              <a:t>07-09-2020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17780483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E88E3-76A8-4FFD-82E6-6870ED72EB58}"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251543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E88E3-76A8-4FFD-82E6-6870ED72EB58}" type="datetimeFigureOut">
              <a:rPr lang="en-IN" smtClean="0"/>
              <a:t>07-09-2020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373273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E88E3-76A8-4FFD-82E6-6870ED72EB58}"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FE8D9B-8E5A-4D6B-B8FE-2A9F502A05C5}" type="slidenum">
              <a:rPr lang="en-IN" smtClean="0"/>
              <a:t>‹#›</a:t>
            </a:fld>
            <a:endParaRPr lang="en-IN"/>
          </a:p>
        </p:txBody>
      </p:sp>
    </p:spTree>
    <p:extLst>
      <p:ext uri="{BB962C8B-B14F-4D97-AF65-F5344CB8AC3E}">
        <p14:creationId xmlns:p14="http://schemas.microsoft.com/office/powerpoint/2010/main" val="16584319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FE8D9B-8E5A-4D6B-B8FE-2A9F502A05C5}" type="slidenum">
              <a:rPr lang="en-IN" smtClean="0"/>
              <a:t>‹#›</a:t>
            </a:fld>
            <a:endParaRPr lang="en-IN"/>
          </a:p>
        </p:txBody>
      </p:sp>
      <p:sp>
        <p:nvSpPr>
          <p:cNvPr id="5" name="Date Placeholder 4"/>
          <p:cNvSpPr>
            <a:spLocks noGrp="1"/>
          </p:cNvSpPr>
          <p:nvPr>
            <p:ph type="dt" sz="half" idx="10"/>
          </p:nvPr>
        </p:nvSpPr>
        <p:spPr/>
        <p:txBody>
          <a:bodyPr/>
          <a:lstStyle/>
          <a:p>
            <a:fld id="{C62E88E3-76A8-4FFD-82E6-6870ED72EB58}" type="datetimeFigureOut">
              <a:rPr lang="en-IN" smtClean="0"/>
              <a:t>07-09-2020</a:t>
            </a:fld>
            <a:endParaRPr lang="en-IN"/>
          </a:p>
        </p:txBody>
      </p:sp>
    </p:spTree>
    <p:extLst>
      <p:ext uri="{BB962C8B-B14F-4D97-AF65-F5344CB8AC3E}">
        <p14:creationId xmlns:p14="http://schemas.microsoft.com/office/powerpoint/2010/main" val="156575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2E88E3-76A8-4FFD-82E6-6870ED72EB58}" type="datetimeFigureOut">
              <a:rPr lang="en-IN" smtClean="0"/>
              <a:t>07-09-2020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FE8D9B-8E5A-4D6B-B8FE-2A9F502A05C5}" type="slidenum">
              <a:rPr lang="en-IN" smtClean="0"/>
              <a:t>‹#›</a:t>
            </a:fld>
            <a:endParaRPr lang="en-IN"/>
          </a:p>
        </p:txBody>
      </p:sp>
    </p:spTree>
    <p:extLst>
      <p:ext uri="{BB962C8B-B14F-4D97-AF65-F5344CB8AC3E}">
        <p14:creationId xmlns:p14="http://schemas.microsoft.com/office/powerpoint/2010/main" val="1999279915"/>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E62F-2051-4E84-BC07-CCDAB2E20C52}"/>
              </a:ext>
            </a:extLst>
          </p:cNvPr>
          <p:cNvSpPr>
            <a:spLocks noGrp="1"/>
          </p:cNvSpPr>
          <p:nvPr>
            <p:ph type="ctrTitle"/>
          </p:nvPr>
        </p:nvSpPr>
        <p:spPr/>
        <p:txBody>
          <a:bodyPr/>
          <a:lstStyle/>
          <a:p>
            <a:r>
              <a:rPr lang="en-US" dirty="0"/>
              <a:t>Predicting impact of driving conditions on accident severity</a:t>
            </a:r>
            <a:endParaRPr lang="en-IN" dirty="0"/>
          </a:p>
        </p:txBody>
      </p:sp>
      <p:sp>
        <p:nvSpPr>
          <p:cNvPr id="3" name="Subtitle 2">
            <a:extLst>
              <a:ext uri="{FF2B5EF4-FFF2-40B4-BE49-F238E27FC236}">
                <a16:creationId xmlns:a16="http://schemas.microsoft.com/office/drawing/2014/main" id="{6D0B6738-411D-4194-BF48-9D5AB80446B5}"/>
              </a:ext>
            </a:extLst>
          </p:cNvPr>
          <p:cNvSpPr>
            <a:spLocks noGrp="1"/>
          </p:cNvSpPr>
          <p:nvPr>
            <p:ph type="subTitle" idx="1"/>
          </p:nvPr>
        </p:nvSpPr>
        <p:spPr/>
        <p:txBody>
          <a:bodyPr/>
          <a:lstStyle/>
          <a:p>
            <a:r>
              <a:rPr lang="en-US" dirty="0"/>
              <a:t>Vidur Channa</a:t>
            </a:r>
            <a:endParaRPr lang="en-IN" dirty="0"/>
          </a:p>
        </p:txBody>
      </p:sp>
    </p:spTree>
    <p:extLst>
      <p:ext uri="{BB962C8B-B14F-4D97-AF65-F5344CB8AC3E}">
        <p14:creationId xmlns:p14="http://schemas.microsoft.com/office/powerpoint/2010/main" val="124127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59CB-17ED-407F-A02D-DD9BFD1DE00F}"/>
              </a:ext>
            </a:extLst>
          </p:cNvPr>
          <p:cNvSpPr>
            <a:spLocks noGrp="1"/>
          </p:cNvSpPr>
          <p:nvPr>
            <p:ph type="title"/>
          </p:nvPr>
        </p:nvSpPr>
        <p:spPr/>
        <p:txBody>
          <a:bodyPr/>
          <a:lstStyle/>
          <a:p>
            <a:r>
              <a:rPr lang="en-US" dirty="0"/>
              <a:t>Evaluation</a:t>
            </a:r>
            <a:endParaRPr lang="en-IN" dirty="0"/>
          </a:p>
        </p:txBody>
      </p:sp>
      <p:sp>
        <p:nvSpPr>
          <p:cNvPr id="3" name="Content Placeholder 2">
            <a:extLst>
              <a:ext uri="{FF2B5EF4-FFF2-40B4-BE49-F238E27FC236}">
                <a16:creationId xmlns:a16="http://schemas.microsoft.com/office/drawing/2014/main" id="{0A386F95-F2D2-4A25-BD66-EAB80B690E4C}"/>
              </a:ext>
            </a:extLst>
          </p:cNvPr>
          <p:cNvSpPr>
            <a:spLocks noGrp="1"/>
          </p:cNvSpPr>
          <p:nvPr>
            <p:ph idx="1"/>
          </p:nvPr>
        </p:nvSpPr>
        <p:spPr>
          <a:xfrm>
            <a:off x="677334" y="1639220"/>
            <a:ext cx="8596668" cy="3880773"/>
          </a:xfrm>
        </p:spPr>
        <p:txBody>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Both the models were accurate in predicting the labels of the testing data set and acting as a gauge for whether certain driving conditions would lead to an injury accident or just a property damage one. To further evaluate the models, I used the Jaccard Index and F1 score in combination with standard accuracy measures (R^2) and tabled the SVM against the KNN. This was done by importing the standard functions from the sklearn metrics toolkit.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15EAD33-F0D1-4405-9F0D-B6D7DF17B87A}"/>
              </a:ext>
            </a:extLst>
          </p:cNvPr>
          <p:cNvPicPr/>
          <p:nvPr/>
        </p:nvPicPr>
        <p:blipFill rotWithShape="1">
          <a:blip r:embed="rId2">
            <a:extLst>
              <a:ext uri="{28A0092B-C50C-407E-A947-70E740481C1C}">
                <a14:useLocalDpi xmlns:a14="http://schemas.microsoft.com/office/drawing/2010/main" val="0"/>
              </a:ext>
            </a:extLst>
          </a:blip>
          <a:srcRect l="49877" t="83894" r="35298" b="6795"/>
          <a:stretch/>
        </p:blipFill>
        <p:spPr bwMode="auto">
          <a:xfrm>
            <a:off x="2949953" y="3766312"/>
            <a:ext cx="4051430" cy="14524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96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C709-D267-4651-B11A-52723E2F0FD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BE97E8F-FA71-4D3A-ADA6-AFA2763F6FAE}"/>
              </a:ext>
            </a:extLst>
          </p:cNvPr>
          <p:cNvSpPr>
            <a:spLocks noGrp="1"/>
          </p:cNvSpPr>
          <p:nvPr>
            <p:ph idx="1"/>
          </p:nvPr>
        </p:nvSpPr>
        <p:spPr>
          <a:xfrm>
            <a:off x="677334" y="1467853"/>
            <a:ext cx="8596668" cy="4573509"/>
          </a:xfrm>
        </p:spPr>
        <p:txBody>
          <a:bodyPr>
            <a:normAutofit fontScale="92500" lnSpcReduction="20000"/>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margin of error for each of these models is extremely low due to the large quantity of training data. Due to the extremely strong performance of the models, both would suffice as strong predictors for the Seattle Government to use to gauge the severity of accidents with given weather, road, and lighting conditions.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However, performance is also a key metric which arises when deciding between models for usage in a larger scale setting. As the KNN algorithm took almost an hour to iterate through several variations of K and 15 minutes for a specific K, the time complexity of this algorithm is quite slow. On the other hand, the SVM only took 5 minutes to run the same dataset and came up with predictions that were in an error range of 6 significant figures of the KNN. The Jaccard and F1 score were extremely tight as well, with both algorithms sporting strong readings in both tests.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Overall, based on the time performance and similar accuracy of the model, the </a:t>
            </a:r>
            <a:r>
              <a:rPr lang="en-CA" sz="1800" b="1" dirty="0">
                <a:effectLst/>
                <a:latin typeface="Calibri" panose="020F0502020204030204" pitchFamily="34" charset="0"/>
                <a:ea typeface="Calibri" panose="020F0502020204030204" pitchFamily="34" charset="0"/>
                <a:cs typeface="Times New Roman" panose="02020603050405020304" pitchFamily="18" charset="0"/>
              </a:rPr>
              <a:t>Support Vector Machine is the better algorithm </a:t>
            </a:r>
            <a:r>
              <a:rPr lang="en-CA" sz="1800" dirty="0">
                <a:effectLst/>
                <a:latin typeface="Calibri" panose="020F0502020204030204" pitchFamily="34" charset="0"/>
                <a:ea typeface="Calibri" panose="020F0502020204030204" pitchFamily="34" charset="0"/>
                <a:cs typeface="Times New Roman" panose="02020603050405020304" pitchFamily="18" charset="0"/>
              </a:rPr>
              <a:t>to model the impact of different driving conditions on the severity of an accident. The Seattle government can use this to deploy safety services and put up warning signs in regions where dangerous conditions are being exhibited and potentially lower the severity and number of accidents in the areas.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794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35A4-6EFD-42A3-9FE8-5DD98797AC36}"/>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13D130E9-FDC0-4DC1-8625-A48B12CDD105}"/>
              </a:ext>
            </a:extLst>
          </p:cNvPr>
          <p:cNvSpPr>
            <a:spLocks noGrp="1"/>
          </p:cNvSpPr>
          <p:nvPr>
            <p:ph idx="1"/>
          </p:nvPr>
        </p:nvSpPr>
        <p:spPr/>
        <p:txBody>
          <a:bodyPr>
            <a:normAutofit fontScale="92500" lnSpcReduction="20000"/>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Traffic accidents result in severe fatalities across the world and are the leading cause of death for people aged 15-29. Weather patterns can have a dramatic impact on the safety of driving in specific regions, due to limited visibility and reduced grip from tyres.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When people start planning their trips between places, they tend to check their route first and see estimated time to arrival, but often do not see any warnings for weather or increased accident risks on certain roads. Due to this, drivers might end up taking a dangerous route and encounter treacherous road surfaces and end up in an accident.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purpose of this project is to model these dangerous driving conditions and predict regions where accidents are most likely to be severe. This will be done to improve road safety by warning people and allowing them to postpone travel or choose safer routes to get to their destinations. The data obtained from this model will be delivered to the Seattle government and police as well, so they can remain on high alert in regions predicted to be high risk for severe crashes.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205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4CED-164E-49D4-9F53-AAFD41E3C8ED}"/>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A8B7A39F-9AF1-4DC1-8299-5AB4471D8D2B}"/>
              </a:ext>
            </a:extLst>
          </p:cNvPr>
          <p:cNvSpPr>
            <a:spLocks noGrp="1"/>
          </p:cNvSpPr>
          <p:nvPr>
            <p:ph idx="1"/>
          </p:nvPr>
        </p:nvSpPr>
        <p:spPr/>
        <p:txBody>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Seattle SPOT Traffic Management Division has a dataset containing information regarding collisions from 2004 to 2020 with several key features surrounding severity and weather. The ‘SEVERITYCODE’ column is going to be the target variable which the model will predict to warn drivers of dangerous areas. The variable is effectively a binary class which classifies accidents into either ‘property damage’ or ‘injury collision’. There are classifiers for ‘severe injury’ and ‘fatality’, but no data for those metrics is present within the data set hence they cannot be modeled.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variables used to train the model will be ‘WEATHER’, ‘LIGHTCOND’ and ‘ROADCOND’ as they pertain directly to the conditions the drivers were in at the time of their accidents. The three variables are all TEXT data types and can hence be classified using frequency counts by processing the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670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89D7-62D4-4794-8572-CD39A5E6E286}"/>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F55F78D4-40DC-40B1-A3EF-55D59660E62F}"/>
              </a:ext>
            </a:extLst>
          </p:cNvPr>
          <p:cNvSpPr>
            <a:spLocks noGrp="1"/>
          </p:cNvSpPr>
          <p:nvPr>
            <p:ph idx="1"/>
          </p:nvPr>
        </p:nvSpPr>
        <p:spPr/>
        <p:txBody>
          <a:bodyPr/>
          <a:lstStyle/>
          <a:p>
            <a:r>
              <a:rPr lang="en-US" dirty="0"/>
              <a:t>The DataFrame with only relevant metrics was created and then flushed of null values </a:t>
            </a:r>
          </a:p>
          <a:p>
            <a:r>
              <a:rPr lang="en-US" dirty="0"/>
              <a:t>Null values were removed as they only comprised a small percentage of the total dataset</a:t>
            </a:r>
          </a:p>
          <a:p>
            <a:r>
              <a:rPr lang="en-US" dirty="0"/>
              <a:t>Replacing them with average values would not have worked as the value fields are all discrete and categorical</a:t>
            </a:r>
            <a:endParaRPr lang="en-IN" dirty="0"/>
          </a:p>
        </p:txBody>
      </p:sp>
      <p:pic>
        <p:nvPicPr>
          <p:cNvPr id="4" name="Picture 3">
            <a:extLst>
              <a:ext uri="{FF2B5EF4-FFF2-40B4-BE49-F238E27FC236}">
                <a16:creationId xmlns:a16="http://schemas.microsoft.com/office/drawing/2014/main" id="{C48DEAA6-8FC5-47ED-8FCC-B39FA1FFFECD}"/>
              </a:ext>
            </a:extLst>
          </p:cNvPr>
          <p:cNvPicPr/>
          <p:nvPr/>
        </p:nvPicPr>
        <p:blipFill rotWithShape="1">
          <a:blip r:embed="rId2">
            <a:extLst>
              <a:ext uri="{28A0092B-C50C-407E-A947-70E740481C1C}">
                <a14:useLocalDpi xmlns:a14="http://schemas.microsoft.com/office/drawing/2010/main" val="0"/>
              </a:ext>
            </a:extLst>
          </a:blip>
          <a:srcRect l="6282" t="60557" r="72453" b="25565"/>
          <a:stretch/>
        </p:blipFill>
        <p:spPr bwMode="auto">
          <a:xfrm>
            <a:off x="2599127" y="4376056"/>
            <a:ext cx="4753082" cy="17555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306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D3F5-DEB7-46A5-8B2D-ECD849674021}"/>
              </a:ext>
            </a:extLst>
          </p:cNvPr>
          <p:cNvSpPr>
            <a:spLocks noGrp="1"/>
          </p:cNvSpPr>
          <p:nvPr>
            <p:ph type="title"/>
          </p:nvPr>
        </p:nvSpPr>
        <p:spPr/>
        <p:txBody>
          <a:bodyPr/>
          <a:lstStyle/>
          <a:p>
            <a:r>
              <a:rPr lang="en-US" dirty="0"/>
              <a:t>Data Exploration</a:t>
            </a:r>
            <a:endParaRPr lang="en-IN" dirty="0"/>
          </a:p>
        </p:txBody>
      </p:sp>
      <p:sp>
        <p:nvSpPr>
          <p:cNvPr id="3" name="Content Placeholder 2">
            <a:extLst>
              <a:ext uri="{FF2B5EF4-FFF2-40B4-BE49-F238E27FC236}">
                <a16:creationId xmlns:a16="http://schemas.microsoft.com/office/drawing/2014/main" id="{3F23679D-F91F-4C08-901C-C42CA044F718}"/>
              </a:ext>
            </a:extLst>
          </p:cNvPr>
          <p:cNvSpPr>
            <a:spLocks noGrp="1"/>
          </p:cNvSpPr>
          <p:nvPr>
            <p:ph idx="1"/>
          </p:nvPr>
        </p:nvSpPr>
        <p:spPr>
          <a:xfrm>
            <a:off x="677334" y="1430673"/>
            <a:ext cx="8596668" cy="3880773"/>
          </a:xfrm>
        </p:spPr>
        <p:txBody>
          <a:bodyPr/>
          <a:lstStyle/>
          <a:p>
            <a:r>
              <a:rPr lang="en-US" dirty="0"/>
              <a:t>To analyze the data further, we must also gain an understanding of what the leading metrics are for each categorical variable</a:t>
            </a:r>
          </a:p>
          <a:p>
            <a:r>
              <a:rPr lang="en-US" dirty="0"/>
              <a:t>This can be done by using a combination of basic statistics and some visualizations using matplotlib</a:t>
            </a:r>
          </a:p>
          <a:p>
            <a:r>
              <a:rPr lang="en-US" dirty="0"/>
              <a:t>The base statistics are displayed below with clear leaders in each category:</a:t>
            </a:r>
            <a:endParaRPr lang="en-IN" dirty="0"/>
          </a:p>
        </p:txBody>
      </p:sp>
      <p:pic>
        <p:nvPicPr>
          <p:cNvPr id="5" name="Picture 4">
            <a:extLst>
              <a:ext uri="{FF2B5EF4-FFF2-40B4-BE49-F238E27FC236}">
                <a16:creationId xmlns:a16="http://schemas.microsoft.com/office/drawing/2014/main" id="{EE07C6F0-884E-4E92-872E-2DE685DCB0B2}"/>
              </a:ext>
            </a:extLst>
          </p:cNvPr>
          <p:cNvPicPr/>
          <p:nvPr/>
        </p:nvPicPr>
        <p:blipFill rotWithShape="1">
          <a:blip r:embed="rId2">
            <a:extLst>
              <a:ext uri="{28A0092B-C50C-407E-A947-70E740481C1C}">
                <a14:useLocalDpi xmlns:a14="http://schemas.microsoft.com/office/drawing/2010/main" val="0"/>
              </a:ext>
            </a:extLst>
          </a:blip>
          <a:srcRect l="1578" t="24961" r="77154" b="3323"/>
          <a:stretch/>
        </p:blipFill>
        <p:spPr bwMode="auto">
          <a:xfrm>
            <a:off x="4039678" y="3217328"/>
            <a:ext cx="1871980" cy="3551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189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BA25A55-2C70-4BF4-84B3-DAB0B6A0F9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7" name="Freeform 14">
              <a:extLst>
                <a:ext uri="{FF2B5EF4-FFF2-40B4-BE49-F238E27FC236}">
                  <a16:creationId xmlns:a16="http://schemas.microsoft.com/office/drawing/2014/main" id="{34DDEB77-23C4-4B9F-A228-97B5599B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D58851FF-DCF2-43C7-8970-B7045ED753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06852C5-306E-46FB-844A-7632E6D390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F40C9C1B-A82E-4755-816B-C827A271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8E7D1B95-1664-47D2-9F1E-5AE3B8F8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3FECDE-6D49-477E-896A-AEFD1909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42502F9E-0DC0-454C-8CBC-937053820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E4139BD5-2F4F-48E5-930B-BF6BCAF6E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12DD939-5D79-4EC3-A014-5385FA549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E730207-4624-4450-B869-9F04E05BF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DC5E11B-9C67-479A-951A-123B550A19F6}"/>
              </a:ext>
            </a:extLst>
          </p:cNvPr>
          <p:cNvSpPr>
            <a:spLocks noGrp="1"/>
          </p:cNvSpPr>
          <p:nvPr>
            <p:ph type="title"/>
          </p:nvPr>
        </p:nvSpPr>
        <p:spPr>
          <a:xfrm>
            <a:off x="633086" y="144624"/>
            <a:ext cx="4161487" cy="621836"/>
          </a:xfrm>
        </p:spPr>
        <p:txBody>
          <a:bodyPr vert="horz" lIns="91440" tIns="45720" rIns="91440" bIns="45720" rtlCol="0" anchor="b">
            <a:normAutofit/>
          </a:bodyPr>
          <a:lstStyle/>
          <a:p>
            <a:pPr algn="r">
              <a:lnSpc>
                <a:spcPct val="90000"/>
              </a:lnSpc>
            </a:pPr>
            <a:r>
              <a:rPr lang="en-US" sz="2000" dirty="0"/>
              <a:t>Data Exploration – Visualizations.</a:t>
            </a:r>
          </a:p>
        </p:txBody>
      </p:sp>
      <p:pic>
        <p:nvPicPr>
          <p:cNvPr id="4" name="Picture 3">
            <a:extLst>
              <a:ext uri="{FF2B5EF4-FFF2-40B4-BE49-F238E27FC236}">
                <a16:creationId xmlns:a16="http://schemas.microsoft.com/office/drawing/2014/main" id="{E9811EF3-4953-447F-A4F0-B6CEDEB27B2A}"/>
              </a:ext>
            </a:extLst>
          </p:cNvPr>
          <p:cNvPicPr/>
          <p:nvPr/>
        </p:nvPicPr>
        <p:blipFill rotWithShape="1">
          <a:blip r:embed="rId2">
            <a:extLst>
              <a:ext uri="{28A0092B-C50C-407E-A947-70E740481C1C}">
                <a14:useLocalDpi xmlns:a14="http://schemas.microsoft.com/office/drawing/2010/main" val="0"/>
              </a:ext>
            </a:extLst>
          </a:blip>
          <a:srcRect l="5361" t="27921" r="45118" b="5815"/>
          <a:stretch/>
        </p:blipFill>
        <p:spPr bwMode="auto">
          <a:xfrm>
            <a:off x="888651" y="960762"/>
            <a:ext cx="4280508" cy="3176586"/>
          </a:xfrm>
          <a:prstGeom prst="rect">
            <a:avLst/>
          </a:prstGeom>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92C3D0AB-3B91-4D1E-BE7C-DD805703F166}"/>
              </a:ext>
            </a:extLst>
          </p:cNvPr>
          <p:cNvPicPr/>
          <p:nvPr/>
        </p:nvPicPr>
        <p:blipFill rotWithShape="1">
          <a:blip r:embed="rId3" cstate="print">
            <a:extLst>
              <a:ext uri="{28A0092B-C50C-407E-A947-70E740481C1C}">
                <a14:useLocalDpi xmlns:a14="http://schemas.microsoft.com/office/drawing/2010/main" val="0"/>
              </a:ext>
            </a:extLst>
          </a:blip>
          <a:srcRect l="1532" t="24965" r="43970" b="8098"/>
          <a:stretch/>
        </p:blipFill>
        <p:spPr bwMode="auto">
          <a:xfrm>
            <a:off x="3197811" y="4215344"/>
            <a:ext cx="3942695" cy="2498032"/>
          </a:xfrm>
          <a:prstGeom prst="rect">
            <a:avLst/>
          </a:prstGeom>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455A381-5888-4B2D-98A5-9726863B6DA4}"/>
              </a:ext>
            </a:extLst>
          </p:cNvPr>
          <p:cNvPicPr/>
          <p:nvPr/>
        </p:nvPicPr>
        <p:blipFill rotWithShape="1">
          <a:blip r:embed="rId4" cstate="print">
            <a:extLst>
              <a:ext uri="{28A0092B-C50C-407E-A947-70E740481C1C}">
                <a14:useLocalDpi xmlns:a14="http://schemas.microsoft.com/office/drawing/2010/main" val="0"/>
              </a:ext>
            </a:extLst>
          </a:blip>
          <a:srcRect l="1629" t="31331" r="44399" b="10033"/>
          <a:stretch/>
        </p:blipFill>
        <p:spPr bwMode="auto">
          <a:xfrm>
            <a:off x="5250503" y="960762"/>
            <a:ext cx="4198680" cy="3176586"/>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96113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D44A-D6F1-4E2C-9787-D147A66BC164}"/>
              </a:ext>
            </a:extLst>
          </p:cNvPr>
          <p:cNvSpPr>
            <a:spLocks noGrp="1"/>
          </p:cNvSpPr>
          <p:nvPr>
            <p:ph type="title"/>
          </p:nvPr>
        </p:nvSpPr>
        <p:spPr/>
        <p:txBody>
          <a:bodyPr/>
          <a:lstStyle/>
          <a:p>
            <a:r>
              <a:rPr lang="en-US" dirty="0"/>
              <a:t>Data Wrangling</a:t>
            </a:r>
            <a:endParaRPr lang="en-IN" dirty="0"/>
          </a:p>
        </p:txBody>
      </p:sp>
      <p:sp>
        <p:nvSpPr>
          <p:cNvPr id="3" name="Content Placeholder 2">
            <a:extLst>
              <a:ext uri="{FF2B5EF4-FFF2-40B4-BE49-F238E27FC236}">
                <a16:creationId xmlns:a16="http://schemas.microsoft.com/office/drawing/2014/main" id="{00020E0E-48A8-4963-AAEE-1A02B3ECB616}"/>
              </a:ext>
            </a:extLst>
          </p:cNvPr>
          <p:cNvSpPr>
            <a:spLocks noGrp="1"/>
          </p:cNvSpPr>
          <p:nvPr>
            <p:ph idx="1"/>
          </p:nvPr>
        </p:nvSpPr>
        <p:spPr/>
        <p:txBody>
          <a:bodyPr>
            <a:normAutofit lnSpcReduction="10000"/>
          </a:bodyPr>
          <a:lstStyle/>
          <a:p>
            <a:r>
              <a:rPr lang="en-US" dirty="0"/>
              <a:t>After cleaning the dataset, the next step was to format it into a suitable DataFrame for conducting analysis and modelling on it</a:t>
            </a:r>
          </a:p>
          <a:p>
            <a:r>
              <a:rPr lang="en-US" dirty="0"/>
              <a:t>This was done using the Pandas Dummies function and creating a table with many columns of binary variables to represent the categorical variables</a:t>
            </a:r>
          </a:p>
          <a:p>
            <a:r>
              <a:rPr lang="en-US" dirty="0"/>
              <a:t>The final table for analysis looked like the following:</a:t>
            </a:r>
          </a:p>
          <a:p>
            <a:endParaRPr lang="en-IN" dirty="0"/>
          </a:p>
          <a:p>
            <a:endParaRPr lang="en-IN" dirty="0"/>
          </a:p>
          <a:p>
            <a:endParaRPr lang="en-IN" dirty="0"/>
          </a:p>
          <a:p>
            <a:endParaRPr lang="en-IN" dirty="0"/>
          </a:p>
          <a:p>
            <a:endParaRPr lang="en-IN" dirty="0"/>
          </a:p>
          <a:p>
            <a:r>
              <a:rPr lang="en-IN" dirty="0"/>
              <a:t>From this, a training and testing set was created for the modelling algorithms</a:t>
            </a:r>
          </a:p>
        </p:txBody>
      </p:sp>
      <p:pic>
        <p:nvPicPr>
          <p:cNvPr id="4" name="Picture 3">
            <a:extLst>
              <a:ext uri="{FF2B5EF4-FFF2-40B4-BE49-F238E27FC236}">
                <a16:creationId xmlns:a16="http://schemas.microsoft.com/office/drawing/2014/main" id="{10A5A645-EE94-4B43-A4CA-93C21AAA0C67}"/>
              </a:ext>
            </a:extLst>
          </p:cNvPr>
          <p:cNvPicPr/>
          <p:nvPr/>
        </p:nvPicPr>
        <p:blipFill rotWithShape="1">
          <a:blip r:embed="rId2">
            <a:extLst>
              <a:ext uri="{28A0092B-C50C-407E-A947-70E740481C1C}">
                <a14:useLocalDpi xmlns:a14="http://schemas.microsoft.com/office/drawing/2010/main" val="0"/>
              </a:ext>
            </a:extLst>
          </a:blip>
          <a:srcRect t="31867" b="2446"/>
          <a:stretch/>
        </p:blipFill>
        <p:spPr bwMode="auto">
          <a:xfrm>
            <a:off x="1362820" y="3970421"/>
            <a:ext cx="7225695" cy="1548063"/>
          </a:xfrm>
          <a:prstGeom prst="rect">
            <a:avLst/>
          </a:prstGeom>
          <a:noFill/>
          <a:ln>
            <a:noFill/>
          </a:ln>
        </p:spPr>
      </p:pic>
    </p:spTree>
    <p:extLst>
      <p:ext uri="{BB962C8B-B14F-4D97-AF65-F5344CB8AC3E}">
        <p14:creationId xmlns:p14="http://schemas.microsoft.com/office/powerpoint/2010/main" val="171183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20C9-D6C1-4174-813D-D71A0CF7D155}"/>
              </a:ext>
            </a:extLst>
          </p:cNvPr>
          <p:cNvSpPr>
            <a:spLocks noGrp="1"/>
          </p:cNvSpPr>
          <p:nvPr>
            <p:ph type="title"/>
          </p:nvPr>
        </p:nvSpPr>
        <p:spPr/>
        <p:txBody>
          <a:bodyPr/>
          <a:lstStyle/>
          <a:p>
            <a:r>
              <a:rPr lang="en-US" dirty="0"/>
              <a:t>K-Nearest Neighbors</a:t>
            </a:r>
            <a:endParaRPr lang="en-IN" dirty="0"/>
          </a:p>
        </p:txBody>
      </p:sp>
      <p:sp>
        <p:nvSpPr>
          <p:cNvPr id="3" name="Content Placeholder 2">
            <a:extLst>
              <a:ext uri="{FF2B5EF4-FFF2-40B4-BE49-F238E27FC236}">
                <a16:creationId xmlns:a16="http://schemas.microsoft.com/office/drawing/2014/main" id="{87F405A2-99C6-49B8-A224-46DE7904983B}"/>
              </a:ext>
            </a:extLst>
          </p:cNvPr>
          <p:cNvSpPr>
            <a:spLocks noGrp="1"/>
          </p:cNvSpPr>
          <p:nvPr>
            <p:ph idx="1"/>
          </p:nvPr>
        </p:nvSpPr>
        <p:spPr>
          <a:xfrm>
            <a:off x="677334" y="1619414"/>
            <a:ext cx="8596668" cy="3880773"/>
          </a:xfrm>
        </p:spPr>
        <p:txBody>
          <a:bodyPr/>
          <a:lstStyle/>
          <a:p>
            <a:r>
              <a:rPr lang="en-IN" dirty="0"/>
              <a:t>The first algorithm I used was the KNN model, which classifies data points relative to the characteristics of nearby points. This is a slow process and iterating through various K values took some time, but resulted in a trained model with a highly accurate prediction.</a:t>
            </a:r>
          </a:p>
        </p:txBody>
      </p:sp>
      <p:pic>
        <p:nvPicPr>
          <p:cNvPr id="5" name="Picture 4">
            <a:extLst>
              <a:ext uri="{FF2B5EF4-FFF2-40B4-BE49-F238E27FC236}">
                <a16:creationId xmlns:a16="http://schemas.microsoft.com/office/drawing/2014/main" id="{2FB58D2B-1BA4-45D5-B020-69AC108C20F7}"/>
              </a:ext>
            </a:extLst>
          </p:cNvPr>
          <p:cNvPicPr/>
          <p:nvPr/>
        </p:nvPicPr>
        <p:blipFill rotWithShape="1">
          <a:blip r:embed="rId2">
            <a:extLst>
              <a:ext uri="{28A0092B-C50C-407E-A947-70E740481C1C}">
                <a14:useLocalDpi xmlns:a14="http://schemas.microsoft.com/office/drawing/2010/main" val="0"/>
              </a:ext>
            </a:extLst>
          </a:blip>
          <a:srcRect l="3005" t="53023" r="39080" b="1808"/>
          <a:stretch/>
        </p:blipFill>
        <p:spPr bwMode="auto">
          <a:xfrm>
            <a:off x="1623528" y="2923053"/>
            <a:ext cx="6374636" cy="33253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141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B9B3-6088-49DE-82D0-19A91B702141}"/>
              </a:ext>
            </a:extLst>
          </p:cNvPr>
          <p:cNvSpPr>
            <a:spLocks noGrp="1"/>
          </p:cNvSpPr>
          <p:nvPr>
            <p:ph type="title"/>
          </p:nvPr>
        </p:nvSpPr>
        <p:spPr/>
        <p:txBody>
          <a:bodyPr/>
          <a:lstStyle/>
          <a:p>
            <a:r>
              <a:rPr lang="en-US" dirty="0"/>
              <a:t>Support Vector Machine</a:t>
            </a:r>
            <a:endParaRPr lang="en-IN" dirty="0"/>
          </a:p>
        </p:txBody>
      </p:sp>
      <p:sp>
        <p:nvSpPr>
          <p:cNvPr id="3" name="Content Placeholder 2">
            <a:extLst>
              <a:ext uri="{FF2B5EF4-FFF2-40B4-BE49-F238E27FC236}">
                <a16:creationId xmlns:a16="http://schemas.microsoft.com/office/drawing/2014/main" id="{EF617BD9-FBA2-407B-9417-4BEF6DFC779D}"/>
              </a:ext>
            </a:extLst>
          </p:cNvPr>
          <p:cNvSpPr>
            <a:spLocks noGrp="1"/>
          </p:cNvSpPr>
          <p:nvPr>
            <p:ph idx="1"/>
          </p:nvPr>
        </p:nvSpPr>
        <p:spPr>
          <a:xfrm>
            <a:off x="677334" y="1488613"/>
            <a:ext cx="8596668" cy="3880773"/>
          </a:xfrm>
        </p:spPr>
        <p:txBody>
          <a:bodyPr/>
          <a:lstStyle/>
          <a:p>
            <a:r>
              <a:rPr lang="en-IN" dirty="0"/>
              <a:t>The other algorithm used was an SVM which uses higher dimensional spaces to plot points and solves for hyperplanes which divide the different classifications into subspaces. This algorithm was much faster than the KNN albeit slightly less accurate than it. I visualised the output of this model through a confusion matrix to check for True Positives, True Negatives, False Positives and False Negatives.  </a:t>
            </a:r>
          </a:p>
        </p:txBody>
      </p:sp>
      <p:pic>
        <p:nvPicPr>
          <p:cNvPr id="4" name="Picture 3">
            <a:extLst>
              <a:ext uri="{FF2B5EF4-FFF2-40B4-BE49-F238E27FC236}">
                <a16:creationId xmlns:a16="http://schemas.microsoft.com/office/drawing/2014/main" id="{12B11A54-2C92-4E06-ACAD-9438C773E9FD}"/>
              </a:ext>
            </a:extLst>
          </p:cNvPr>
          <p:cNvPicPr/>
          <p:nvPr/>
        </p:nvPicPr>
        <p:blipFill rotWithShape="1">
          <a:blip r:embed="rId2">
            <a:extLst>
              <a:ext uri="{28A0092B-C50C-407E-A947-70E740481C1C}">
                <a14:useLocalDpi xmlns:a14="http://schemas.microsoft.com/office/drawing/2010/main" val="0"/>
              </a:ext>
            </a:extLst>
          </a:blip>
          <a:srcRect l="7978" t="26716" r="63637" b="30563"/>
          <a:stretch/>
        </p:blipFill>
        <p:spPr bwMode="auto">
          <a:xfrm>
            <a:off x="3253391" y="3325068"/>
            <a:ext cx="3725905" cy="32050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768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76</TotalTime>
  <Words>1000</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Predicting impact of driving conditions on accident severity</vt:lpstr>
      <vt:lpstr>Introduction </vt:lpstr>
      <vt:lpstr>Data Description</vt:lpstr>
      <vt:lpstr>Data Cleaning</vt:lpstr>
      <vt:lpstr>Data Exploration</vt:lpstr>
      <vt:lpstr>Data Exploration – Visualizations.</vt:lpstr>
      <vt:lpstr>Data Wrangling</vt:lpstr>
      <vt:lpstr>K-Nearest Neighbors</vt:lpstr>
      <vt:lpstr>Support Vector Machine</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impact of driving conditions on accident severity</dc:title>
  <dc:creator>Vidur Channa</dc:creator>
  <cp:lastModifiedBy>Vidur Channa</cp:lastModifiedBy>
  <cp:revision>5</cp:revision>
  <dcterms:created xsi:type="dcterms:W3CDTF">2020-09-07T07:24:46Z</dcterms:created>
  <dcterms:modified xsi:type="dcterms:W3CDTF">2020-09-07T08:41:10Z</dcterms:modified>
</cp:coreProperties>
</file>