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+k+vv/Vj9WUNCE+BAzH/gbHwl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 txBox="1"/>
          <p:nvPr>
            <p:ph type="ctrTitle"/>
          </p:nvPr>
        </p:nvSpPr>
        <p:spPr>
          <a:xfrm>
            <a:off x="1517904" y="1517904"/>
            <a:ext cx="9144000" cy="27980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YaHe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" type="subTitle"/>
          </p:nvPr>
        </p:nvSpPr>
        <p:spPr>
          <a:xfrm>
            <a:off x="1517904" y="4572000"/>
            <a:ext cx="9144000" cy="15270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lvl="0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1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" type="body"/>
          </p:nvPr>
        </p:nvSpPr>
        <p:spPr>
          <a:xfrm rot="5400000">
            <a:off x="4526280" y="-36576"/>
            <a:ext cx="3127248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 rot="5400000">
            <a:off x="7287289" y="2680932"/>
            <a:ext cx="4546786" cy="2220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 rot="5400000">
            <a:off x="2525788" y="510021"/>
            <a:ext cx="4546786" cy="65625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/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" type="body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/>
          <p:nvPr>
            <p:ph type="title"/>
          </p:nvPr>
        </p:nvSpPr>
        <p:spPr>
          <a:xfrm>
            <a:off x="1517904" y="1517904"/>
            <a:ext cx="9144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YaHe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" type="body"/>
          </p:nvPr>
        </p:nvSpPr>
        <p:spPr>
          <a:xfrm>
            <a:off x="1517904" y="4572000"/>
            <a:ext cx="91440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13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1517904" y="2980944"/>
            <a:ext cx="4334256" cy="31181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2" type="body"/>
          </p:nvPr>
        </p:nvSpPr>
        <p:spPr>
          <a:xfrm>
            <a:off x="6336792" y="2980944"/>
            <a:ext cx="4334256" cy="31181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1517905" y="2944368"/>
            <a:ext cx="4334256" cy="6060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1517904" y="3644987"/>
            <a:ext cx="4334256" cy="24496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336792" y="2944368"/>
            <a:ext cx="4334256" cy="6060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336792" y="3644987"/>
            <a:ext cx="4334256" cy="24496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15"/>
          <p:cNvSpPr txBox="1"/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>
            <p:ph type="title"/>
          </p:nvPr>
        </p:nvSpPr>
        <p:spPr>
          <a:xfrm>
            <a:off x="1517904" y="1517904"/>
            <a:ext cx="3145536" cy="17922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YaHe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" type="body"/>
          </p:nvPr>
        </p:nvSpPr>
        <p:spPr>
          <a:xfrm>
            <a:off x="5330952" y="1517904"/>
            <a:ext cx="5330952" cy="45811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4318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3200"/>
              <a:buChar char="+"/>
              <a:defRPr sz="3200"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800"/>
            </a:lvl2pPr>
            <a:lvl3pPr indent="-3810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400"/>
              <a:buChar char="+"/>
              <a:defRPr sz="2400"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/>
            </a:lvl4pPr>
            <a:lvl5pPr indent="-3556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8"/>
          <p:cNvSpPr txBox="1"/>
          <p:nvPr>
            <p:ph idx="2" type="body"/>
          </p:nvPr>
        </p:nvSpPr>
        <p:spPr>
          <a:xfrm>
            <a:off x="1517904" y="3483864"/>
            <a:ext cx="3145536" cy="2615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8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/>
          <p:nvPr>
            <p:ph type="title"/>
          </p:nvPr>
        </p:nvSpPr>
        <p:spPr>
          <a:xfrm>
            <a:off x="1517904" y="1517904"/>
            <a:ext cx="3145536" cy="17922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YaHe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/>
          <p:nvPr>
            <p:ph idx="2" type="pic"/>
          </p:nvPr>
        </p:nvSpPr>
        <p:spPr>
          <a:xfrm>
            <a:off x="5349240" y="764032"/>
            <a:ext cx="6089904" cy="533095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5" name="Google Shape;65;p19"/>
          <p:cNvSpPr txBox="1"/>
          <p:nvPr>
            <p:ph idx="1" type="body"/>
          </p:nvPr>
        </p:nvSpPr>
        <p:spPr>
          <a:xfrm>
            <a:off x="1517904" y="3483864"/>
            <a:ext cx="3145536" cy="2615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9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icrosoft YaHei"/>
              <a:buNone/>
              <a:defRPr b="1" i="0" sz="4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93700" lvl="0" marL="457200" marR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Avenir"/>
              <a:buChar char="+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Char char="+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1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nir"/>
              <a:buChar char="+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0"/>
          <p:cNvSpPr/>
          <p:nvPr/>
        </p:nvSpPr>
        <p:spPr>
          <a:xfrm>
            <a:off x="0" y="0"/>
            <a:ext cx="12192000" cy="6105524"/>
          </a:xfrm>
          <a:custGeom>
            <a:rect b="b" l="l" r="r" t="t"/>
            <a:pathLst>
              <a:path extrusionOk="0" h="6105524" w="12192000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D3C5AF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uder.io/a-review-of-the-recent-history-of-nlp/index.html#2001neurallanguagemodels" TargetMode="External"/><Relationship Id="rId4" Type="http://schemas.openxmlformats.org/officeDocument/2006/relationships/hyperlink" Target="https://ruder.io/a-review-of-the-recent-history-of-nlp/index.html#20018multitasklearning" TargetMode="External"/><Relationship Id="rId11" Type="http://schemas.openxmlformats.org/officeDocument/2006/relationships/image" Target="../media/image10.png"/><Relationship Id="rId10" Type="http://schemas.openxmlformats.org/officeDocument/2006/relationships/hyperlink" Target="https://ruder.io/a-review-of-the-recent-history-of-nlp/index.html#2018pretrainedlanguagemodels" TargetMode="External"/><Relationship Id="rId9" Type="http://schemas.openxmlformats.org/officeDocument/2006/relationships/hyperlink" Target="https://ruder.io/a-review-of-the-recent-history-of-nlp/index.html#2015memorybasednetworks" TargetMode="External"/><Relationship Id="rId5" Type="http://schemas.openxmlformats.org/officeDocument/2006/relationships/hyperlink" Target="https://ruder.io/a-review-of-the-recent-history-of-nlp/index.html#2013wordembeddings" TargetMode="External"/><Relationship Id="rId6" Type="http://schemas.openxmlformats.org/officeDocument/2006/relationships/hyperlink" Target="https://ruder.io/a-review-of-the-recent-history-of-nlp/index.html#2013neuralnetworksfornlp" TargetMode="External"/><Relationship Id="rId7" Type="http://schemas.openxmlformats.org/officeDocument/2006/relationships/hyperlink" Target="https://ruder.io/a-review-of-the-recent-history-of-nlp/index.html#2014sequencetosequencemodels" TargetMode="External"/><Relationship Id="rId8" Type="http://schemas.openxmlformats.org/officeDocument/2006/relationships/hyperlink" Target="https://ruder.io/a-review-of-the-recent-history-of-nlp/index.html#2015atten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hyperlink" Target="https://en.wikipedia.org/wiki/Transformer_(machine_learning_model)" TargetMode="External"/><Relationship Id="rId5" Type="http://schemas.openxmlformats.org/officeDocument/2006/relationships/hyperlink" Target="https://en.wikipedia.org/wiki/Machine_learning" TargetMode="External"/><Relationship Id="rId6" Type="http://schemas.openxmlformats.org/officeDocument/2006/relationships/hyperlink" Target="https://en.wikipedia.org/wiki/Natural_language_processing" TargetMode="External"/><Relationship Id="rId7" Type="http://schemas.openxmlformats.org/officeDocument/2006/relationships/hyperlink" Target="https://en.wikipedia.org/wiki/Googl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hyperlink" Target="https://en.wikipedia.org/wiki/Transformer_(machine_learning_model)" TargetMode="External"/><Relationship Id="rId9" Type="http://schemas.openxmlformats.org/officeDocument/2006/relationships/image" Target="../media/image13.jpg"/><Relationship Id="rId5" Type="http://schemas.openxmlformats.org/officeDocument/2006/relationships/hyperlink" Target="https://en.wikipedia.org/wiki/Machine_learning" TargetMode="External"/><Relationship Id="rId6" Type="http://schemas.openxmlformats.org/officeDocument/2006/relationships/hyperlink" Target="https://en.wikipedia.org/wiki/Natural_language_processing" TargetMode="External"/><Relationship Id="rId7" Type="http://schemas.openxmlformats.org/officeDocument/2006/relationships/hyperlink" Target="https://en.wikipedia.org/wiki/Google" TargetMode="External"/><Relationship Id="rId8" Type="http://schemas.openxmlformats.org/officeDocument/2006/relationships/hyperlink" Target="http://www.youtube.com/watch?v=ioGry-89gq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Zm9B-DvwOgw" TargetMode="Externa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1102973" y="729700"/>
            <a:ext cx="935299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Natural Language Processing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598886" y="2021510"/>
            <a:ext cx="87762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Sentiment Analysis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hat is NLP"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9622" y="3662806"/>
            <a:ext cx="2507721" cy="222186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8983304" y="1575659"/>
            <a:ext cx="29453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Speech Recognition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pplications of NLP"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7165" y="1680720"/>
            <a:ext cx="4358908" cy="15110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plications of NLP" id="90" name="Google Shape;9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38515" y="3373387"/>
            <a:ext cx="3175000" cy="16065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4087165" y="3296861"/>
            <a:ext cx="29453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Spam Detection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944880" y="2919696"/>
            <a:ext cx="87762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 Answering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(Alexa/Siri)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pplications of NLP" id="93" name="Google Shape;93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01717" y="3662806"/>
            <a:ext cx="1530663" cy="154867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3654742" y="5248962"/>
            <a:ext cx="25289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8983304" y="2077053"/>
            <a:ext cx="215865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Natural Language Understanding (NLU)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1102973" y="729700"/>
            <a:ext cx="935299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Natural Language Processing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967936" y="2526179"/>
            <a:ext cx="40230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Translation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3885968" y="1827994"/>
            <a:ext cx="87762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Spelling Correction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9387820" y="4313073"/>
            <a:ext cx="9781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chatbot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pplications of NLP" id="104" name="Google Shape;10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877673"/>
            <a:ext cx="4840558" cy="18123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plications of NLP" id="105" name="Google Shape;10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1909" y="3143154"/>
            <a:ext cx="4211583" cy="2112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plications of NLP" id="106" name="Google Shape;10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37738" y="4035214"/>
            <a:ext cx="2934469" cy="2112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0" y="0"/>
            <a:ext cx="12192000" cy="6105524"/>
          </a:xfrm>
          <a:custGeom>
            <a:rect b="b" l="l" r="r" t="t"/>
            <a:pathLst>
              <a:path extrusionOk="0" h="6105524" w="12192000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D3C5AF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762000" y="755650"/>
            <a:ext cx="4786183" cy="1345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Overview in NLP</a:t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762001" y="2207969"/>
            <a:ext cx="3932830" cy="3884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sng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2001 - Neural language models</a:t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sng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2008 - Multi-task learning</a:t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sng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2013 - Word embeddings</a:t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sng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2013 - Neural networks for NLP</a:t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sng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2014 - Sequence-to-sequence models</a:t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sng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2015 - Attention</a:t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sng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2015 - Memory-based networks</a:t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sng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2018 - Pretrained language models</a:t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401464" y="2508536"/>
            <a:ext cx="6035826" cy="1840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iew: Empirical Evaluation of Gated Recurrent Neural Networks on Sequence  Modeling (GRU) | by Sik-Ho Tsang | Medium"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435" y="2477293"/>
            <a:ext cx="10219130" cy="307498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/>
          <p:nvPr/>
        </p:nvSpPr>
        <p:spPr>
          <a:xfrm>
            <a:off x="1717684" y="1305720"/>
            <a:ext cx="6873998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Language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-1"/>
            <a:ext cx="12192000" cy="6099048"/>
          </a:xfrm>
          <a:prstGeom prst="rect">
            <a:avLst/>
          </a:pr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D3C5AF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11430001" cy="6168789"/>
          </a:xfrm>
          <a:custGeom>
            <a:rect b="b" l="l" r="r" t="t"/>
            <a:pathLst>
              <a:path extrusionOk="0" h="6168789" w="11430001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6082616" y="1517904"/>
            <a:ext cx="4579288" cy="27969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Language Model - Transformer</a:t>
            </a:r>
            <a:endParaRPr/>
          </a:p>
        </p:txBody>
      </p:sp>
      <p:pic>
        <p:nvPicPr>
          <p:cNvPr descr="Language Modeling with nn.Transformer and TorchText — PyTorch Tutorials  1.12.0+cu102 documentation"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002" y="758953"/>
            <a:ext cx="3908513" cy="53358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gs That Happen In Every Transformers Movie" id="131" name="Google Shape;13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22594" y="4448350"/>
            <a:ext cx="3166937" cy="1783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0" y="-1"/>
            <a:ext cx="12192000" cy="6099048"/>
          </a:xfrm>
          <a:prstGeom prst="rect">
            <a:avLst/>
          </a:pr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D3C5AF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0" y="0"/>
            <a:ext cx="11430001" cy="6168789"/>
          </a:xfrm>
          <a:custGeom>
            <a:rect b="b" l="l" r="r" t="t"/>
            <a:pathLst>
              <a:path extrusionOk="0" h="6168789" w="11430001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/>
          <p:nvPr>
            <p:ph type="title"/>
          </p:nvPr>
        </p:nvSpPr>
        <p:spPr>
          <a:xfrm>
            <a:off x="6096000" y="1517650"/>
            <a:ext cx="4565650" cy="1344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icrosoft YaHei"/>
              <a:buNone/>
            </a:pPr>
            <a:r>
              <a:rPr lang="en-US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BERT</a:t>
            </a:r>
            <a:endParaRPr/>
          </a:p>
        </p:txBody>
      </p:sp>
      <p:pic>
        <p:nvPicPr>
          <p:cNvPr descr="BERT: how Google changed NLP - Codemotion Magazine"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711" y="2169252"/>
            <a:ext cx="4573192" cy="251525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/>
          <p:nvPr/>
        </p:nvSpPr>
        <p:spPr>
          <a:xfrm>
            <a:off x="6095998" y="2970213"/>
            <a:ext cx="4565651" cy="312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Bidirectional Encoder Representations from Transformers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(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a 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transformer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-based 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technique for 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natural language processing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(NLP) pre-training developed by 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type="title"/>
          </p:nvPr>
        </p:nvSpPr>
        <p:spPr>
          <a:xfrm>
            <a:off x="6544055" y="1805090"/>
            <a:ext cx="4565650" cy="1344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icrosoft YaHei"/>
              <a:buNone/>
            </a:pPr>
            <a:r>
              <a:rPr lang="en-US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BERT</a:t>
            </a:r>
            <a:endParaRPr/>
          </a:p>
        </p:txBody>
      </p:sp>
      <p:pic>
        <p:nvPicPr>
          <p:cNvPr descr="BERT: how Google changed NLP - Codemotion Magazine" id="147" name="Google Shape;1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711" y="2169252"/>
            <a:ext cx="4573192" cy="251525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7"/>
          <p:cNvSpPr/>
          <p:nvPr/>
        </p:nvSpPr>
        <p:spPr>
          <a:xfrm>
            <a:off x="6544054" y="2686749"/>
            <a:ext cx="4565651" cy="312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Bidirectional Encoder Representations from Transformers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(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a 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transformer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-based 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technique for 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natural language processing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(NLP) pre-training developed by 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 </a:t>
            </a:r>
            <a:endParaRPr/>
          </a:p>
        </p:txBody>
      </p:sp>
      <p:pic>
        <p:nvPicPr>
          <p:cNvPr descr="Since its introduction in 2018, the BERT machine learning model has continued to perform well in a lot of language tasks. This video is a gentle introduction into some of the tasks that BERT can handle (in search engines, for example). The first 3 minutes goes over the some of its applications. Then the video discusses how the model works at a high level (and how you may use it to build a semantic search engine which is sensitive to the meanings of queries and results).&#10;&#10;Introduction (0:00)&#10;You have used BERT (applications) (0:25)&#10;How BERT works (2:52)&#10;Building a search engine (4:30)&#10;&#10;------&#10;&#10;The Illustrated BERT&#10;http://jalammar.github.io/illustrated-bert/&#10;&#10;BERT Paper:&#10;https://www.aclweb.org/anthology/N19-1423/&#10;&#10;Understanding searches better than ever before&#10;https://blog.google/products/search/search-language-understanding-bert/&#10;&#10;Google: BERT now used on almost every English query&#10;https://searchengineland.com/google-bert-used-on-almost-every-english-query-342193&#10;&#10;------&#10;&#10;Twitter: https://twitter.com/JayAlammar&#10;Blog: https://jalammar.github.io/&#10;Mailing List: http://eepurl.com/gl0BHL&#10;&#10;&#10;More videos by Jay:&#10;&#10;Explainable AI Cheat Sheet - Five Key Categories&#10;https://www.youtube.com/watch?v=Yg3q5x7yDeM&#10;&#10;The Narrated Transformer Language Model&#10;https://youtu.be/-QH8fRhqFHM&#10;&#10;Jay's Visual Intro to AI&#10;https://www.youtube.com/watch?v=mSTCzNgDJy4&#10;&#10;How GPT-3 Works - Easily Explained with Animations&#10;https://www.youtube.com/watch?v=MQnJZuBGmSQ" id="149" name="Google Shape;149;p7" title="Language Processing with BERT: The 3 Minute Intro (Deep learning for NLP)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4700" y="1459225"/>
            <a:ext cx="5549875" cy="41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/>
        </p:nvSpPr>
        <p:spPr>
          <a:xfrm>
            <a:off x="1281877" y="948361"/>
            <a:ext cx="9352992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Language Model – GPT3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Generative Pre-trained Transformer 3 (GPT-3) is a language model that leverages deep learning to 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human-like text (output)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Not only can it produce text, but it can also generate code, stories, poems, etc.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7887" y="4520031"/>
            <a:ext cx="4153453" cy="149397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8"/>
          <p:cNvSpPr txBox="1"/>
          <p:nvPr/>
        </p:nvSpPr>
        <p:spPr>
          <a:xfrm>
            <a:off x="1281877" y="2967335"/>
            <a:ext cx="864731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created by OpenAI, an artificial resource laboratory in San Francisco. The 175 billion parameter deep learning model was trained on large text data set with hundreds or billions of words.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/>
          <p:nvPr/>
        </p:nvSpPr>
        <p:spPr>
          <a:xfrm>
            <a:off x="1281877" y="4132272"/>
            <a:ext cx="87866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https://www.youtube.com/watch?v=Zm9B-DvwOgw&amp;list=PLOXw6I10VTv_FhQbbvYh1FvbiaPf43Ve2&amp;index=3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arn more: https://openai.com/blog/openai-codex" id="162" name="Google Shape;162;p9" title="Creating a Space Game with OpenAI Codex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9050" y="388475"/>
            <a:ext cx="9442800" cy="630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ismaticVTI">
  <a:themeElements>
    <a:clrScheme name="AnalogousFromLightSeed_2SEEDS">
      <a:dk1>
        <a:srgbClr val="000000"/>
      </a:dk1>
      <a:lt1>
        <a:srgbClr val="FFFFFF"/>
      </a:lt1>
      <a:dk2>
        <a:srgbClr val="412A24"/>
      </a:dk2>
      <a:lt2>
        <a:srgbClr val="E2E7E8"/>
      </a:lt2>
      <a:accent1>
        <a:srgbClr val="BA8A7F"/>
      </a:accent1>
      <a:accent2>
        <a:srgbClr val="C696A1"/>
      </a:accent2>
      <a:accent3>
        <a:srgbClr val="B7A07D"/>
      </a:accent3>
      <a:accent4>
        <a:srgbClr val="76AD9B"/>
      </a:accent4>
      <a:accent5>
        <a:srgbClr val="82A8AC"/>
      </a:accent5>
      <a:accent6>
        <a:srgbClr val="7F9CBA"/>
      </a:accent6>
      <a:hlink>
        <a:srgbClr val="5B8B96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2022-06-30T02:59:19Z</dcterms:created>
  <dc:creator>Lorraine Chen</dc:creator>
</cp:coreProperties>
</file>