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Lst>
  <p:sldSz cx="3200400" cy="1828800"/>
  <p:notesSz cx="6858000" cy="9144000"/>
  <p:embeddedFontLst>
    <p:embeddedFont>
      <p:font typeface="Anton" pitchFamily="2" charset="0"/>
      <p:regular r:id="rId13"/>
    </p:embeddedFont>
    <p:embeddedFont>
      <p:font typeface="Bauhaus 93" panose="04030905020B02020C02" pitchFamily="82" charset="0"/>
      <p:regular r:id="rId14"/>
    </p:embeddedFont>
    <p:embeddedFont>
      <p:font typeface="Canva Sans" panose="020B0604020202020204" charset="0"/>
      <p:regular r:id="rId15"/>
    </p:embeddedFont>
    <p:embeddedFont>
      <p:font typeface="Canva Sans Bold" panose="020B0604020202020204" charset="0"/>
      <p:regular r:id="rId16"/>
    </p:embeddedFont>
    <p:embeddedFont>
      <p:font typeface="Montserrat" panose="00000500000000000000" pitchFamily="2" charset="0"/>
      <p:regular r:id="rId17"/>
    </p:embeddedFont>
    <p:embeddedFont>
      <p:font typeface="Montserrat Bold" panose="020B0604020202020204" charset="0"/>
      <p:regular r:id="rId18"/>
    </p:embeddedFont>
    <p:embeddedFont>
      <p:font typeface="Montserrat Heavy" panose="020B0604020202020204" charset="0"/>
      <p:regular r:id="rId19"/>
    </p:embeddedFont>
    <p:embeddedFont>
      <p:font typeface="Montserrat Ultra-Bold" panose="020B0604020202020204" charset="0"/>
      <p:regular r:id="rId20"/>
    </p:embeddedFont>
    <p:embeddedFont>
      <p:font typeface="Prompt" panose="00000500000000000000" pitchFamily="2" charset="-34"/>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9" autoAdjust="0"/>
    <p:restoredTop sz="94622" autoAdjust="0"/>
  </p:normalViewPr>
  <p:slideViewPr>
    <p:cSldViewPr>
      <p:cViewPr varScale="1">
        <p:scale>
          <a:sx n="283" d="100"/>
          <a:sy n="283" d="100"/>
        </p:scale>
        <p:origin x="1099" y="17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yanshu Agarwal" userId="b99d916bb4f63cc8" providerId="LiveId" clId="{FA8C52F3-2412-4107-84AA-DBB3B239B0FA}"/>
    <pc:docChg chg="addSld delSld">
      <pc:chgData name="Priyanshu Agarwal" userId="b99d916bb4f63cc8" providerId="LiveId" clId="{FA8C52F3-2412-4107-84AA-DBB3B239B0FA}" dt="2025-05-14T09:35:34.101" v="1" actId="47"/>
      <pc:docMkLst>
        <pc:docMk/>
      </pc:docMkLst>
      <pc:sldChg chg="new del">
        <pc:chgData name="Priyanshu Agarwal" userId="b99d916bb4f63cc8" providerId="LiveId" clId="{FA8C52F3-2412-4107-84AA-DBB3B239B0FA}" dt="2025-05-14T09:35:34.101" v="1" actId="47"/>
        <pc:sldMkLst>
          <pc:docMk/>
          <pc:sldMk cId="873101357" sldId="26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3200400" cy="1828800"/>
          </a:xfrm>
          <a:custGeom>
            <a:avLst/>
            <a:gdLst/>
            <a:ahLst/>
            <a:cxnLst/>
            <a:rect l="l" t="t" r="r" b="b"/>
            <a:pathLst>
              <a:path w="3200400" h="1828800">
                <a:moveTo>
                  <a:pt x="0" y="0"/>
                </a:moveTo>
                <a:lnTo>
                  <a:pt x="3200400" y="0"/>
                </a:lnTo>
                <a:lnTo>
                  <a:pt x="3200400" y="1828800"/>
                </a:lnTo>
                <a:lnTo>
                  <a:pt x="0" y="1828800"/>
                </a:lnTo>
                <a:lnTo>
                  <a:pt x="0" y="0"/>
                </a:lnTo>
                <a:close/>
              </a:path>
            </a:pathLst>
          </a:custGeom>
          <a:blipFill>
            <a:blip r:embed="rId2"/>
            <a:stretch>
              <a:fillRect l="-3571" t="-43750" r="-3571" b="-43750"/>
            </a:stretch>
          </a:blipFill>
        </p:spPr>
      </p:sp>
      <p:grpSp>
        <p:nvGrpSpPr>
          <p:cNvPr id="3" name="Group 3"/>
          <p:cNvGrpSpPr/>
          <p:nvPr/>
        </p:nvGrpSpPr>
        <p:grpSpPr>
          <a:xfrm>
            <a:off x="-82755" y="-546566"/>
            <a:ext cx="1617260" cy="2853517"/>
            <a:chOff x="0" y="0"/>
            <a:chExt cx="3598926" cy="6350000"/>
          </a:xfrm>
        </p:grpSpPr>
        <p:sp>
          <p:nvSpPr>
            <p:cNvPr id="4" name="Freeform 4"/>
            <p:cNvSpPr/>
            <p:nvPr/>
          </p:nvSpPr>
          <p:spPr>
            <a:xfrm>
              <a:off x="0" y="0"/>
              <a:ext cx="3598926" cy="6350000"/>
            </a:xfrm>
            <a:custGeom>
              <a:avLst/>
              <a:gdLst/>
              <a:ahLst/>
              <a:cxnLst/>
              <a:rect l="l" t="t" r="r" b="b"/>
              <a:pathLst>
                <a:path w="3598926" h="6350000">
                  <a:moveTo>
                    <a:pt x="2206625" y="3175000"/>
                  </a:moveTo>
                  <a:lnTo>
                    <a:pt x="3598926" y="6350000"/>
                  </a:lnTo>
                  <a:lnTo>
                    <a:pt x="0" y="6350000"/>
                  </a:lnTo>
                  <a:lnTo>
                    <a:pt x="0" y="0"/>
                  </a:lnTo>
                  <a:lnTo>
                    <a:pt x="3598926" y="0"/>
                  </a:lnTo>
                  <a:lnTo>
                    <a:pt x="2206625" y="3175000"/>
                  </a:lnTo>
                  <a:close/>
                </a:path>
              </a:pathLst>
            </a:custGeom>
            <a:blipFill>
              <a:blip r:embed="rId3"/>
              <a:stretch>
                <a:fillRect l="-8777" r="-8777"/>
              </a:stretch>
            </a:blipFill>
          </p:spPr>
        </p:sp>
      </p:grpSp>
      <p:grpSp>
        <p:nvGrpSpPr>
          <p:cNvPr id="5" name="Group 5"/>
          <p:cNvGrpSpPr/>
          <p:nvPr/>
        </p:nvGrpSpPr>
        <p:grpSpPr>
          <a:xfrm>
            <a:off x="1006804" y="253181"/>
            <a:ext cx="359332" cy="1322438"/>
            <a:chOff x="0" y="0"/>
            <a:chExt cx="479110" cy="1763251"/>
          </a:xfrm>
        </p:grpSpPr>
        <p:grpSp>
          <p:nvGrpSpPr>
            <p:cNvPr id="6" name="Group 6"/>
            <p:cNvGrpSpPr/>
            <p:nvPr/>
          </p:nvGrpSpPr>
          <p:grpSpPr>
            <a:xfrm rot="-3988431">
              <a:off x="-245410" y="411532"/>
              <a:ext cx="958480" cy="92778"/>
              <a:chOff x="0" y="0"/>
              <a:chExt cx="1650191" cy="159734"/>
            </a:xfrm>
          </p:grpSpPr>
          <p:sp>
            <p:nvSpPr>
              <p:cNvPr id="7" name="Freeform 7"/>
              <p:cNvSpPr/>
              <p:nvPr/>
            </p:nvSpPr>
            <p:spPr>
              <a:xfrm>
                <a:off x="0" y="0"/>
                <a:ext cx="1650191" cy="159734"/>
              </a:xfrm>
              <a:custGeom>
                <a:avLst/>
                <a:gdLst/>
                <a:ahLst/>
                <a:cxnLst/>
                <a:rect l="l" t="t" r="r" b="b"/>
                <a:pathLst>
                  <a:path w="1650191" h="159734">
                    <a:moveTo>
                      <a:pt x="0" y="0"/>
                    </a:moveTo>
                    <a:lnTo>
                      <a:pt x="1650191" y="0"/>
                    </a:lnTo>
                    <a:lnTo>
                      <a:pt x="1650191" y="159734"/>
                    </a:lnTo>
                    <a:lnTo>
                      <a:pt x="0" y="159734"/>
                    </a:lnTo>
                    <a:close/>
                  </a:path>
                </a:pathLst>
              </a:custGeom>
              <a:solidFill>
                <a:srgbClr val="DBC366"/>
              </a:solidFill>
            </p:spPr>
          </p:sp>
          <p:sp>
            <p:nvSpPr>
              <p:cNvPr id="8" name="TextBox 8"/>
              <p:cNvSpPr txBox="1"/>
              <p:nvPr/>
            </p:nvSpPr>
            <p:spPr>
              <a:xfrm>
                <a:off x="0" y="-19050"/>
                <a:ext cx="1650191" cy="178784"/>
              </a:xfrm>
              <a:prstGeom prst="rect">
                <a:avLst/>
              </a:prstGeom>
            </p:spPr>
            <p:txBody>
              <a:bodyPr lIns="50800" tIns="50800" rIns="50800" bIns="50800" rtlCol="0" anchor="ctr"/>
              <a:lstStyle/>
              <a:p>
                <a:pPr algn="ctr">
                  <a:lnSpc>
                    <a:spcPts val="1141"/>
                  </a:lnSpc>
                  <a:spcBef>
                    <a:spcPct val="0"/>
                  </a:spcBef>
                </a:pPr>
                <a:endParaRPr/>
              </a:p>
            </p:txBody>
          </p:sp>
        </p:grpSp>
        <p:grpSp>
          <p:nvGrpSpPr>
            <p:cNvPr id="9" name="Group 9"/>
            <p:cNvGrpSpPr/>
            <p:nvPr/>
          </p:nvGrpSpPr>
          <p:grpSpPr>
            <a:xfrm rot="3958946">
              <a:off x="-244902" y="1255468"/>
              <a:ext cx="968915" cy="92778"/>
              <a:chOff x="0" y="0"/>
              <a:chExt cx="1668156" cy="159734"/>
            </a:xfrm>
          </p:grpSpPr>
          <p:sp>
            <p:nvSpPr>
              <p:cNvPr id="10" name="Freeform 10"/>
              <p:cNvSpPr/>
              <p:nvPr/>
            </p:nvSpPr>
            <p:spPr>
              <a:xfrm>
                <a:off x="0" y="0"/>
                <a:ext cx="1668156" cy="159734"/>
              </a:xfrm>
              <a:custGeom>
                <a:avLst/>
                <a:gdLst/>
                <a:ahLst/>
                <a:cxnLst/>
                <a:rect l="l" t="t" r="r" b="b"/>
                <a:pathLst>
                  <a:path w="1668156" h="159734">
                    <a:moveTo>
                      <a:pt x="0" y="0"/>
                    </a:moveTo>
                    <a:lnTo>
                      <a:pt x="1668156" y="0"/>
                    </a:lnTo>
                    <a:lnTo>
                      <a:pt x="1668156" y="159734"/>
                    </a:lnTo>
                    <a:lnTo>
                      <a:pt x="0" y="159734"/>
                    </a:lnTo>
                    <a:close/>
                  </a:path>
                </a:pathLst>
              </a:custGeom>
              <a:solidFill>
                <a:srgbClr val="DBC366"/>
              </a:solidFill>
            </p:spPr>
          </p:sp>
          <p:sp>
            <p:nvSpPr>
              <p:cNvPr id="11" name="TextBox 11"/>
              <p:cNvSpPr txBox="1"/>
              <p:nvPr/>
            </p:nvSpPr>
            <p:spPr>
              <a:xfrm>
                <a:off x="0" y="-19050"/>
                <a:ext cx="1668156" cy="178784"/>
              </a:xfrm>
              <a:prstGeom prst="rect">
                <a:avLst/>
              </a:prstGeom>
            </p:spPr>
            <p:txBody>
              <a:bodyPr lIns="50800" tIns="50800" rIns="50800" bIns="50800" rtlCol="0" anchor="ctr"/>
              <a:lstStyle/>
              <a:p>
                <a:pPr algn="ctr">
                  <a:lnSpc>
                    <a:spcPts val="1141"/>
                  </a:lnSpc>
                  <a:spcBef>
                    <a:spcPct val="0"/>
                  </a:spcBef>
                </a:pPr>
                <a:endParaRPr/>
              </a:p>
            </p:txBody>
          </p:sp>
        </p:grpSp>
      </p:grpSp>
      <p:sp>
        <p:nvSpPr>
          <p:cNvPr id="12" name="AutoShape 12"/>
          <p:cNvSpPr/>
          <p:nvPr/>
        </p:nvSpPr>
        <p:spPr>
          <a:xfrm flipV="1">
            <a:off x="1698595" y="531076"/>
            <a:ext cx="1421408" cy="5269"/>
          </a:xfrm>
          <a:prstGeom prst="line">
            <a:avLst/>
          </a:prstGeom>
          <a:ln w="9525" cap="flat">
            <a:solidFill>
              <a:srgbClr val="FFFFFF">
                <a:alpha val="72941"/>
              </a:srgbClr>
            </a:solidFill>
            <a:prstDash val="solid"/>
            <a:headEnd type="none" w="sm" len="sm"/>
            <a:tailEnd type="none" w="sm" len="sm"/>
          </a:ln>
        </p:spPr>
      </p:sp>
      <p:sp>
        <p:nvSpPr>
          <p:cNvPr id="13" name="TextBox 13"/>
          <p:cNvSpPr txBox="1"/>
          <p:nvPr/>
        </p:nvSpPr>
        <p:spPr>
          <a:xfrm>
            <a:off x="1725835" y="1021408"/>
            <a:ext cx="1245965" cy="121415"/>
          </a:xfrm>
          <a:prstGeom prst="rect">
            <a:avLst/>
          </a:prstGeom>
        </p:spPr>
        <p:txBody>
          <a:bodyPr lIns="0" tIns="0" rIns="0" bIns="0" rtlCol="0" anchor="t">
            <a:spAutoFit/>
          </a:bodyPr>
          <a:lstStyle/>
          <a:p>
            <a:pPr algn="r">
              <a:lnSpc>
                <a:spcPts val="995"/>
              </a:lnSpc>
            </a:pPr>
            <a:r>
              <a:rPr lang="en-US" sz="711" b="1" dirty="0">
                <a:solidFill>
                  <a:srgbClr val="DDDED5"/>
                </a:solidFill>
                <a:latin typeface="Montserrat Ultra-Bold"/>
                <a:ea typeface="Montserrat Ultra-Bold"/>
                <a:cs typeface="Montserrat Ultra-Bold"/>
                <a:sym typeface="Montserrat Ultra-Bold"/>
              </a:rPr>
              <a:t>+123-XXX-XXXX</a:t>
            </a:r>
          </a:p>
        </p:txBody>
      </p:sp>
      <p:sp>
        <p:nvSpPr>
          <p:cNvPr id="14" name="Freeform 14"/>
          <p:cNvSpPr/>
          <p:nvPr/>
        </p:nvSpPr>
        <p:spPr>
          <a:xfrm>
            <a:off x="2143427" y="1040458"/>
            <a:ext cx="97017" cy="95782"/>
          </a:xfrm>
          <a:custGeom>
            <a:avLst/>
            <a:gdLst/>
            <a:ahLst/>
            <a:cxnLst/>
            <a:rect l="l" t="t" r="r" b="b"/>
            <a:pathLst>
              <a:path w="97017" h="95782">
                <a:moveTo>
                  <a:pt x="0" y="0"/>
                </a:moveTo>
                <a:lnTo>
                  <a:pt x="97017" y="0"/>
                </a:lnTo>
                <a:lnTo>
                  <a:pt x="97017" y="95782"/>
                </a:lnTo>
                <a:lnTo>
                  <a:pt x="0" y="9578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5" name="TextBox 15"/>
          <p:cNvSpPr txBox="1"/>
          <p:nvPr/>
        </p:nvSpPr>
        <p:spPr>
          <a:xfrm>
            <a:off x="2095983" y="123035"/>
            <a:ext cx="771403" cy="231717"/>
          </a:xfrm>
          <a:prstGeom prst="rect">
            <a:avLst/>
          </a:prstGeom>
        </p:spPr>
        <p:txBody>
          <a:bodyPr lIns="0" tIns="0" rIns="0" bIns="0" rtlCol="0" anchor="t">
            <a:spAutoFit/>
          </a:bodyPr>
          <a:lstStyle/>
          <a:p>
            <a:pPr algn="r">
              <a:lnSpc>
                <a:spcPts val="1928"/>
              </a:lnSpc>
            </a:pPr>
            <a:r>
              <a:rPr lang="en-US" sz="1377" b="1">
                <a:solidFill>
                  <a:srgbClr val="DBC366"/>
                </a:solidFill>
                <a:latin typeface="Montserrat Bold"/>
                <a:ea typeface="Montserrat Bold"/>
                <a:cs typeface="Montserrat Bold"/>
                <a:sym typeface="Montserrat Bold"/>
              </a:rPr>
              <a:t>Motoaid</a:t>
            </a:r>
          </a:p>
        </p:txBody>
      </p:sp>
      <p:sp>
        <p:nvSpPr>
          <p:cNvPr id="16" name="TextBox 16"/>
          <p:cNvSpPr txBox="1"/>
          <p:nvPr/>
        </p:nvSpPr>
        <p:spPr>
          <a:xfrm>
            <a:off x="1491491" y="396697"/>
            <a:ext cx="1602045" cy="139648"/>
          </a:xfrm>
          <a:prstGeom prst="rect">
            <a:avLst/>
          </a:prstGeom>
        </p:spPr>
        <p:txBody>
          <a:bodyPr lIns="0" tIns="0" rIns="0" bIns="0" rtlCol="0" anchor="t">
            <a:spAutoFit/>
          </a:bodyPr>
          <a:lstStyle/>
          <a:p>
            <a:pPr algn="r">
              <a:lnSpc>
                <a:spcPts val="539"/>
              </a:lnSpc>
            </a:pPr>
            <a:r>
              <a:rPr lang="en-US" sz="513" b="1" spc="34">
                <a:solidFill>
                  <a:srgbClr val="DDDED5"/>
                </a:solidFill>
                <a:latin typeface="Montserrat Bold"/>
                <a:ea typeface="Montserrat Bold"/>
                <a:cs typeface="Montserrat Bold"/>
                <a:sym typeface="Montserrat Bold"/>
              </a:rPr>
              <a:t>HELP WHEN YOU NEED IT THE MOST</a:t>
            </a:r>
          </a:p>
          <a:p>
            <a:pPr algn="r">
              <a:lnSpc>
                <a:spcPts val="516"/>
              </a:lnSpc>
            </a:pPr>
            <a:r>
              <a:rPr lang="en-US" sz="491" spc="33">
                <a:solidFill>
                  <a:srgbClr val="DDDED5"/>
                </a:solidFill>
                <a:latin typeface="Montserrat"/>
                <a:ea typeface="Montserrat"/>
                <a:cs typeface="Montserrat"/>
                <a:sym typeface="Montserrat"/>
              </a:rPr>
              <a:t>  </a:t>
            </a:r>
          </a:p>
        </p:txBody>
      </p:sp>
      <p:sp>
        <p:nvSpPr>
          <p:cNvPr id="17" name="TextBox 17"/>
          <p:cNvSpPr txBox="1"/>
          <p:nvPr/>
        </p:nvSpPr>
        <p:spPr>
          <a:xfrm>
            <a:off x="1819567" y="1454204"/>
            <a:ext cx="1197953" cy="121415"/>
          </a:xfrm>
          <a:prstGeom prst="rect">
            <a:avLst/>
          </a:prstGeom>
        </p:spPr>
        <p:txBody>
          <a:bodyPr lIns="0" tIns="0" rIns="0" bIns="0" rtlCol="0" anchor="t">
            <a:spAutoFit/>
          </a:bodyPr>
          <a:lstStyle/>
          <a:p>
            <a:pPr algn="r">
              <a:lnSpc>
                <a:spcPts val="995"/>
              </a:lnSpc>
            </a:pPr>
            <a:r>
              <a:rPr lang="en-US" sz="711" b="1">
                <a:solidFill>
                  <a:srgbClr val="474343"/>
                </a:solidFill>
                <a:latin typeface="Montserrat Heavy"/>
                <a:ea typeface="Montserrat Heavy"/>
                <a:cs typeface="Montserrat Heavy"/>
                <a:sym typeface="Montserrat Heavy"/>
              </a:rPr>
              <a:t>24H SERVICE</a:t>
            </a:r>
          </a:p>
        </p:txBody>
      </p:sp>
      <p:sp>
        <p:nvSpPr>
          <p:cNvPr id="18" name="TextBox 18"/>
          <p:cNvSpPr txBox="1"/>
          <p:nvPr/>
        </p:nvSpPr>
        <p:spPr>
          <a:xfrm>
            <a:off x="1534505" y="573939"/>
            <a:ext cx="1571013" cy="466519"/>
          </a:xfrm>
          <a:prstGeom prst="rect">
            <a:avLst/>
          </a:prstGeom>
        </p:spPr>
        <p:txBody>
          <a:bodyPr lIns="0" tIns="0" rIns="0" bIns="0" rtlCol="0" anchor="t">
            <a:spAutoFit/>
          </a:bodyPr>
          <a:lstStyle/>
          <a:p>
            <a:pPr algn="ctr">
              <a:lnSpc>
                <a:spcPts val="779"/>
              </a:lnSpc>
            </a:pPr>
            <a:r>
              <a:rPr lang="en-US" sz="556" dirty="0">
                <a:solidFill>
                  <a:srgbClr val="FFFFFF"/>
                </a:solidFill>
                <a:latin typeface="Canva Sans"/>
                <a:ea typeface="Canva Sans"/>
                <a:cs typeface="Canva Sans"/>
                <a:sym typeface="Canva Sans"/>
              </a:rPr>
              <a:t>GET QUICK ROADSIDE ASSISTANCE WHEN YOU'RE STUCK!</a:t>
            </a:r>
          </a:p>
          <a:p>
            <a:pPr algn="ctr">
              <a:lnSpc>
                <a:spcPts val="779"/>
              </a:lnSpc>
            </a:pPr>
            <a:endParaRPr lang="en-US" sz="556" dirty="0">
              <a:solidFill>
                <a:srgbClr val="FFFFFF"/>
              </a:solidFill>
              <a:latin typeface="Canva Sans"/>
              <a:ea typeface="Canva Sans"/>
              <a:cs typeface="Canva Sans"/>
              <a:sym typeface="Canva Sans"/>
            </a:endParaRPr>
          </a:p>
          <a:p>
            <a:pPr algn="ctr">
              <a:lnSpc>
                <a:spcPts val="779"/>
              </a:lnSpc>
            </a:pPr>
            <a:r>
              <a:rPr lang="en-US" sz="556" b="1" dirty="0">
                <a:solidFill>
                  <a:srgbClr val="FFFFFF"/>
                </a:solidFill>
                <a:latin typeface="Canva Sans Bold"/>
                <a:ea typeface="Canva Sans Bold"/>
                <a:cs typeface="Canva Sans Bold"/>
                <a:sym typeface="Canva Sans Bold"/>
              </a:rPr>
              <a:t>We keep you moving — wherever you are.</a:t>
            </a:r>
          </a:p>
          <a:p>
            <a:pPr algn="ctr">
              <a:lnSpc>
                <a:spcPts val="779"/>
              </a:lnSpc>
            </a:pPr>
            <a:endParaRPr lang="en-US" sz="556" b="1" dirty="0">
              <a:solidFill>
                <a:srgbClr val="FFFFFF"/>
              </a:solidFill>
              <a:latin typeface="Canva Sans Bold"/>
              <a:ea typeface="Canva Sans Bold"/>
              <a:cs typeface="Canva Sans Bold"/>
              <a:sym typeface="Canva Sans Bold"/>
            </a:endParaRPr>
          </a:p>
        </p:txBody>
      </p:sp>
      <p:sp>
        <p:nvSpPr>
          <p:cNvPr id="19" name="TextBox 19"/>
          <p:cNvSpPr txBox="1"/>
          <p:nvPr/>
        </p:nvSpPr>
        <p:spPr>
          <a:xfrm>
            <a:off x="1725835" y="1188355"/>
            <a:ext cx="1291685" cy="117952"/>
          </a:xfrm>
          <a:prstGeom prst="rect">
            <a:avLst/>
          </a:prstGeom>
        </p:spPr>
        <p:txBody>
          <a:bodyPr lIns="0" tIns="0" rIns="0" bIns="0" rtlCol="0" anchor="t">
            <a:spAutoFit/>
          </a:bodyPr>
          <a:lstStyle/>
          <a:p>
            <a:pPr algn="ctr">
              <a:lnSpc>
                <a:spcPts val="927"/>
              </a:lnSpc>
            </a:pPr>
            <a:r>
              <a:rPr lang="en-US" sz="662">
                <a:solidFill>
                  <a:srgbClr val="FFFFFF"/>
                </a:solidFill>
                <a:latin typeface="Canva Sans"/>
                <a:ea typeface="Canva Sans"/>
                <a:cs typeface="Canva Sans"/>
                <a:sym typeface="Canva Sans"/>
              </a:rPr>
              <a:t>Register on http://motoaid.com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DE9DD"/>
        </a:solidFill>
        <a:effectLst/>
      </p:bgPr>
    </p:bg>
    <p:spTree>
      <p:nvGrpSpPr>
        <p:cNvPr id="1" name=""/>
        <p:cNvGrpSpPr/>
        <p:nvPr/>
      </p:nvGrpSpPr>
      <p:grpSpPr>
        <a:xfrm>
          <a:off x="0" y="0"/>
          <a:ext cx="0" cy="0"/>
          <a:chOff x="0" y="0"/>
          <a:chExt cx="0" cy="0"/>
        </a:xfrm>
      </p:grpSpPr>
      <p:sp>
        <p:nvSpPr>
          <p:cNvPr id="2" name="Freeform 2"/>
          <p:cNvSpPr/>
          <p:nvPr/>
        </p:nvSpPr>
        <p:spPr>
          <a:xfrm>
            <a:off x="847488" y="940117"/>
            <a:ext cx="1246238" cy="680512"/>
          </a:xfrm>
          <a:custGeom>
            <a:avLst/>
            <a:gdLst/>
            <a:ahLst/>
            <a:cxnLst/>
            <a:rect l="l" t="t" r="r" b="b"/>
            <a:pathLst>
              <a:path w="1246238" h="680512">
                <a:moveTo>
                  <a:pt x="0" y="0"/>
                </a:moveTo>
                <a:lnTo>
                  <a:pt x="1246238" y="0"/>
                </a:lnTo>
                <a:lnTo>
                  <a:pt x="1246238" y="680512"/>
                </a:lnTo>
                <a:lnTo>
                  <a:pt x="0" y="680512"/>
                </a:lnTo>
                <a:lnTo>
                  <a:pt x="0" y="0"/>
                </a:lnTo>
                <a:close/>
              </a:path>
            </a:pathLst>
          </a:custGeom>
          <a:blipFill>
            <a:blip r:embed="rId2"/>
            <a:stretch>
              <a:fillRect/>
            </a:stretch>
          </a:blipFill>
        </p:spPr>
      </p:sp>
      <p:sp>
        <p:nvSpPr>
          <p:cNvPr id="3" name="TextBox 3"/>
          <p:cNvSpPr txBox="1"/>
          <p:nvPr/>
        </p:nvSpPr>
        <p:spPr>
          <a:xfrm>
            <a:off x="914400" y="190515"/>
            <a:ext cx="1287289" cy="522674"/>
          </a:xfrm>
          <a:prstGeom prst="rect">
            <a:avLst/>
          </a:prstGeom>
        </p:spPr>
        <p:txBody>
          <a:bodyPr wrap="square" lIns="0" tIns="0" rIns="0" bIns="0" rtlCol="0" anchor="t">
            <a:spAutoFit/>
          </a:bodyPr>
          <a:lstStyle/>
          <a:p>
            <a:pPr algn="ctr">
              <a:lnSpc>
                <a:spcPts val="2021"/>
              </a:lnSpc>
            </a:pPr>
            <a:r>
              <a:rPr lang="en-US" sz="1444" b="1" u="sng" dirty="0">
                <a:solidFill>
                  <a:srgbClr val="544013"/>
                </a:solidFill>
                <a:latin typeface="Canva Sans Bold"/>
                <a:ea typeface="Canva Sans Bold"/>
                <a:cs typeface="Canva Sans Bold"/>
                <a:sym typeface="Canva Sans Bold"/>
              </a:rPr>
              <a:t>CONCLUSION</a:t>
            </a:r>
          </a:p>
          <a:p>
            <a:pPr algn="ctr">
              <a:lnSpc>
                <a:spcPts val="2310"/>
              </a:lnSpc>
            </a:pPr>
            <a:endParaRPr lang="en-US" sz="1444" b="1" u="sng" dirty="0">
              <a:solidFill>
                <a:srgbClr val="544013"/>
              </a:solidFill>
              <a:latin typeface="Canva Sans Bold"/>
              <a:ea typeface="Canva Sans Bold"/>
              <a:cs typeface="Canva Sans Bold"/>
              <a:sym typeface="Canva Sans Bold"/>
            </a:endParaRPr>
          </a:p>
        </p:txBody>
      </p:sp>
      <p:sp>
        <p:nvSpPr>
          <p:cNvPr id="4" name="TextBox 4"/>
          <p:cNvSpPr txBox="1"/>
          <p:nvPr/>
        </p:nvSpPr>
        <p:spPr>
          <a:xfrm>
            <a:off x="361367" y="509350"/>
            <a:ext cx="2458033" cy="513602"/>
          </a:xfrm>
          <a:prstGeom prst="rect">
            <a:avLst/>
          </a:prstGeom>
        </p:spPr>
        <p:txBody>
          <a:bodyPr wrap="square" lIns="0" tIns="0" rIns="0" bIns="0" rtlCol="0" anchor="t">
            <a:spAutoFit/>
          </a:bodyPr>
          <a:lstStyle/>
          <a:p>
            <a:pPr algn="just">
              <a:lnSpc>
                <a:spcPts val="977"/>
              </a:lnSpc>
            </a:pPr>
            <a:r>
              <a:rPr lang="en-US" sz="698" dirty="0" err="1">
                <a:solidFill>
                  <a:srgbClr val="000000"/>
                </a:solidFill>
                <a:latin typeface="Canva Sans"/>
                <a:ea typeface="Canva Sans"/>
                <a:cs typeface="Canva Sans"/>
                <a:sym typeface="Canva Sans"/>
              </a:rPr>
              <a:t>MotoAid</a:t>
            </a:r>
            <a:r>
              <a:rPr lang="en-US" sz="698" dirty="0">
                <a:solidFill>
                  <a:srgbClr val="000000"/>
                </a:solidFill>
                <a:latin typeface="Canva Sans"/>
                <a:ea typeface="Canva Sans"/>
                <a:cs typeface="Canva Sans"/>
                <a:sym typeface="Canva Sans"/>
              </a:rPr>
              <a:t> is here to ensure no driver is ever stranded.</a:t>
            </a:r>
          </a:p>
          <a:p>
            <a:pPr algn="just">
              <a:lnSpc>
                <a:spcPts val="977"/>
              </a:lnSpc>
            </a:pPr>
            <a:r>
              <a:rPr lang="en-US" sz="698" dirty="0">
                <a:solidFill>
                  <a:srgbClr val="000000"/>
                </a:solidFill>
                <a:latin typeface="Canva Sans"/>
                <a:ea typeface="Canva Sans"/>
                <a:cs typeface="Canva Sans"/>
                <a:sym typeface="Canva Sans"/>
              </a:rPr>
              <a:t>A simple, scalable solution to a real-world problem.</a:t>
            </a:r>
          </a:p>
          <a:p>
            <a:pPr algn="just">
              <a:lnSpc>
                <a:spcPts val="977"/>
              </a:lnSpc>
            </a:pPr>
            <a:r>
              <a:rPr lang="en-US" sz="698" dirty="0">
                <a:solidFill>
                  <a:srgbClr val="000000"/>
                </a:solidFill>
                <a:latin typeface="Canva Sans"/>
                <a:ea typeface="Canva Sans"/>
                <a:cs typeface="Canva Sans"/>
                <a:sym typeface="Canva Sans"/>
              </a:rPr>
              <a:t>Join us in making your journey stress free and seamless .</a:t>
            </a:r>
          </a:p>
          <a:p>
            <a:pPr algn="ctr">
              <a:lnSpc>
                <a:spcPts val="1117"/>
              </a:lnSpc>
            </a:pPr>
            <a:endParaRPr lang="en-US" sz="698" dirty="0">
              <a:solidFill>
                <a:srgbClr val="000000"/>
              </a:solidFill>
              <a:latin typeface="Canva Sans"/>
              <a:ea typeface="Canva Sans"/>
              <a:cs typeface="Canva Sans"/>
              <a:sym typeface="Canva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DE9DD"/>
        </a:solidFill>
        <a:effectLst/>
      </p:bgPr>
    </p:bg>
    <p:spTree>
      <p:nvGrpSpPr>
        <p:cNvPr id="1" name=""/>
        <p:cNvGrpSpPr/>
        <p:nvPr/>
      </p:nvGrpSpPr>
      <p:grpSpPr>
        <a:xfrm>
          <a:off x="0" y="0"/>
          <a:ext cx="0" cy="0"/>
          <a:chOff x="0" y="0"/>
          <a:chExt cx="0" cy="0"/>
        </a:xfrm>
      </p:grpSpPr>
      <p:sp>
        <p:nvSpPr>
          <p:cNvPr id="2" name="Freeform 2"/>
          <p:cNvSpPr/>
          <p:nvPr/>
        </p:nvSpPr>
        <p:spPr>
          <a:xfrm>
            <a:off x="0" y="0"/>
            <a:ext cx="3200400" cy="1828800"/>
          </a:xfrm>
          <a:custGeom>
            <a:avLst/>
            <a:gdLst/>
            <a:ahLst/>
            <a:cxnLst/>
            <a:rect l="l" t="t" r="r" b="b"/>
            <a:pathLst>
              <a:path w="3200400" h="1828800">
                <a:moveTo>
                  <a:pt x="0" y="0"/>
                </a:moveTo>
                <a:lnTo>
                  <a:pt x="3200400" y="0"/>
                </a:lnTo>
                <a:lnTo>
                  <a:pt x="3200400" y="1828800"/>
                </a:lnTo>
                <a:lnTo>
                  <a:pt x="0" y="1828800"/>
                </a:lnTo>
                <a:lnTo>
                  <a:pt x="0" y="0"/>
                </a:lnTo>
                <a:close/>
              </a:path>
            </a:pathLst>
          </a:custGeom>
          <a:blipFill>
            <a:blip r:embed="rId2"/>
            <a:stretch>
              <a:fillRect t="-37500" b="-37500"/>
            </a:stretch>
          </a:blipFill>
        </p:spPr>
      </p:sp>
      <p:sp>
        <p:nvSpPr>
          <p:cNvPr id="4" name="TextBox 3">
            <a:extLst>
              <a:ext uri="{FF2B5EF4-FFF2-40B4-BE49-F238E27FC236}">
                <a16:creationId xmlns:a16="http://schemas.microsoft.com/office/drawing/2014/main" id="{58E522D2-55CF-8B41-724C-18E083335AC5}"/>
              </a:ext>
            </a:extLst>
          </p:cNvPr>
          <p:cNvSpPr txBox="1"/>
          <p:nvPr/>
        </p:nvSpPr>
        <p:spPr>
          <a:xfrm>
            <a:off x="1981200" y="58765"/>
            <a:ext cx="1219200" cy="261610"/>
          </a:xfrm>
          <a:prstGeom prst="rect">
            <a:avLst/>
          </a:prstGeom>
          <a:noFill/>
        </p:spPr>
        <p:txBody>
          <a:bodyPr wrap="square" rtlCol="0">
            <a:spAutoFit/>
          </a:bodyPr>
          <a:lstStyle/>
          <a:p>
            <a:r>
              <a:rPr lang="en-US" sz="1100" dirty="0">
                <a:solidFill>
                  <a:schemeClr val="accent1">
                    <a:lumMod val="75000"/>
                  </a:schemeClr>
                </a:solidFill>
                <a:latin typeface="Bauhaus 93" panose="04030905020B02020C02" pitchFamily="82" charset="0"/>
              </a:rPr>
              <a:t>SYNTAX SQUAD</a:t>
            </a:r>
            <a:endParaRPr lang="en-IN" sz="1100" dirty="0">
              <a:solidFill>
                <a:schemeClr val="accent1">
                  <a:lumMod val="75000"/>
                </a:schemeClr>
              </a:solidFill>
              <a:latin typeface="Bauhaus 93" panose="04030905020B02020C02"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E9DD"/>
        </a:solidFill>
        <a:effectLst/>
      </p:bgPr>
    </p:bg>
    <p:spTree>
      <p:nvGrpSpPr>
        <p:cNvPr id="1" name=""/>
        <p:cNvGrpSpPr/>
        <p:nvPr/>
      </p:nvGrpSpPr>
      <p:grpSpPr>
        <a:xfrm>
          <a:off x="0" y="0"/>
          <a:ext cx="0" cy="0"/>
          <a:chOff x="0" y="0"/>
          <a:chExt cx="0" cy="0"/>
        </a:xfrm>
      </p:grpSpPr>
      <p:sp>
        <p:nvSpPr>
          <p:cNvPr id="2" name="TextBox 2"/>
          <p:cNvSpPr txBox="1"/>
          <p:nvPr/>
        </p:nvSpPr>
        <p:spPr>
          <a:xfrm>
            <a:off x="1066800" y="152400"/>
            <a:ext cx="1108770" cy="470725"/>
          </a:xfrm>
          <a:prstGeom prst="rect">
            <a:avLst/>
          </a:prstGeom>
        </p:spPr>
        <p:txBody>
          <a:bodyPr wrap="square" lIns="0" tIns="0" rIns="0" bIns="0" rtlCol="0" anchor="t">
            <a:spAutoFit/>
          </a:bodyPr>
          <a:lstStyle/>
          <a:p>
            <a:pPr algn="ctr">
              <a:lnSpc>
                <a:spcPts val="1879"/>
              </a:lnSpc>
            </a:pPr>
            <a:r>
              <a:rPr lang="en-US" sz="1342" b="1" u="sng" dirty="0">
                <a:solidFill>
                  <a:schemeClr val="bg2">
                    <a:lumMod val="25000"/>
                  </a:schemeClr>
                </a:solidFill>
                <a:latin typeface="Canva Sans Bold"/>
                <a:ea typeface="Canva Sans Bold"/>
                <a:cs typeface="Canva Sans Bold"/>
                <a:sym typeface="Canva Sans Bold"/>
              </a:rPr>
              <a:t>Who We Are</a:t>
            </a:r>
          </a:p>
          <a:p>
            <a:pPr algn="ctr">
              <a:lnSpc>
                <a:spcPts val="1879"/>
              </a:lnSpc>
            </a:pPr>
            <a:endParaRPr lang="en-US" sz="1342" b="1" u="sng" dirty="0">
              <a:solidFill>
                <a:srgbClr val="544013"/>
              </a:solidFill>
              <a:latin typeface="Canva Sans Bold"/>
              <a:ea typeface="Canva Sans Bold"/>
              <a:cs typeface="Canva Sans Bold"/>
              <a:sym typeface="Canva Sans Bold"/>
            </a:endParaRPr>
          </a:p>
        </p:txBody>
      </p:sp>
      <p:sp>
        <p:nvSpPr>
          <p:cNvPr id="3" name="TextBox 3"/>
          <p:cNvSpPr txBox="1"/>
          <p:nvPr/>
        </p:nvSpPr>
        <p:spPr>
          <a:xfrm>
            <a:off x="182880" y="477573"/>
            <a:ext cx="2488163" cy="1073780"/>
          </a:xfrm>
          <a:prstGeom prst="rect">
            <a:avLst/>
          </a:prstGeom>
        </p:spPr>
        <p:txBody>
          <a:bodyPr lIns="0" tIns="0" rIns="0" bIns="0" rtlCol="0" anchor="t">
            <a:spAutoFit/>
          </a:bodyPr>
          <a:lstStyle/>
          <a:p>
            <a:pPr marL="129539" lvl="1" indent="-64770" algn="just">
              <a:lnSpc>
                <a:spcPts val="839"/>
              </a:lnSpc>
              <a:buFont typeface="Arial"/>
              <a:buChar char="•"/>
            </a:pPr>
            <a:r>
              <a:rPr lang="en-US" sz="599" b="1" dirty="0">
                <a:solidFill>
                  <a:srgbClr val="544013"/>
                </a:solidFill>
                <a:latin typeface="Canva Sans Bold"/>
                <a:ea typeface="Canva Sans Bold"/>
                <a:cs typeface="Canva Sans Bold"/>
                <a:sym typeface="Canva Sans Bold"/>
              </a:rPr>
              <a:t>We are a vehicle repair and roadside assistance website.</a:t>
            </a:r>
          </a:p>
          <a:p>
            <a:pPr algn="just">
              <a:lnSpc>
                <a:spcPts val="559"/>
              </a:lnSpc>
            </a:pPr>
            <a:endParaRPr lang="en-US" sz="599" b="1" dirty="0">
              <a:solidFill>
                <a:srgbClr val="544013"/>
              </a:solidFill>
              <a:latin typeface="Canva Sans Bold"/>
              <a:ea typeface="Canva Sans Bold"/>
              <a:cs typeface="Canva Sans Bold"/>
              <a:sym typeface="Canva Sans Bold"/>
            </a:endParaRPr>
          </a:p>
          <a:p>
            <a:pPr marL="129539" lvl="1" indent="-64770" algn="just">
              <a:lnSpc>
                <a:spcPts val="839"/>
              </a:lnSpc>
              <a:buFont typeface="Arial"/>
              <a:buChar char="•"/>
            </a:pPr>
            <a:r>
              <a:rPr lang="en-US" sz="599" b="1" dirty="0">
                <a:solidFill>
                  <a:srgbClr val="544013"/>
                </a:solidFill>
                <a:latin typeface="Canva Sans Bold"/>
                <a:ea typeface="Canva Sans Bold"/>
                <a:cs typeface="Canva Sans Bold"/>
                <a:sym typeface="Canva Sans Bold"/>
              </a:rPr>
              <a:t>Available 24/7 to help during breakdowns or emergencies.</a:t>
            </a:r>
          </a:p>
          <a:p>
            <a:pPr algn="just">
              <a:lnSpc>
                <a:spcPts val="559"/>
              </a:lnSpc>
            </a:pPr>
            <a:endParaRPr lang="en-US" sz="599" b="1" dirty="0">
              <a:solidFill>
                <a:srgbClr val="544013"/>
              </a:solidFill>
              <a:latin typeface="Canva Sans Bold"/>
              <a:ea typeface="Canva Sans Bold"/>
              <a:cs typeface="Canva Sans Bold"/>
              <a:sym typeface="Canva Sans Bold"/>
            </a:endParaRPr>
          </a:p>
          <a:p>
            <a:pPr marL="129539" lvl="1" indent="-64770" algn="just">
              <a:lnSpc>
                <a:spcPts val="839"/>
              </a:lnSpc>
              <a:buFont typeface="Arial"/>
              <a:buChar char="•"/>
            </a:pPr>
            <a:r>
              <a:rPr lang="en-US" sz="599" b="1" dirty="0">
                <a:solidFill>
                  <a:srgbClr val="544013"/>
                </a:solidFill>
                <a:latin typeface="Canva Sans Bold"/>
                <a:ea typeface="Canva Sans Bold"/>
                <a:cs typeface="Canva Sans Bold"/>
                <a:sym typeface="Canva Sans Bold"/>
              </a:rPr>
              <a:t>Provide fast and reliable service when and where you need it.</a:t>
            </a:r>
          </a:p>
          <a:p>
            <a:pPr algn="just">
              <a:lnSpc>
                <a:spcPts val="559"/>
              </a:lnSpc>
            </a:pPr>
            <a:endParaRPr lang="en-US" sz="599" b="1" dirty="0">
              <a:solidFill>
                <a:srgbClr val="544013"/>
              </a:solidFill>
              <a:latin typeface="Canva Sans Bold"/>
              <a:ea typeface="Canva Sans Bold"/>
              <a:cs typeface="Canva Sans Bold"/>
              <a:sym typeface="Canva Sans Bold"/>
            </a:endParaRPr>
          </a:p>
          <a:p>
            <a:pPr marL="129539" lvl="1" indent="-64770" algn="just">
              <a:lnSpc>
                <a:spcPts val="839"/>
              </a:lnSpc>
              <a:buFont typeface="Arial"/>
              <a:buChar char="•"/>
            </a:pPr>
            <a:r>
              <a:rPr lang="en-US" sz="599" b="1" dirty="0">
                <a:solidFill>
                  <a:srgbClr val="544013"/>
                </a:solidFill>
                <a:latin typeface="Canva Sans Bold"/>
                <a:ea typeface="Canva Sans Bold"/>
                <a:cs typeface="Canva Sans Bold"/>
                <a:sym typeface="Canva Sans Bold"/>
              </a:rPr>
              <a:t>Offer affordable pricing with no hidden charges.</a:t>
            </a:r>
          </a:p>
          <a:p>
            <a:pPr algn="just">
              <a:lnSpc>
                <a:spcPts val="559"/>
              </a:lnSpc>
            </a:pPr>
            <a:endParaRPr lang="en-US" sz="599" b="1" dirty="0">
              <a:solidFill>
                <a:srgbClr val="544013"/>
              </a:solidFill>
              <a:latin typeface="Canva Sans Bold"/>
              <a:ea typeface="Canva Sans Bold"/>
              <a:cs typeface="Canva Sans Bold"/>
              <a:sym typeface="Canva Sans Bold"/>
            </a:endParaRPr>
          </a:p>
          <a:p>
            <a:pPr marL="129539" lvl="1" indent="-64770" algn="just">
              <a:lnSpc>
                <a:spcPts val="839"/>
              </a:lnSpc>
              <a:buFont typeface="Arial"/>
              <a:buChar char="•"/>
            </a:pPr>
            <a:r>
              <a:rPr lang="en-US" sz="599" b="1" dirty="0">
                <a:solidFill>
                  <a:srgbClr val="544013"/>
                </a:solidFill>
                <a:latin typeface="Canva Sans Bold"/>
                <a:ea typeface="Canva Sans Bold"/>
                <a:cs typeface="Canva Sans Bold"/>
                <a:sym typeface="Canva Sans Bold"/>
              </a:rPr>
              <a:t>Connect users to verified and skilled mechanics across locations.</a:t>
            </a:r>
          </a:p>
          <a:p>
            <a:pPr algn="just">
              <a:lnSpc>
                <a:spcPts val="559"/>
              </a:lnSpc>
            </a:pPr>
            <a:endParaRPr lang="en-US" sz="599" b="1" dirty="0">
              <a:solidFill>
                <a:srgbClr val="544013"/>
              </a:solidFill>
              <a:latin typeface="Canva Sans Bold"/>
              <a:ea typeface="Canva Sans Bold"/>
              <a:cs typeface="Canva Sans Bold"/>
              <a:sym typeface="Canva Sans Bold"/>
            </a:endParaRPr>
          </a:p>
          <a:p>
            <a:pPr marL="129539" lvl="1" indent="-64770" algn="just">
              <a:lnSpc>
                <a:spcPts val="839"/>
              </a:lnSpc>
              <a:buFont typeface="Arial"/>
              <a:buChar char="•"/>
            </a:pPr>
            <a:r>
              <a:rPr lang="en-US" sz="599" b="1" dirty="0">
                <a:solidFill>
                  <a:srgbClr val="544013"/>
                </a:solidFill>
                <a:latin typeface="Canva Sans Bold"/>
                <a:ea typeface="Canva Sans Bold"/>
                <a:cs typeface="Canva Sans Bold"/>
                <a:sym typeface="Canva Sans Bold"/>
              </a:rPr>
              <a:t>Easy-to-use website and toll-free number for instant support.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DE9DD"/>
        </a:solidFill>
        <a:effectLst/>
      </p:bgPr>
    </p:bg>
    <p:spTree>
      <p:nvGrpSpPr>
        <p:cNvPr id="1" name=""/>
        <p:cNvGrpSpPr/>
        <p:nvPr/>
      </p:nvGrpSpPr>
      <p:grpSpPr>
        <a:xfrm>
          <a:off x="0" y="0"/>
          <a:ext cx="0" cy="0"/>
          <a:chOff x="0" y="0"/>
          <a:chExt cx="0" cy="0"/>
        </a:xfrm>
      </p:grpSpPr>
      <p:sp>
        <p:nvSpPr>
          <p:cNvPr id="2" name="TextBox 2"/>
          <p:cNvSpPr txBox="1"/>
          <p:nvPr/>
        </p:nvSpPr>
        <p:spPr>
          <a:xfrm>
            <a:off x="642838" y="87983"/>
            <a:ext cx="1868578" cy="247826"/>
          </a:xfrm>
          <a:prstGeom prst="rect">
            <a:avLst/>
          </a:prstGeom>
        </p:spPr>
        <p:txBody>
          <a:bodyPr lIns="0" tIns="0" rIns="0" bIns="0" rtlCol="0" anchor="t">
            <a:spAutoFit/>
          </a:bodyPr>
          <a:lstStyle/>
          <a:p>
            <a:pPr algn="ctr">
              <a:lnSpc>
                <a:spcPts val="2090"/>
              </a:lnSpc>
            </a:pPr>
            <a:r>
              <a:rPr lang="en-US" sz="1493" u="sng">
                <a:solidFill>
                  <a:srgbClr val="544013"/>
                </a:solidFill>
                <a:latin typeface="Anton"/>
                <a:ea typeface="Anton"/>
                <a:cs typeface="Anton"/>
                <a:sym typeface="Anton"/>
              </a:rPr>
              <a:t>THE PROBLEM</a:t>
            </a:r>
          </a:p>
        </p:txBody>
      </p:sp>
      <p:sp>
        <p:nvSpPr>
          <p:cNvPr id="3" name="TextBox 3"/>
          <p:cNvSpPr txBox="1"/>
          <p:nvPr/>
        </p:nvSpPr>
        <p:spPr>
          <a:xfrm>
            <a:off x="14445" y="399837"/>
            <a:ext cx="3171511" cy="1195977"/>
          </a:xfrm>
          <a:prstGeom prst="rect">
            <a:avLst/>
          </a:prstGeom>
        </p:spPr>
        <p:txBody>
          <a:bodyPr lIns="0" tIns="0" rIns="0" bIns="0" rtlCol="0" anchor="t">
            <a:spAutoFit/>
          </a:bodyPr>
          <a:lstStyle/>
          <a:p>
            <a:pPr algn="ctr">
              <a:lnSpc>
                <a:spcPts val="673"/>
              </a:lnSpc>
            </a:pPr>
            <a:r>
              <a:rPr lang="en-US" sz="480" spc="-7">
                <a:solidFill>
                  <a:srgbClr val="544013"/>
                </a:solidFill>
                <a:latin typeface="Prompt"/>
                <a:ea typeface="Prompt"/>
                <a:cs typeface="Prompt"/>
                <a:sym typeface="Prompt"/>
              </a:rPr>
              <a:t>In India, vehicle breakdowns, especially on highways, are a significant concern for motorists.  While precise daily statistics are limited, industry estimates suggest that over 100,000 vehicle breakdowns occur daily across the country.  This figure is inferred from the number of puncture shops and roadside assistance (RSA) calls in major cities  .</a:t>
            </a:r>
          </a:p>
          <a:p>
            <a:pPr algn="ctr">
              <a:lnSpc>
                <a:spcPts val="554"/>
              </a:lnSpc>
            </a:pPr>
            <a:endParaRPr lang="en-US" sz="480" spc="-7">
              <a:solidFill>
                <a:srgbClr val="544013"/>
              </a:solidFill>
              <a:latin typeface="Prompt"/>
              <a:ea typeface="Prompt"/>
              <a:cs typeface="Prompt"/>
              <a:sym typeface="Prompt"/>
            </a:endParaRPr>
          </a:p>
          <a:p>
            <a:pPr algn="ctr">
              <a:lnSpc>
                <a:spcPts val="673"/>
              </a:lnSpc>
            </a:pPr>
            <a:r>
              <a:rPr lang="en-US" sz="480" spc="-7">
                <a:solidFill>
                  <a:srgbClr val="544013"/>
                </a:solidFill>
                <a:latin typeface="Prompt"/>
                <a:ea typeface="Prompt"/>
                <a:cs typeface="Prompt"/>
                <a:sym typeface="Prompt"/>
              </a:rPr>
              <a:t>Despite the high incidence of breakdowns, only about 5% of car owners opt for formal roadside assistance services, with the majority relying on local mechanics  . This reliance often leads to delays and inconsistent service quality, particularly in remote areas. </a:t>
            </a:r>
          </a:p>
          <a:p>
            <a:pPr algn="ctr">
              <a:lnSpc>
                <a:spcPts val="554"/>
              </a:lnSpc>
            </a:pPr>
            <a:endParaRPr lang="en-US" sz="480" spc="-7">
              <a:solidFill>
                <a:srgbClr val="544013"/>
              </a:solidFill>
              <a:latin typeface="Prompt"/>
              <a:ea typeface="Prompt"/>
              <a:cs typeface="Prompt"/>
              <a:sym typeface="Prompt"/>
            </a:endParaRPr>
          </a:p>
          <a:p>
            <a:pPr algn="ctr">
              <a:lnSpc>
                <a:spcPts val="673"/>
              </a:lnSpc>
            </a:pPr>
            <a:r>
              <a:rPr lang="en-US" sz="480" spc="-7">
                <a:solidFill>
                  <a:srgbClr val="544013"/>
                </a:solidFill>
                <a:latin typeface="Prompt"/>
                <a:ea typeface="Prompt"/>
                <a:cs typeface="Prompt"/>
                <a:sym typeface="Prompt"/>
              </a:rPr>
              <a:t>The demand for reliable RSA services is growing, with the Indian RSA market projected to reach USD 731.80 million by 2025, expanding at a compound annual growth rate (CAGR) of 9.0% . This growth is driven by the increasing number of vehicles on the road and the need for dependable support during breakdowns. </a:t>
            </a:r>
          </a:p>
          <a:p>
            <a:pPr algn="ctr">
              <a:lnSpc>
                <a:spcPts val="554"/>
              </a:lnSpc>
            </a:pPr>
            <a:endParaRPr lang="en-US" sz="480" spc="-7">
              <a:solidFill>
                <a:srgbClr val="544013"/>
              </a:solidFill>
              <a:latin typeface="Prompt"/>
              <a:ea typeface="Prompt"/>
              <a:cs typeface="Prompt"/>
              <a:sym typeface="Prompt"/>
            </a:endParaRPr>
          </a:p>
          <a:p>
            <a:pPr algn="ctr">
              <a:lnSpc>
                <a:spcPts val="673"/>
              </a:lnSpc>
            </a:pPr>
            <a:r>
              <a:rPr lang="en-US" sz="480" spc="-7">
                <a:solidFill>
                  <a:srgbClr val="544013"/>
                </a:solidFill>
                <a:latin typeface="Prompt"/>
                <a:ea typeface="Prompt"/>
                <a:cs typeface="Prompt"/>
                <a:sym typeface="Prompt"/>
              </a:rPr>
              <a:t>Given these challenges and the growing demand, there's a clear need for accessible, efficient, and affordable roadside assistance services across India.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DE9DD"/>
        </a:solidFill>
        <a:effectLst/>
      </p:bgPr>
    </p:bg>
    <p:spTree>
      <p:nvGrpSpPr>
        <p:cNvPr id="1" name=""/>
        <p:cNvGrpSpPr/>
        <p:nvPr/>
      </p:nvGrpSpPr>
      <p:grpSpPr>
        <a:xfrm>
          <a:off x="0" y="0"/>
          <a:ext cx="0" cy="0"/>
          <a:chOff x="0" y="0"/>
          <a:chExt cx="0" cy="0"/>
        </a:xfrm>
      </p:grpSpPr>
      <p:sp>
        <p:nvSpPr>
          <p:cNvPr id="2" name="TextBox 2"/>
          <p:cNvSpPr txBox="1"/>
          <p:nvPr/>
        </p:nvSpPr>
        <p:spPr>
          <a:xfrm>
            <a:off x="456883" y="152400"/>
            <a:ext cx="2286634" cy="462280"/>
          </a:xfrm>
          <a:prstGeom prst="rect">
            <a:avLst/>
          </a:prstGeom>
        </p:spPr>
        <p:txBody>
          <a:bodyPr wrap="square" lIns="0" tIns="0" rIns="0" bIns="0" rtlCol="0" anchor="t">
            <a:spAutoFit/>
          </a:bodyPr>
          <a:lstStyle/>
          <a:p>
            <a:pPr algn="ctr">
              <a:lnSpc>
                <a:spcPts val="1820"/>
              </a:lnSpc>
            </a:pPr>
            <a:r>
              <a:rPr lang="en-US" sz="1300" b="1" u="sng" dirty="0">
                <a:solidFill>
                  <a:srgbClr val="544013"/>
                </a:solidFill>
                <a:latin typeface="Canva Sans Bold"/>
                <a:ea typeface="Canva Sans Bold"/>
                <a:cs typeface="Canva Sans Bold"/>
                <a:sym typeface="Canva Sans Bold"/>
              </a:rPr>
              <a:t>THE SOLUTION – MOTOAID</a:t>
            </a:r>
          </a:p>
          <a:p>
            <a:pPr algn="ctr">
              <a:lnSpc>
                <a:spcPts val="1820"/>
              </a:lnSpc>
            </a:pPr>
            <a:endParaRPr lang="en-US" sz="1300" b="1" u="sng" dirty="0">
              <a:solidFill>
                <a:srgbClr val="544013"/>
              </a:solidFill>
              <a:latin typeface="Canva Sans Bold"/>
              <a:ea typeface="Canva Sans Bold"/>
              <a:cs typeface="Canva Sans Bold"/>
              <a:sym typeface="Canva Sans Bold"/>
            </a:endParaRPr>
          </a:p>
        </p:txBody>
      </p:sp>
      <p:sp>
        <p:nvSpPr>
          <p:cNvPr id="3" name="TextBox 3"/>
          <p:cNvSpPr txBox="1"/>
          <p:nvPr/>
        </p:nvSpPr>
        <p:spPr>
          <a:xfrm>
            <a:off x="260386" y="516215"/>
            <a:ext cx="2583586" cy="970918"/>
          </a:xfrm>
          <a:prstGeom prst="rect">
            <a:avLst/>
          </a:prstGeom>
        </p:spPr>
        <p:txBody>
          <a:bodyPr lIns="0" tIns="0" rIns="0" bIns="0" rtlCol="0" anchor="t">
            <a:spAutoFit/>
          </a:bodyPr>
          <a:lstStyle/>
          <a:p>
            <a:pPr algn="l">
              <a:lnSpc>
                <a:spcPts val="840"/>
              </a:lnSpc>
            </a:pPr>
            <a:r>
              <a:rPr lang="en-US" sz="600" dirty="0">
                <a:solidFill>
                  <a:srgbClr val="544013"/>
                </a:solidFill>
                <a:latin typeface="Canva Sans"/>
                <a:ea typeface="Canva Sans"/>
                <a:cs typeface="Canva Sans"/>
                <a:sym typeface="Canva Sans"/>
              </a:rPr>
              <a:t>A web platform that provides instant access to roadside assistance and vehicle repairs.</a:t>
            </a:r>
          </a:p>
          <a:p>
            <a:pPr algn="l">
              <a:lnSpc>
                <a:spcPts val="560"/>
              </a:lnSpc>
            </a:pPr>
            <a:endParaRPr lang="en-US" sz="600" dirty="0">
              <a:solidFill>
                <a:srgbClr val="544013"/>
              </a:solidFill>
              <a:latin typeface="Canva Sans"/>
              <a:ea typeface="Canva Sans"/>
              <a:cs typeface="Canva Sans"/>
              <a:sym typeface="Canva Sans"/>
            </a:endParaRPr>
          </a:p>
          <a:p>
            <a:pPr algn="l">
              <a:lnSpc>
                <a:spcPts val="840"/>
              </a:lnSpc>
            </a:pPr>
            <a:r>
              <a:rPr lang="en-US" sz="600" dirty="0">
                <a:solidFill>
                  <a:srgbClr val="544013"/>
                </a:solidFill>
                <a:latin typeface="Canva Sans"/>
                <a:ea typeface="Canva Sans"/>
                <a:cs typeface="Canva Sans"/>
                <a:sym typeface="Canva Sans"/>
              </a:rPr>
              <a:t>Connects users to verified mechanics nearby using geolocation.</a:t>
            </a:r>
          </a:p>
          <a:p>
            <a:pPr algn="l">
              <a:lnSpc>
                <a:spcPts val="560"/>
              </a:lnSpc>
            </a:pPr>
            <a:endParaRPr lang="en-US" sz="600" dirty="0">
              <a:solidFill>
                <a:srgbClr val="544013"/>
              </a:solidFill>
              <a:latin typeface="Canva Sans"/>
              <a:ea typeface="Canva Sans"/>
              <a:cs typeface="Canva Sans"/>
              <a:sym typeface="Canva Sans"/>
            </a:endParaRPr>
          </a:p>
          <a:p>
            <a:pPr algn="l">
              <a:lnSpc>
                <a:spcPts val="840"/>
              </a:lnSpc>
            </a:pPr>
            <a:r>
              <a:rPr lang="en-US" sz="600" dirty="0">
                <a:solidFill>
                  <a:srgbClr val="544013"/>
                </a:solidFill>
                <a:latin typeface="Canva Sans"/>
                <a:ea typeface="Canva Sans"/>
                <a:cs typeface="Canva Sans"/>
                <a:sym typeface="Canva Sans"/>
              </a:rPr>
              <a:t>Offers 24/7 support via website and toll-free number.</a:t>
            </a:r>
          </a:p>
          <a:p>
            <a:pPr algn="l">
              <a:lnSpc>
                <a:spcPts val="560"/>
              </a:lnSpc>
            </a:pPr>
            <a:endParaRPr lang="en-US" sz="600" dirty="0">
              <a:solidFill>
                <a:srgbClr val="544013"/>
              </a:solidFill>
              <a:latin typeface="Canva Sans"/>
              <a:ea typeface="Canva Sans"/>
              <a:cs typeface="Canva Sans"/>
              <a:sym typeface="Canva Sans"/>
            </a:endParaRPr>
          </a:p>
          <a:p>
            <a:pPr algn="l">
              <a:lnSpc>
                <a:spcPts val="840"/>
              </a:lnSpc>
            </a:pPr>
            <a:r>
              <a:rPr lang="en-US" sz="600" dirty="0">
                <a:solidFill>
                  <a:srgbClr val="544013"/>
                </a:solidFill>
                <a:latin typeface="Canva Sans"/>
                <a:ea typeface="Canva Sans"/>
                <a:cs typeface="Canva Sans"/>
                <a:sym typeface="Canva Sans"/>
              </a:rPr>
              <a:t>Focuses on affordability, speed, and reliability.</a:t>
            </a:r>
          </a:p>
          <a:p>
            <a:pPr algn="ctr">
              <a:lnSpc>
                <a:spcPts val="980"/>
              </a:lnSpc>
            </a:pPr>
            <a:endParaRPr lang="en-US" sz="600" dirty="0">
              <a:solidFill>
                <a:srgbClr val="544013"/>
              </a:solidFill>
              <a:latin typeface="Canva Sans"/>
              <a:ea typeface="Canva Sans"/>
              <a:cs typeface="Canva Sans"/>
              <a:sym typeface="Canva Sans"/>
            </a:endParaRPr>
          </a:p>
          <a:p>
            <a:pPr algn="ctr">
              <a:lnSpc>
                <a:spcPts val="980"/>
              </a:lnSpc>
            </a:pPr>
            <a:endParaRPr lang="en-US" sz="600" dirty="0">
              <a:solidFill>
                <a:srgbClr val="544013"/>
              </a:solidFill>
              <a:latin typeface="Canva Sans"/>
              <a:ea typeface="Canva Sans"/>
              <a:cs typeface="Canva Sans"/>
              <a:sym typeface="Canv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DE9DD"/>
        </a:solidFill>
        <a:effectLst/>
      </p:bgPr>
    </p:bg>
    <p:spTree>
      <p:nvGrpSpPr>
        <p:cNvPr id="1" name=""/>
        <p:cNvGrpSpPr/>
        <p:nvPr/>
      </p:nvGrpSpPr>
      <p:grpSpPr>
        <a:xfrm>
          <a:off x="0" y="0"/>
          <a:ext cx="0" cy="0"/>
          <a:chOff x="0" y="0"/>
          <a:chExt cx="0" cy="0"/>
        </a:xfrm>
      </p:grpSpPr>
      <p:sp>
        <p:nvSpPr>
          <p:cNvPr id="2" name="TextBox 2"/>
          <p:cNvSpPr txBox="1"/>
          <p:nvPr/>
        </p:nvSpPr>
        <p:spPr>
          <a:xfrm>
            <a:off x="1232113" y="57191"/>
            <a:ext cx="680915" cy="240665"/>
          </a:xfrm>
          <a:prstGeom prst="rect">
            <a:avLst/>
          </a:prstGeom>
        </p:spPr>
        <p:txBody>
          <a:bodyPr wrap="square" lIns="0" tIns="0" rIns="0" bIns="0" rtlCol="0" anchor="t">
            <a:spAutoFit/>
          </a:bodyPr>
          <a:lstStyle/>
          <a:p>
            <a:pPr algn="ctr">
              <a:lnSpc>
                <a:spcPts val="1960"/>
              </a:lnSpc>
            </a:pPr>
            <a:r>
              <a:rPr lang="en-US" sz="1400" b="1" u="sng" dirty="0">
                <a:solidFill>
                  <a:srgbClr val="544013"/>
                </a:solidFill>
                <a:latin typeface="Canva Sans Bold"/>
                <a:ea typeface="Canva Sans Bold"/>
                <a:cs typeface="Canva Sans Bold"/>
                <a:sym typeface="Canva Sans Bold"/>
              </a:rPr>
              <a:t>VISION</a:t>
            </a:r>
          </a:p>
        </p:txBody>
      </p:sp>
      <p:sp>
        <p:nvSpPr>
          <p:cNvPr id="3" name="TextBox 3"/>
          <p:cNvSpPr txBox="1"/>
          <p:nvPr/>
        </p:nvSpPr>
        <p:spPr>
          <a:xfrm>
            <a:off x="-27629" y="374056"/>
            <a:ext cx="3200400" cy="347346"/>
          </a:xfrm>
          <a:prstGeom prst="rect">
            <a:avLst/>
          </a:prstGeom>
        </p:spPr>
        <p:txBody>
          <a:bodyPr lIns="0" tIns="0" rIns="0" bIns="0" rtlCol="0" anchor="t">
            <a:spAutoFit/>
          </a:bodyPr>
          <a:lstStyle/>
          <a:p>
            <a:pPr algn="ctr">
              <a:lnSpc>
                <a:spcPts val="980"/>
              </a:lnSpc>
            </a:pPr>
            <a:r>
              <a:rPr lang="en-US" sz="700">
                <a:solidFill>
                  <a:srgbClr val="544013"/>
                </a:solidFill>
                <a:latin typeface="Canva Sans"/>
                <a:ea typeface="Canva Sans"/>
                <a:cs typeface="Canva Sans"/>
                <a:sym typeface="Canva Sans"/>
              </a:rPr>
              <a:t>To become the most trusted and accessible roadside assistance platform in India, ensuring no one feels helpless or unsafe when stranded on the road.</a:t>
            </a:r>
          </a:p>
        </p:txBody>
      </p:sp>
      <p:sp>
        <p:nvSpPr>
          <p:cNvPr id="4" name="TextBox 4"/>
          <p:cNvSpPr txBox="1"/>
          <p:nvPr/>
        </p:nvSpPr>
        <p:spPr>
          <a:xfrm>
            <a:off x="1184724" y="779780"/>
            <a:ext cx="796475" cy="240665"/>
          </a:xfrm>
          <a:prstGeom prst="rect">
            <a:avLst/>
          </a:prstGeom>
        </p:spPr>
        <p:txBody>
          <a:bodyPr wrap="square" lIns="0" tIns="0" rIns="0" bIns="0" rtlCol="0" anchor="t">
            <a:spAutoFit/>
          </a:bodyPr>
          <a:lstStyle/>
          <a:p>
            <a:pPr algn="ctr">
              <a:lnSpc>
                <a:spcPts val="1960"/>
              </a:lnSpc>
            </a:pPr>
            <a:r>
              <a:rPr lang="en-US" sz="1400" b="1" u="sng" dirty="0">
                <a:solidFill>
                  <a:srgbClr val="544013"/>
                </a:solidFill>
                <a:latin typeface="Canva Sans Bold"/>
                <a:ea typeface="Canva Sans Bold"/>
                <a:cs typeface="Canva Sans Bold"/>
                <a:sym typeface="Canva Sans Bold"/>
              </a:rPr>
              <a:t>MISSION</a:t>
            </a:r>
          </a:p>
        </p:txBody>
      </p:sp>
      <p:sp>
        <p:nvSpPr>
          <p:cNvPr id="5" name="TextBox 5"/>
          <p:cNvSpPr txBox="1"/>
          <p:nvPr/>
        </p:nvSpPr>
        <p:spPr>
          <a:xfrm>
            <a:off x="0" y="1096645"/>
            <a:ext cx="3200400" cy="465880"/>
          </a:xfrm>
          <a:prstGeom prst="rect">
            <a:avLst/>
          </a:prstGeom>
        </p:spPr>
        <p:txBody>
          <a:bodyPr lIns="0" tIns="0" rIns="0" bIns="0" rtlCol="0" anchor="t">
            <a:spAutoFit/>
          </a:bodyPr>
          <a:lstStyle/>
          <a:p>
            <a:pPr algn="ctr">
              <a:lnSpc>
                <a:spcPts val="980"/>
              </a:lnSpc>
            </a:pPr>
            <a:r>
              <a:rPr lang="en-US" sz="700">
                <a:solidFill>
                  <a:srgbClr val="544013"/>
                </a:solidFill>
                <a:latin typeface="Canva Sans"/>
                <a:ea typeface="Canva Sans"/>
                <a:cs typeface="Canva Sans"/>
                <a:sym typeface="Canva Sans"/>
              </a:rPr>
              <a:t>Our mission is to provide quick, secure, and verified roadside support by connecting users with nearby service providers using real-time location, problem-based filtering, and document verification, so help reaches them when they need it the most.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DE9DD"/>
        </a:solidFill>
        <a:effectLst/>
      </p:bgPr>
    </p:bg>
    <p:spTree>
      <p:nvGrpSpPr>
        <p:cNvPr id="1" name=""/>
        <p:cNvGrpSpPr/>
        <p:nvPr/>
      </p:nvGrpSpPr>
      <p:grpSpPr>
        <a:xfrm>
          <a:off x="0" y="0"/>
          <a:ext cx="0" cy="0"/>
          <a:chOff x="0" y="0"/>
          <a:chExt cx="0" cy="0"/>
        </a:xfrm>
      </p:grpSpPr>
      <p:sp>
        <p:nvSpPr>
          <p:cNvPr id="2" name="TextBox 2"/>
          <p:cNvSpPr txBox="1"/>
          <p:nvPr/>
        </p:nvSpPr>
        <p:spPr>
          <a:xfrm>
            <a:off x="998240" y="22567"/>
            <a:ext cx="1043894" cy="474082"/>
          </a:xfrm>
          <a:prstGeom prst="rect">
            <a:avLst/>
          </a:prstGeom>
        </p:spPr>
        <p:txBody>
          <a:bodyPr lIns="0" tIns="0" rIns="0" bIns="0" rtlCol="0" anchor="t">
            <a:spAutoFit/>
          </a:bodyPr>
          <a:lstStyle/>
          <a:p>
            <a:pPr algn="ctr">
              <a:lnSpc>
                <a:spcPts val="1857"/>
              </a:lnSpc>
            </a:pPr>
            <a:r>
              <a:rPr lang="en-US" sz="1327" b="1" u="sng">
                <a:solidFill>
                  <a:srgbClr val="544013"/>
                </a:solidFill>
                <a:latin typeface="Canva Sans Bold"/>
                <a:ea typeface="Canva Sans Bold"/>
                <a:cs typeface="Canva Sans Bold"/>
                <a:sym typeface="Canva Sans Bold"/>
              </a:rPr>
              <a:t>Our Services</a:t>
            </a:r>
          </a:p>
          <a:p>
            <a:pPr algn="ctr">
              <a:lnSpc>
                <a:spcPts val="1981"/>
              </a:lnSpc>
            </a:pPr>
            <a:endParaRPr lang="en-US" sz="1327" b="1" u="sng">
              <a:solidFill>
                <a:srgbClr val="544013"/>
              </a:solidFill>
              <a:latin typeface="Canva Sans Bold"/>
              <a:ea typeface="Canva Sans Bold"/>
              <a:cs typeface="Canva Sans Bold"/>
              <a:sym typeface="Canva Sans Bold"/>
            </a:endParaRPr>
          </a:p>
        </p:txBody>
      </p:sp>
      <p:sp>
        <p:nvSpPr>
          <p:cNvPr id="3" name="TextBox 3"/>
          <p:cNvSpPr txBox="1"/>
          <p:nvPr/>
        </p:nvSpPr>
        <p:spPr>
          <a:xfrm>
            <a:off x="83089" y="304388"/>
            <a:ext cx="2733994" cy="1566546"/>
          </a:xfrm>
          <a:prstGeom prst="rect">
            <a:avLst/>
          </a:prstGeom>
        </p:spPr>
        <p:txBody>
          <a:bodyPr lIns="0" tIns="0" rIns="0" bIns="0" rtlCol="0" anchor="t">
            <a:spAutoFit/>
          </a:bodyPr>
          <a:lstStyle/>
          <a:p>
            <a:pPr marL="107950" lvl="1" indent="-53975" algn="just">
              <a:lnSpc>
                <a:spcPts val="700"/>
              </a:lnSpc>
              <a:buFont typeface="Arial"/>
              <a:buChar char="•"/>
            </a:pPr>
            <a:r>
              <a:rPr lang="en-US" sz="500">
                <a:solidFill>
                  <a:srgbClr val="544013"/>
                </a:solidFill>
                <a:latin typeface="Canva Sans"/>
                <a:ea typeface="Canva Sans"/>
                <a:cs typeface="Canva Sans"/>
                <a:sym typeface="Canva Sans"/>
              </a:rPr>
              <a:t>All Types of Vehicle Repairs – From minor issues to major breakdowns, we handle it all.</a:t>
            </a:r>
          </a:p>
          <a:p>
            <a:pPr algn="just">
              <a:lnSpc>
                <a:spcPts val="560"/>
              </a:lnSpc>
            </a:pPr>
            <a:endParaRPr lang="en-US" sz="500">
              <a:solidFill>
                <a:srgbClr val="544013"/>
              </a:solidFill>
              <a:latin typeface="Canva Sans"/>
              <a:ea typeface="Canva Sans"/>
              <a:cs typeface="Canva Sans"/>
              <a:sym typeface="Canva Sans"/>
            </a:endParaRPr>
          </a:p>
          <a:p>
            <a:pPr marL="107950" lvl="1" indent="-53975" algn="just">
              <a:lnSpc>
                <a:spcPts val="700"/>
              </a:lnSpc>
              <a:buFont typeface="Arial"/>
              <a:buChar char="•"/>
            </a:pPr>
            <a:r>
              <a:rPr lang="en-US" sz="500">
                <a:solidFill>
                  <a:srgbClr val="544013"/>
                </a:solidFill>
                <a:latin typeface="Canva Sans"/>
                <a:ea typeface="Canva Sans"/>
                <a:cs typeface="Canva Sans"/>
                <a:sym typeface="Canva Sans"/>
              </a:rPr>
              <a:t>Engine Diagnostics &amp; Repairs</a:t>
            </a:r>
          </a:p>
          <a:p>
            <a:pPr algn="just">
              <a:lnSpc>
                <a:spcPts val="420"/>
              </a:lnSpc>
            </a:pPr>
            <a:endParaRPr lang="en-US" sz="500">
              <a:solidFill>
                <a:srgbClr val="544013"/>
              </a:solidFill>
              <a:latin typeface="Canva Sans"/>
              <a:ea typeface="Canva Sans"/>
              <a:cs typeface="Canva Sans"/>
              <a:sym typeface="Canva Sans"/>
            </a:endParaRPr>
          </a:p>
          <a:p>
            <a:pPr marL="107950" lvl="1" indent="-53975" algn="just">
              <a:lnSpc>
                <a:spcPts val="700"/>
              </a:lnSpc>
              <a:buFont typeface="Arial"/>
              <a:buChar char="•"/>
            </a:pPr>
            <a:r>
              <a:rPr lang="en-US" sz="500">
                <a:solidFill>
                  <a:srgbClr val="544013"/>
                </a:solidFill>
                <a:latin typeface="Canva Sans"/>
                <a:ea typeface="Canva Sans"/>
                <a:cs typeface="Canva Sans"/>
                <a:sym typeface="Canva Sans"/>
              </a:rPr>
              <a:t>Brake, Clutch &amp; Suspension Work</a:t>
            </a:r>
          </a:p>
          <a:p>
            <a:pPr algn="just">
              <a:lnSpc>
                <a:spcPts val="560"/>
              </a:lnSpc>
            </a:pPr>
            <a:endParaRPr lang="en-US" sz="500">
              <a:solidFill>
                <a:srgbClr val="544013"/>
              </a:solidFill>
              <a:latin typeface="Canva Sans"/>
              <a:ea typeface="Canva Sans"/>
              <a:cs typeface="Canva Sans"/>
              <a:sym typeface="Canva Sans"/>
            </a:endParaRPr>
          </a:p>
          <a:p>
            <a:pPr marL="107950" lvl="1" indent="-53975" algn="just">
              <a:lnSpc>
                <a:spcPts val="700"/>
              </a:lnSpc>
              <a:buFont typeface="Arial"/>
              <a:buChar char="•"/>
            </a:pPr>
            <a:r>
              <a:rPr lang="en-US" sz="500">
                <a:solidFill>
                  <a:srgbClr val="544013"/>
                </a:solidFill>
                <a:latin typeface="Canva Sans"/>
                <a:ea typeface="Canva Sans"/>
                <a:cs typeface="Canva Sans"/>
                <a:sym typeface="Canva Sans"/>
              </a:rPr>
              <a:t>Battery Jumpstart &amp; Replacement</a:t>
            </a:r>
          </a:p>
          <a:p>
            <a:pPr algn="just">
              <a:lnSpc>
                <a:spcPts val="560"/>
              </a:lnSpc>
            </a:pPr>
            <a:endParaRPr lang="en-US" sz="500">
              <a:solidFill>
                <a:srgbClr val="544013"/>
              </a:solidFill>
              <a:latin typeface="Canva Sans"/>
              <a:ea typeface="Canva Sans"/>
              <a:cs typeface="Canva Sans"/>
              <a:sym typeface="Canva Sans"/>
            </a:endParaRPr>
          </a:p>
          <a:p>
            <a:pPr marL="107950" lvl="1" indent="-53975" algn="just">
              <a:lnSpc>
                <a:spcPts val="700"/>
              </a:lnSpc>
              <a:buFont typeface="Arial"/>
              <a:buChar char="•"/>
            </a:pPr>
            <a:r>
              <a:rPr lang="en-US" sz="500">
                <a:solidFill>
                  <a:srgbClr val="544013"/>
                </a:solidFill>
                <a:latin typeface="Canva Sans"/>
                <a:ea typeface="Canva Sans"/>
                <a:cs typeface="Canva Sans"/>
                <a:sym typeface="Canva Sans"/>
              </a:rPr>
              <a:t>Flat Tyre Repair &amp; Replacement</a:t>
            </a:r>
          </a:p>
          <a:p>
            <a:pPr algn="just">
              <a:lnSpc>
                <a:spcPts val="560"/>
              </a:lnSpc>
            </a:pPr>
            <a:endParaRPr lang="en-US" sz="500">
              <a:solidFill>
                <a:srgbClr val="544013"/>
              </a:solidFill>
              <a:latin typeface="Canva Sans"/>
              <a:ea typeface="Canva Sans"/>
              <a:cs typeface="Canva Sans"/>
              <a:sym typeface="Canva Sans"/>
            </a:endParaRPr>
          </a:p>
          <a:p>
            <a:pPr marL="107950" lvl="1" indent="-53975" algn="just">
              <a:lnSpc>
                <a:spcPts val="700"/>
              </a:lnSpc>
              <a:buFont typeface="Arial"/>
              <a:buChar char="•"/>
            </a:pPr>
            <a:r>
              <a:rPr lang="en-US" sz="500">
                <a:solidFill>
                  <a:srgbClr val="544013"/>
                </a:solidFill>
                <a:latin typeface="Canva Sans"/>
                <a:ea typeface="Canva Sans"/>
                <a:cs typeface="Canva Sans"/>
                <a:sym typeface="Canva Sans"/>
              </a:rPr>
              <a:t>Fuel Delivery (Petrol/Diesel)</a:t>
            </a:r>
          </a:p>
          <a:p>
            <a:pPr algn="just">
              <a:lnSpc>
                <a:spcPts val="560"/>
              </a:lnSpc>
            </a:pPr>
            <a:endParaRPr lang="en-US" sz="500">
              <a:solidFill>
                <a:srgbClr val="544013"/>
              </a:solidFill>
              <a:latin typeface="Canva Sans"/>
              <a:ea typeface="Canva Sans"/>
              <a:cs typeface="Canva Sans"/>
              <a:sym typeface="Canva Sans"/>
            </a:endParaRPr>
          </a:p>
          <a:p>
            <a:pPr marL="107950" lvl="1" indent="-53975" algn="just">
              <a:lnSpc>
                <a:spcPts val="700"/>
              </a:lnSpc>
              <a:buFont typeface="Arial"/>
              <a:buChar char="•"/>
            </a:pPr>
            <a:r>
              <a:rPr lang="en-US" sz="500">
                <a:solidFill>
                  <a:srgbClr val="544013"/>
                </a:solidFill>
                <a:latin typeface="Canva Sans"/>
                <a:ea typeface="Canva Sans"/>
                <a:cs typeface="Canva Sans"/>
                <a:sym typeface="Canva Sans"/>
              </a:rPr>
              <a:t>AC &amp; Electrical Repairs</a:t>
            </a:r>
          </a:p>
          <a:p>
            <a:pPr algn="just">
              <a:lnSpc>
                <a:spcPts val="560"/>
              </a:lnSpc>
            </a:pPr>
            <a:endParaRPr lang="en-US" sz="500">
              <a:solidFill>
                <a:srgbClr val="544013"/>
              </a:solidFill>
              <a:latin typeface="Canva Sans"/>
              <a:ea typeface="Canva Sans"/>
              <a:cs typeface="Canva Sans"/>
              <a:sym typeface="Canva Sans"/>
            </a:endParaRPr>
          </a:p>
          <a:p>
            <a:pPr marL="107950" lvl="1" indent="-53975" algn="just">
              <a:lnSpc>
                <a:spcPts val="700"/>
              </a:lnSpc>
              <a:buFont typeface="Arial"/>
              <a:buChar char="•"/>
            </a:pPr>
            <a:r>
              <a:rPr lang="en-US" sz="500">
                <a:solidFill>
                  <a:srgbClr val="544013"/>
                </a:solidFill>
                <a:latin typeface="Canva Sans"/>
                <a:ea typeface="Canva Sans"/>
                <a:cs typeface="Canva Sans"/>
                <a:sym typeface="Canva Sans"/>
              </a:rPr>
              <a:t>Towing Services</a:t>
            </a:r>
          </a:p>
          <a:p>
            <a:pPr algn="just">
              <a:lnSpc>
                <a:spcPts val="560"/>
              </a:lnSpc>
            </a:pPr>
            <a:endParaRPr lang="en-US" sz="500">
              <a:solidFill>
                <a:srgbClr val="544013"/>
              </a:solidFill>
              <a:latin typeface="Canva Sans"/>
              <a:ea typeface="Canva Sans"/>
              <a:cs typeface="Canva Sans"/>
              <a:sym typeface="Canva Sans"/>
            </a:endParaRPr>
          </a:p>
          <a:p>
            <a:pPr marL="107950" lvl="1" indent="-53975" algn="just">
              <a:lnSpc>
                <a:spcPts val="700"/>
              </a:lnSpc>
              <a:buFont typeface="Arial"/>
              <a:buChar char="•"/>
            </a:pPr>
            <a:r>
              <a:rPr lang="en-US" sz="500">
                <a:solidFill>
                  <a:srgbClr val="544013"/>
                </a:solidFill>
                <a:latin typeface="Canva Sans"/>
                <a:ea typeface="Canva Sans"/>
                <a:cs typeface="Canva Sans"/>
                <a:sym typeface="Canva Sans"/>
              </a:rPr>
              <a:t>Regular Servicing for Cars &amp; Bikes</a:t>
            </a:r>
          </a:p>
          <a:p>
            <a:pPr algn="just">
              <a:lnSpc>
                <a:spcPts val="560"/>
              </a:lnSpc>
            </a:pPr>
            <a:endParaRPr lang="en-US" sz="500">
              <a:solidFill>
                <a:srgbClr val="544013"/>
              </a:solidFill>
              <a:latin typeface="Canva Sans"/>
              <a:ea typeface="Canva Sans"/>
              <a:cs typeface="Canva Sans"/>
              <a:sym typeface="Canva Sans"/>
            </a:endParaRPr>
          </a:p>
          <a:p>
            <a:pPr marL="107950" lvl="1" indent="-53975" algn="just">
              <a:lnSpc>
                <a:spcPts val="700"/>
              </a:lnSpc>
              <a:buFont typeface="Arial"/>
              <a:buChar char="•"/>
            </a:pPr>
            <a:r>
              <a:rPr lang="en-US" sz="500">
                <a:solidFill>
                  <a:srgbClr val="544013"/>
                </a:solidFill>
                <a:latin typeface="Canva Sans"/>
                <a:ea typeface="Canva Sans"/>
                <a:cs typeface="Canva Sans"/>
                <a:sym typeface="Canva Sans"/>
              </a:rPr>
              <a:t>Emergency Roadside Assistance – 24/7 Availability</a:t>
            </a:r>
          </a:p>
          <a:p>
            <a:pPr algn="ctr">
              <a:lnSpc>
                <a:spcPts val="560"/>
              </a:lnSpc>
            </a:pPr>
            <a:endParaRPr lang="en-US" sz="500">
              <a:solidFill>
                <a:srgbClr val="544013"/>
              </a:solidFill>
              <a:latin typeface="Canva Sans"/>
              <a:ea typeface="Canva Sans"/>
              <a:cs typeface="Canva Sans"/>
              <a:sym typeface="Canva Sans"/>
            </a:endParaRPr>
          </a:p>
        </p:txBody>
      </p:sp>
      <p:sp>
        <p:nvSpPr>
          <p:cNvPr id="4" name="Freeform 4"/>
          <p:cNvSpPr/>
          <p:nvPr/>
        </p:nvSpPr>
        <p:spPr>
          <a:xfrm>
            <a:off x="1520187" y="421249"/>
            <a:ext cx="630779" cy="630779"/>
          </a:xfrm>
          <a:custGeom>
            <a:avLst/>
            <a:gdLst/>
            <a:ahLst/>
            <a:cxnLst/>
            <a:rect l="l" t="t" r="r" b="b"/>
            <a:pathLst>
              <a:path w="630779" h="630779">
                <a:moveTo>
                  <a:pt x="0" y="0"/>
                </a:moveTo>
                <a:lnTo>
                  <a:pt x="630779" y="0"/>
                </a:lnTo>
                <a:lnTo>
                  <a:pt x="630779" y="630779"/>
                </a:lnTo>
                <a:lnTo>
                  <a:pt x="0" y="630779"/>
                </a:lnTo>
                <a:lnTo>
                  <a:pt x="0" y="0"/>
                </a:lnTo>
                <a:close/>
              </a:path>
            </a:pathLst>
          </a:custGeom>
          <a:blipFill>
            <a:blip r:embed="rId2"/>
            <a:stretch>
              <a:fillRect/>
            </a:stretch>
          </a:blipFill>
        </p:spPr>
      </p:sp>
      <p:sp>
        <p:nvSpPr>
          <p:cNvPr id="5" name="Freeform 5"/>
          <p:cNvSpPr/>
          <p:nvPr/>
        </p:nvSpPr>
        <p:spPr>
          <a:xfrm>
            <a:off x="1520187" y="1092424"/>
            <a:ext cx="634147" cy="634147"/>
          </a:xfrm>
          <a:custGeom>
            <a:avLst/>
            <a:gdLst/>
            <a:ahLst/>
            <a:cxnLst/>
            <a:rect l="l" t="t" r="r" b="b"/>
            <a:pathLst>
              <a:path w="634147" h="634147">
                <a:moveTo>
                  <a:pt x="0" y="0"/>
                </a:moveTo>
                <a:lnTo>
                  <a:pt x="634147" y="0"/>
                </a:lnTo>
                <a:lnTo>
                  <a:pt x="634147" y="634147"/>
                </a:lnTo>
                <a:lnTo>
                  <a:pt x="0" y="634147"/>
                </a:lnTo>
                <a:lnTo>
                  <a:pt x="0" y="0"/>
                </a:lnTo>
                <a:close/>
              </a:path>
            </a:pathLst>
          </a:custGeom>
          <a:blipFill>
            <a:blip r:embed="rId3"/>
            <a:stretch>
              <a:fillRect/>
            </a:stretch>
          </a:blipFill>
        </p:spPr>
      </p:sp>
      <p:sp>
        <p:nvSpPr>
          <p:cNvPr id="6" name="Freeform 6"/>
          <p:cNvSpPr/>
          <p:nvPr/>
        </p:nvSpPr>
        <p:spPr>
          <a:xfrm>
            <a:off x="2234342" y="421250"/>
            <a:ext cx="882970" cy="630778"/>
          </a:xfrm>
          <a:custGeom>
            <a:avLst/>
            <a:gdLst/>
            <a:ahLst/>
            <a:cxnLst/>
            <a:rect l="l" t="t" r="r" b="b"/>
            <a:pathLst>
              <a:path w="966059" h="540993">
                <a:moveTo>
                  <a:pt x="0" y="0"/>
                </a:moveTo>
                <a:lnTo>
                  <a:pt x="966059" y="0"/>
                </a:lnTo>
                <a:lnTo>
                  <a:pt x="966059" y="540993"/>
                </a:lnTo>
                <a:lnTo>
                  <a:pt x="0" y="540993"/>
                </a:lnTo>
                <a:lnTo>
                  <a:pt x="0" y="0"/>
                </a:lnTo>
                <a:close/>
              </a:path>
            </a:pathLst>
          </a:custGeom>
          <a:blipFill>
            <a:blip r:embed="rId4"/>
            <a:stretch>
              <a:fillRect/>
            </a:stretch>
          </a:blipFill>
        </p:spPr>
      </p:sp>
      <p:sp>
        <p:nvSpPr>
          <p:cNvPr id="7" name="Freeform 7"/>
          <p:cNvSpPr/>
          <p:nvPr/>
        </p:nvSpPr>
        <p:spPr>
          <a:xfrm>
            <a:off x="2234342" y="1092425"/>
            <a:ext cx="889859" cy="634146"/>
          </a:xfrm>
          <a:custGeom>
            <a:avLst/>
            <a:gdLst/>
            <a:ahLst/>
            <a:cxnLst/>
            <a:rect l="l" t="t" r="r" b="b"/>
            <a:pathLst>
              <a:path w="821356" h="597173">
                <a:moveTo>
                  <a:pt x="0" y="0"/>
                </a:moveTo>
                <a:lnTo>
                  <a:pt x="821356" y="0"/>
                </a:lnTo>
                <a:lnTo>
                  <a:pt x="821356" y="597173"/>
                </a:lnTo>
                <a:lnTo>
                  <a:pt x="0" y="597173"/>
                </a:lnTo>
                <a:lnTo>
                  <a:pt x="0" y="0"/>
                </a:lnTo>
                <a:close/>
              </a:path>
            </a:pathLst>
          </a:custGeom>
          <a:blipFill>
            <a:blip r:embed="rId5"/>
            <a:stretch>
              <a:fillRect r="-9058"/>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DE9DD"/>
        </a:solidFill>
        <a:effectLst/>
      </p:bgPr>
    </p:bg>
    <p:spTree>
      <p:nvGrpSpPr>
        <p:cNvPr id="1" name=""/>
        <p:cNvGrpSpPr/>
        <p:nvPr/>
      </p:nvGrpSpPr>
      <p:grpSpPr>
        <a:xfrm>
          <a:off x="0" y="0"/>
          <a:ext cx="0" cy="0"/>
          <a:chOff x="0" y="0"/>
          <a:chExt cx="0" cy="0"/>
        </a:xfrm>
      </p:grpSpPr>
      <p:sp>
        <p:nvSpPr>
          <p:cNvPr id="2" name="Freeform 2"/>
          <p:cNvSpPr/>
          <p:nvPr/>
        </p:nvSpPr>
        <p:spPr>
          <a:xfrm>
            <a:off x="958367" y="226899"/>
            <a:ext cx="1186280" cy="267959"/>
          </a:xfrm>
          <a:custGeom>
            <a:avLst/>
            <a:gdLst/>
            <a:ahLst/>
            <a:cxnLst/>
            <a:rect l="l" t="t" r="r" b="b"/>
            <a:pathLst>
              <a:path w="1186280" h="267959">
                <a:moveTo>
                  <a:pt x="0" y="0"/>
                </a:moveTo>
                <a:lnTo>
                  <a:pt x="1186281" y="0"/>
                </a:lnTo>
                <a:lnTo>
                  <a:pt x="1186281" y="267959"/>
                </a:lnTo>
                <a:lnTo>
                  <a:pt x="0" y="267959"/>
                </a:lnTo>
                <a:lnTo>
                  <a:pt x="0" y="0"/>
                </a:lnTo>
                <a:close/>
              </a:path>
            </a:pathLst>
          </a:custGeom>
          <a:blipFill>
            <a:blip r:embed="rId2"/>
            <a:stretch>
              <a:fillRect l="-5153" t="-188259" r="-4757" b="-198328"/>
            </a:stretch>
          </a:blipFill>
        </p:spPr>
      </p:sp>
      <p:sp>
        <p:nvSpPr>
          <p:cNvPr id="3" name="TextBox 3"/>
          <p:cNvSpPr txBox="1"/>
          <p:nvPr/>
        </p:nvSpPr>
        <p:spPr>
          <a:xfrm>
            <a:off x="681461" y="637654"/>
            <a:ext cx="1589512" cy="900219"/>
          </a:xfrm>
          <a:prstGeom prst="rect">
            <a:avLst/>
          </a:prstGeom>
        </p:spPr>
        <p:txBody>
          <a:bodyPr lIns="0" tIns="0" rIns="0" bIns="0" rtlCol="0" anchor="t">
            <a:spAutoFit/>
          </a:bodyPr>
          <a:lstStyle/>
          <a:p>
            <a:pPr marL="129540" lvl="1" indent="-64770" algn="l">
              <a:lnSpc>
                <a:spcPts val="840"/>
              </a:lnSpc>
              <a:buFont typeface="Arial"/>
              <a:buChar char="•"/>
            </a:pPr>
            <a:r>
              <a:rPr lang="en-US" sz="600">
                <a:solidFill>
                  <a:srgbClr val="544013"/>
                </a:solidFill>
                <a:latin typeface="Canva Sans"/>
                <a:ea typeface="Canva Sans"/>
                <a:cs typeface="Canva Sans"/>
                <a:sym typeface="Canva Sans"/>
              </a:rPr>
              <a:t>FAST TURNAROUND TIME</a:t>
            </a:r>
          </a:p>
          <a:p>
            <a:pPr algn="l">
              <a:lnSpc>
                <a:spcPts val="560"/>
              </a:lnSpc>
            </a:pPr>
            <a:endParaRPr lang="en-US" sz="600">
              <a:solidFill>
                <a:srgbClr val="544013"/>
              </a:solidFill>
              <a:latin typeface="Canva Sans"/>
              <a:ea typeface="Canva Sans"/>
              <a:cs typeface="Canva Sans"/>
              <a:sym typeface="Canva Sans"/>
            </a:endParaRPr>
          </a:p>
          <a:p>
            <a:pPr marL="129540" lvl="1" indent="-64770" algn="l">
              <a:lnSpc>
                <a:spcPts val="840"/>
              </a:lnSpc>
              <a:buFont typeface="Arial"/>
              <a:buChar char="•"/>
            </a:pPr>
            <a:r>
              <a:rPr lang="en-US" sz="600">
                <a:solidFill>
                  <a:srgbClr val="544013"/>
                </a:solidFill>
                <a:latin typeface="Canva Sans"/>
                <a:ea typeface="Canva Sans"/>
                <a:cs typeface="Canva Sans"/>
                <a:sym typeface="Canva Sans"/>
              </a:rPr>
              <a:t>AFFORDABLE &amp; TRANSPARENT QUOTES</a:t>
            </a:r>
          </a:p>
          <a:p>
            <a:pPr algn="l">
              <a:lnSpc>
                <a:spcPts val="560"/>
              </a:lnSpc>
            </a:pPr>
            <a:endParaRPr lang="en-US" sz="600">
              <a:solidFill>
                <a:srgbClr val="544013"/>
              </a:solidFill>
              <a:latin typeface="Canva Sans"/>
              <a:ea typeface="Canva Sans"/>
              <a:cs typeface="Canva Sans"/>
              <a:sym typeface="Canva Sans"/>
            </a:endParaRPr>
          </a:p>
          <a:p>
            <a:pPr marL="129540" lvl="1" indent="-64770" algn="l">
              <a:lnSpc>
                <a:spcPts val="840"/>
              </a:lnSpc>
              <a:buFont typeface="Arial"/>
              <a:buChar char="•"/>
            </a:pPr>
            <a:r>
              <a:rPr lang="en-US" sz="600">
                <a:solidFill>
                  <a:srgbClr val="544013"/>
                </a:solidFill>
                <a:latin typeface="Canva Sans"/>
                <a:ea typeface="Canva Sans"/>
                <a:cs typeface="Canva Sans"/>
                <a:sym typeface="Canva Sans"/>
              </a:rPr>
              <a:t>GENUINE PARTS &amp; WARRANTY</a:t>
            </a:r>
          </a:p>
          <a:p>
            <a:pPr algn="l">
              <a:lnSpc>
                <a:spcPts val="560"/>
              </a:lnSpc>
            </a:pPr>
            <a:endParaRPr lang="en-US" sz="600">
              <a:solidFill>
                <a:srgbClr val="544013"/>
              </a:solidFill>
              <a:latin typeface="Canva Sans"/>
              <a:ea typeface="Canva Sans"/>
              <a:cs typeface="Canva Sans"/>
              <a:sym typeface="Canva Sans"/>
            </a:endParaRPr>
          </a:p>
          <a:p>
            <a:pPr marL="129540" lvl="1" indent="-64770" algn="l">
              <a:lnSpc>
                <a:spcPts val="840"/>
              </a:lnSpc>
              <a:buFont typeface="Arial"/>
              <a:buChar char="•"/>
            </a:pPr>
            <a:r>
              <a:rPr lang="en-US" sz="600">
                <a:solidFill>
                  <a:srgbClr val="544013"/>
                </a:solidFill>
                <a:latin typeface="Canva Sans"/>
                <a:ea typeface="Canva Sans"/>
                <a:cs typeface="Canva Sans"/>
                <a:sym typeface="Canva Sans"/>
              </a:rPr>
              <a:t>EMERGENCY REPAIRS AVAILABLE</a:t>
            </a:r>
          </a:p>
          <a:p>
            <a:pPr algn="l">
              <a:lnSpc>
                <a:spcPts val="560"/>
              </a:lnSpc>
            </a:pPr>
            <a:endParaRPr lang="en-US" sz="600">
              <a:solidFill>
                <a:srgbClr val="544013"/>
              </a:solidFill>
              <a:latin typeface="Canva Sans"/>
              <a:ea typeface="Canva Sans"/>
              <a:cs typeface="Canva Sans"/>
              <a:sym typeface="Canva Sans"/>
            </a:endParaRPr>
          </a:p>
          <a:p>
            <a:pPr marL="129540" lvl="1" indent="-64770" algn="l">
              <a:lnSpc>
                <a:spcPts val="840"/>
              </a:lnSpc>
              <a:buFont typeface="Arial"/>
              <a:buChar char="•"/>
            </a:pPr>
            <a:r>
              <a:rPr lang="en-US" sz="600">
                <a:solidFill>
                  <a:srgbClr val="544013"/>
                </a:solidFill>
                <a:latin typeface="Canva Sans"/>
                <a:ea typeface="Canva Sans"/>
                <a:cs typeface="Canva Sans"/>
                <a:sym typeface="Canva Sans"/>
              </a:rPr>
              <a:t>CUSTOMER-CENTRIC APPROACH</a:t>
            </a:r>
          </a:p>
          <a:p>
            <a:pPr algn="l">
              <a:lnSpc>
                <a:spcPts val="840"/>
              </a:lnSpc>
            </a:pPr>
            <a:endParaRPr lang="en-US" sz="600">
              <a:solidFill>
                <a:srgbClr val="544013"/>
              </a:solidFill>
              <a:latin typeface="Canva Sans"/>
              <a:ea typeface="Canva Sans"/>
              <a:cs typeface="Canva Sans"/>
              <a:sym typeface="Canva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DE9DD"/>
        </a:solidFill>
        <a:effectLst/>
      </p:bgPr>
    </p:bg>
    <p:spTree>
      <p:nvGrpSpPr>
        <p:cNvPr id="1" name=""/>
        <p:cNvGrpSpPr/>
        <p:nvPr/>
      </p:nvGrpSpPr>
      <p:grpSpPr>
        <a:xfrm>
          <a:off x="0" y="0"/>
          <a:ext cx="0" cy="0"/>
          <a:chOff x="0" y="0"/>
          <a:chExt cx="0" cy="0"/>
        </a:xfrm>
      </p:grpSpPr>
      <p:sp>
        <p:nvSpPr>
          <p:cNvPr id="2" name="Freeform 2"/>
          <p:cNvSpPr/>
          <p:nvPr/>
        </p:nvSpPr>
        <p:spPr>
          <a:xfrm>
            <a:off x="1929419" y="417253"/>
            <a:ext cx="781374" cy="555688"/>
          </a:xfrm>
          <a:custGeom>
            <a:avLst/>
            <a:gdLst/>
            <a:ahLst/>
            <a:cxnLst/>
            <a:rect l="l" t="t" r="r" b="b"/>
            <a:pathLst>
              <a:path w="781374" h="555688">
                <a:moveTo>
                  <a:pt x="0" y="0"/>
                </a:moveTo>
                <a:lnTo>
                  <a:pt x="781374" y="0"/>
                </a:lnTo>
                <a:lnTo>
                  <a:pt x="781374" y="555689"/>
                </a:lnTo>
                <a:lnTo>
                  <a:pt x="0" y="555689"/>
                </a:lnTo>
                <a:lnTo>
                  <a:pt x="0" y="0"/>
                </a:lnTo>
                <a:close/>
              </a:path>
            </a:pathLst>
          </a:custGeom>
          <a:blipFill>
            <a:blip r:embed="rId2"/>
            <a:stretch>
              <a:fillRect t="-31558" r="-23151" b="-41609"/>
            </a:stretch>
          </a:blipFill>
        </p:spPr>
      </p:sp>
      <p:sp>
        <p:nvSpPr>
          <p:cNvPr id="3" name="Freeform 3"/>
          <p:cNvSpPr/>
          <p:nvPr/>
        </p:nvSpPr>
        <p:spPr>
          <a:xfrm>
            <a:off x="1929419" y="1025604"/>
            <a:ext cx="620316" cy="620316"/>
          </a:xfrm>
          <a:custGeom>
            <a:avLst/>
            <a:gdLst/>
            <a:ahLst/>
            <a:cxnLst/>
            <a:rect l="l" t="t" r="r" b="b"/>
            <a:pathLst>
              <a:path w="620316" h="620316">
                <a:moveTo>
                  <a:pt x="0" y="0"/>
                </a:moveTo>
                <a:lnTo>
                  <a:pt x="620316" y="0"/>
                </a:lnTo>
                <a:lnTo>
                  <a:pt x="620316" y="620316"/>
                </a:lnTo>
                <a:lnTo>
                  <a:pt x="0" y="620316"/>
                </a:lnTo>
                <a:lnTo>
                  <a:pt x="0" y="0"/>
                </a:lnTo>
                <a:close/>
              </a:path>
            </a:pathLst>
          </a:custGeom>
          <a:blipFill>
            <a:blip r:embed="rId3"/>
            <a:stretch>
              <a:fillRect/>
            </a:stretch>
          </a:blipFill>
        </p:spPr>
      </p:sp>
      <p:sp>
        <p:nvSpPr>
          <p:cNvPr id="4" name="TextBox 4"/>
          <p:cNvSpPr txBox="1"/>
          <p:nvPr/>
        </p:nvSpPr>
        <p:spPr>
          <a:xfrm>
            <a:off x="1066800" y="122169"/>
            <a:ext cx="1031752" cy="462280"/>
          </a:xfrm>
          <a:prstGeom prst="rect">
            <a:avLst/>
          </a:prstGeom>
        </p:spPr>
        <p:txBody>
          <a:bodyPr wrap="square" lIns="0" tIns="0" rIns="0" bIns="0" rtlCol="0" anchor="t">
            <a:spAutoFit/>
          </a:bodyPr>
          <a:lstStyle/>
          <a:p>
            <a:pPr algn="ctr">
              <a:lnSpc>
                <a:spcPts val="1820"/>
              </a:lnSpc>
            </a:pPr>
            <a:r>
              <a:rPr lang="en-US" sz="1300" b="1" u="sng" dirty="0">
                <a:solidFill>
                  <a:srgbClr val="544013"/>
                </a:solidFill>
                <a:latin typeface="Canva Sans Bold"/>
                <a:ea typeface="Canva Sans Bold"/>
                <a:cs typeface="Canva Sans Bold"/>
                <a:sym typeface="Canva Sans Bold"/>
              </a:rPr>
              <a:t>Our Process</a:t>
            </a:r>
          </a:p>
          <a:p>
            <a:pPr algn="ctr">
              <a:lnSpc>
                <a:spcPts val="1820"/>
              </a:lnSpc>
            </a:pPr>
            <a:endParaRPr lang="en-US" sz="1300" b="1" u="sng" dirty="0">
              <a:solidFill>
                <a:srgbClr val="544013"/>
              </a:solidFill>
              <a:latin typeface="Canva Sans Bold"/>
              <a:ea typeface="Canva Sans Bold"/>
              <a:cs typeface="Canva Sans Bold"/>
              <a:sym typeface="Canva Sans Bold"/>
            </a:endParaRPr>
          </a:p>
        </p:txBody>
      </p:sp>
      <p:sp>
        <p:nvSpPr>
          <p:cNvPr id="5" name="TextBox 5"/>
          <p:cNvSpPr txBox="1"/>
          <p:nvPr/>
        </p:nvSpPr>
        <p:spPr>
          <a:xfrm>
            <a:off x="269546" y="409862"/>
            <a:ext cx="1031752" cy="274219"/>
          </a:xfrm>
          <a:prstGeom prst="rect">
            <a:avLst/>
          </a:prstGeom>
        </p:spPr>
        <p:txBody>
          <a:bodyPr lIns="0" tIns="0" rIns="0" bIns="0" rtlCol="0" anchor="t">
            <a:spAutoFit/>
          </a:bodyPr>
          <a:lstStyle/>
          <a:p>
            <a:pPr algn="ctr">
              <a:lnSpc>
                <a:spcPts val="1159"/>
              </a:lnSpc>
            </a:pPr>
            <a:r>
              <a:rPr lang="en-US" sz="828" b="1">
                <a:solidFill>
                  <a:srgbClr val="544013"/>
                </a:solidFill>
                <a:latin typeface="Canva Sans Bold"/>
                <a:ea typeface="Canva Sans Bold"/>
                <a:cs typeface="Canva Sans Bold"/>
                <a:sym typeface="Canva Sans Bold"/>
              </a:rPr>
              <a:t>Easy 4-Step Service</a:t>
            </a:r>
          </a:p>
          <a:p>
            <a:pPr algn="ctr">
              <a:lnSpc>
                <a:spcPts val="1159"/>
              </a:lnSpc>
            </a:pPr>
            <a:endParaRPr lang="en-US" sz="828" b="1">
              <a:solidFill>
                <a:srgbClr val="544013"/>
              </a:solidFill>
              <a:latin typeface="Canva Sans Bold"/>
              <a:ea typeface="Canva Sans Bold"/>
              <a:cs typeface="Canva Sans Bold"/>
              <a:sym typeface="Canva Sans Bold"/>
            </a:endParaRPr>
          </a:p>
        </p:txBody>
      </p:sp>
      <p:sp>
        <p:nvSpPr>
          <p:cNvPr id="6" name="TextBox 6"/>
          <p:cNvSpPr txBox="1"/>
          <p:nvPr/>
        </p:nvSpPr>
        <p:spPr>
          <a:xfrm>
            <a:off x="182880" y="610780"/>
            <a:ext cx="1521328" cy="1218020"/>
          </a:xfrm>
          <a:prstGeom prst="rect">
            <a:avLst/>
          </a:prstGeom>
        </p:spPr>
        <p:txBody>
          <a:bodyPr lIns="0" tIns="0" rIns="0" bIns="0" rtlCol="0" anchor="t">
            <a:spAutoFit/>
          </a:bodyPr>
          <a:lstStyle/>
          <a:p>
            <a:pPr algn="l">
              <a:lnSpc>
                <a:spcPts val="777"/>
              </a:lnSpc>
            </a:pPr>
            <a:r>
              <a:rPr lang="en-US" sz="555">
                <a:solidFill>
                  <a:srgbClr val="544013"/>
                </a:solidFill>
                <a:latin typeface="Canva Sans"/>
                <a:ea typeface="Canva Sans"/>
                <a:cs typeface="Canva Sans"/>
                <a:sym typeface="Canva Sans"/>
              </a:rPr>
              <a:t>1. Call Us / Book Online</a:t>
            </a:r>
          </a:p>
          <a:p>
            <a:pPr algn="l">
              <a:lnSpc>
                <a:spcPts val="777"/>
              </a:lnSpc>
            </a:pPr>
            <a:r>
              <a:rPr lang="en-US" sz="555">
                <a:solidFill>
                  <a:srgbClr val="544013"/>
                </a:solidFill>
                <a:latin typeface="Canva Sans"/>
                <a:ea typeface="Canva Sans"/>
                <a:cs typeface="Canva Sans"/>
                <a:sym typeface="Canva Sans"/>
              </a:rPr>
              <a:t>Reach us via our toll-free number or website</a:t>
            </a:r>
          </a:p>
          <a:p>
            <a:pPr algn="l">
              <a:lnSpc>
                <a:spcPts val="777"/>
              </a:lnSpc>
            </a:pPr>
            <a:endParaRPr lang="en-US" sz="555">
              <a:solidFill>
                <a:srgbClr val="544013"/>
              </a:solidFill>
              <a:latin typeface="Canva Sans"/>
              <a:ea typeface="Canva Sans"/>
              <a:cs typeface="Canva Sans"/>
              <a:sym typeface="Canva Sans"/>
            </a:endParaRPr>
          </a:p>
          <a:p>
            <a:pPr algn="l">
              <a:lnSpc>
                <a:spcPts val="777"/>
              </a:lnSpc>
            </a:pPr>
            <a:r>
              <a:rPr lang="en-US" sz="555">
                <a:solidFill>
                  <a:srgbClr val="544013"/>
                </a:solidFill>
                <a:latin typeface="Canva Sans"/>
                <a:ea typeface="Canva Sans"/>
                <a:cs typeface="Canva Sans"/>
                <a:sym typeface="Canva Sans"/>
              </a:rPr>
              <a:t>2. Location Pinning</a:t>
            </a:r>
          </a:p>
          <a:p>
            <a:pPr algn="l">
              <a:lnSpc>
                <a:spcPts val="777"/>
              </a:lnSpc>
            </a:pPr>
            <a:r>
              <a:rPr lang="en-US" sz="555">
                <a:solidFill>
                  <a:srgbClr val="544013"/>
                </a:solidFill>
                <a:latin typeface="Canva Sans"/>
                <a:ea typeface="Canva Sans"/>
                <a:cs typeface="Canva Sans"/>
                <a:sym typeface="Canva Sans"/>
              </a:rPr>
              <a:t>Share your location for faster dispatch</a:t>
            </a:r>
          </a:p>
          <a:p>
            <a:pPr algn="l">
              <a:lnSpc>
                <a:spcPts val="777"/>
              </a:lnSpc>
            </a:pPr>
            <a:endParaRPr lang="en-US" sz="555">
              <a:solidFill>
                <a:srgbClr val="544013"/>
              </a:solidFill>
              <a:latin typeface="Canva Sans"/>
              <a:ea typeface="Canva Sans"/>
              <a:cs typeface="Canva Sans"/>
              <a:sym typeface="Canva Sans"/>
            </a:endParaRPr>
          </a:p>
          <a:p>
            <a:pPr algn="l">
              <a:lnSpc>
                <a:spcPts val="777"/>
              </a:lnSpc>
            </a:pPr>
            <a:r>
              <a:rPr lang="en-US" sz="555">
                <a:solidFill>
                  <a:srgbClr val="544013"/>
                </a:solidFill>
                <a:latin typeface="Canva Sans"/>
                <a:ea typeface="Canva Sans"/>
                <a:cs typeface="Canva Sans"/>
                <a:sym typeface="Canva Sans"/>
              </a:rPr>
              <a:t>3. Technician Dispatched</a:t>
            </a:r>
          </a:p>
          <a:p>
            <a:pPr algn="l">
              <a:lnSpc>
                <a:spcPts val="777"/>
              </a:lnSpc>
            </a:pPr>
            <a:r>
              <a:rPr lang="en-US" sz="555">
                <a:solidFill>
                  <a:srgbClr val="544013"/>
                </a:solidFill>
                <a:latin typeface="Canva Sans"/>
                <a:ea typeface="Canva Sans"/>
                <a:cs typeface="Canva Sans"/>
                <a:sym typeface="Canva Sans"/>
              </a:rPr>
              <a:t>Nearest verified mechanic arrives promptly</a:t>
            </a:r>
          </a:p>
          <a:p>
            <a:pPr algn="l">
              <a:lnSpc>
                <a:spcPts val="777"/>
              </a:lnSpc>
            </a:pPr>
            <a:endParaRPr lang="en-US" sz="555">
              <a:solidFill>
                <a:srgbClr val="544013"/>
              </a:solidFill>
              <a:latin typeface="Canva Sans"/>
              <a:ea typeface="Canva Sans"/>
              <a:cs typeface="Canva Sans"/>
              <a:sym typeface="Canva Sans"/>
            </a:endParaRPr>
          </a:p>
          <a:p>
            <a:pPr algn="l">
              <a:lnSpc>
                <a:spcPts val="777"/>
              </a:lnSpc>
            </a:pPr>
            <a:r>
              <a:rPr lang="en-US" sz="555">
                <a:solidFill>
                  <a:srgbClr val="544013"/>
                </a:solidFill>
                <a:latin typeface="Canva Sans"/>
                <a:ea typeface="Canva Sans"/>
                <a:cs typeface="Canva Sans"/>
                <a:sym typeface="Canva Sans"/>
              </a:rPr>
              <a:t>4. Repair &amp; Pay</a:t>
            </a:r>
          </a:p>
          <a:p>
            <a:pPr algn="l">
              <a:lnSpc>
                <a:spcPts val="777"/>
              </a:lnSpc>
            </a:pPr>
            <a:r>
              <a:rPr lang="en-US" sz="555">
                <a:solidFill>
                  <a:srgbClr val="544013"/>
                </a:solidFill>
                <a:latin typeface="Canva Sans"/>
                <a:ea typeface="Canva Sans"/>
                <a:cs typeface="Canva Sans"/>
                <a:sym typeface="Canva Sans"/>
              </a:rPr>
              <a:t>Problem solved, pay via card, UPI, or cash</a:t>
            </a:r>
          </a:p>
          <a:p>
            <a:pPr algn="l">
              <a:lnSpc>
                <a:spcPts val="777"/>
              </a:lnSpc>
            </a:pPr>
            <a:endParaRPr lang="en-US" sz="555">
              <a:solidFill>
                <a:srgbClr val="544013"/>
              </a:solidFill>
              <a:latin typeface="Canva Sans"/>
              <a:ea typeface="Canva Sans"/>
              <a:cs typeface="Canva Sans"/>
              <a:sym typeface="Canva Sans"/>
            </a:endParaRPr>
          </a:p>
          <a:p>
            <a:pPr algn="ctr">
              <a:lnSpc>
                <a:spcPts val="777"/>
              </a:lnSpc>
            </a:pPr>
            <a:endParaRPr lang="en-US" sz="555">
              <a:solidFill>
                <a:srgbClr val="544013"/>
              </a:solidFill>
              <a:latin typeface="Canva Sans"/>
              <a:ea typeface="Canva Sans"/>
              <a:cs typeface="Canva Sans"/>
              <a:sym typeface="Canv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DE9DD"/>
        </a:solidFill>
        <a:effectLst/>
      </p:bgPr>
    </p:bg>
    <p:spTree>
      <p:nvGrpSpPr>
        <p:cNvPr id="1" name=""/>
        <p:cNvGrpSpPr/>
        <p:nvPr/>
      </p:nvGrpSpPr>
      <p:grpSpPr>
        <a:xfrm>
          <a:off x="0" y="0"/>
          <a:ext cx="0" cy="0"/>
          <a:chOff x="0" y="0"/>
          <a:chExt cx="0" cy="0"/>
        </a:xfrm>
      </p:grpSpPr>
      <p:sp>
        <p:nvSpPr>
          <p:cNvPr id="2" name="Freeform 2"/>
          <p:cNvSpPr/>
          <p:nvPr/>
        </p:nvSpPr>
        <p:spPr>
          <a:xfrm>
            <a:off x="182880" y="332804"/>
            <a:ext cx="731520" cy="581596"/>
          </a:xfrm>
          <a:custGeom>
            <a:avLst/>
            <a:gdLst/>
            <a:ahLst/>
            <a:cxnLst/>
            <a:rect l="l" t="t" r="r" b="b"/>
            <a:pathLst>
              <a:path w="656018" h="581596">
                <a:moveTo>
                  <a:pt x="0" y="0"/>
                </a:moveTo>
                <a:lnTo>
                  <a:pt x="656018" y="0"/>
                </a:lnTo>
                <a:lnTo>
                  <a:pt x="656018" y="581596"/>
                </a:lnTo>
                <a:lnTo>
                  <a:pt x="0" y="581596"/>
                </a:lnTo>
                <a:lnTo>
                  <a:pt x="0" y="0"/>
                </a:lnTo>
                <a:close/>
              </a:path>
            </a:pathLst>
          </a:custGeom>
          <a:blipFill>
            <a:blip r:embed="rId2"/>
            <a:stretch>
              <a:fillRect/>
            </a:stretch>
          </a:blipFill>
        </p:spPr>
      </p:sp>
      <p:sp>
        <p:nvSpPr>
          <p:cNvPr id="3" name="Freeform 3"/>
          <p:cNvSpPr/>
          <p:nvPr/>
        </p:nvSpPr>
        <p:spPr>
          <a:xfrm>
            <a:off x="2149731" y="326039"/>
            <a:ext cx="867789" cy="588361"/>
          </a:xfrm>
          <a:custGeom>
            <a:avLst/>
            <a:gdLst/>
            <a:ahLst/>
            <a:cxnLst/>
            <a:rect l="l" t="t" r="r" b="b"/>
            <a:pathLst>
              <a:path w="867789" h="588361">
                <a:moveTo>
                  <a:pt x="0" y="0"/>
                </a:moveTo>
                <a:lnTo>
                  <a:pt x="867789" y="0"/>
                </a:lnTo>
                <a:lnTo>
                  <a:pt x="867789" y="588361"/>
                </a:lnTo>
                <a:lnTo>
                  <a:pt x="0" y="588361"/>
                </a:lnTo>
                <a:lnTo>
                  <a:pt x="0" y="0"/>
                </a:lnTo>
                <a:close/>
              </a:path>
            </a:pathLst>
          </a:custGeom>
          <a:blipFill>
            <a:blip r:embed="rId3"/>
            <a:stretch>
              <a:fillRect/>
            </a:stretch>
          </a:blipFill>
        </p:spPr>
      </p:sp>
      <p:sp>
        <p:nvSpPr>
          <p:cNvPr id="4" name="Freeform 4"/>
          <p:cNvSpPr/>
          <p:nvPr/>
        </p:nvSpPr>
        <p:spPr>
          <a:xfrm>
            <a:off x="182880" y="1004789"/>
            <a:ext cx="800205" cy="600153"/>
          </a:xfrm>
          <a:custGeom>
            <a:avLst/>
            <a:gdLst/>
            <a:ahLst/>
            <a:cxnLst/>
            <a:rect l="l" t="t" r="r" b="b"/>
            <a:pathLst>
              <a:path w="800205" h="600153">
                <a:moveTo>
                  <a:pt x="0" y="0"/>
                </a:moveTo>
                <a:lnTo>
                  <a:pt x="800205" y="0"/>
                </a:lnTo>
                <a:lnTo>
                  <a:pt x="800205" y="600153"/>
                </a:lnTo>
                <a:lnTo>
                  <a:pt x="0" y="600153"/>
                </a:lnTo>
                <a:lnTo>
                  <a:pt x="0" y="0"/>
                </a:lnTo>
                <a:close/>
              </a:path>
            </a:pathLst>
          </a:custGeom>
          <a:blipFill>
            <a:blip r:embed="rId4"/>
            <a:stretch>
              <a:fillRect/>
            </a:stretch>
          </a:blipFill>
        </p:spPr>
      </p:sp>
      <p:sp>
        <p:nvSpPr>
          <p:cNvPr id="5" name="Freeform 5"/>
          <p:cNvSpPr/>
          <p:nvPr/>
        </p:nvSpPr>
        <p:spPr>
          <a:xfrm>
            <a:off x="2149731" y="945687"/>
            <a:ext cx="843955" cy="843955"/>
          </a:xfrm>
          <a:custGeom>
            <a:avLst/>
            <a:gdLst/>
            <a:ahLst/>
            <a:cxnLst/>
            <a:rect l="l" t="t" r="r" b="b"/>
            <a:pathLst>
              <a:path w="843955" h="843955">
                <a:moveTo>
                  <a:pt x="0" y="0"/>
                </a:moveTo>
                <a:lnTo>
                  <a:pt x="843956" y="0"/>
                </a:lnTo>
                <a:lnTo>
                  <a:pt x="843956" y="843955"/>
                </a:lnTo>
                <a:lnTo>
                  <a:pt x="0" y="843955"/>
                </a:lnTo>
                <a:lnTo>
                  <a:pt x="0" y="0"/>
                </a:lnTo>
                <a:close/>
              </a:path>
            </a:pathLst>
          </a:custGeom>
          <a:blipFill>
            <a:blip r:embed="rId5"/>
            <a:stretch>
              <a:fillRect/>
            </a:stretch>
          </a:blipFill>
        </p:spPr>
      </p:sp>
      <p:sp>
        <p:nvSpPr>
          <p:cNvPr id="6" name="TextBox 6"/>
          <p:cNvSpPr txBox="1"/>
          <p:nvPr/>
        </p:nvSpPr>
        <p:spPr>
          <a:xfrm>
            <a:off x="685800" y="53707"/>
            <a:ext cx="1973792" cy="462280"/>
          </a:xfrm>
          <a:prstGeom prst="rect">
            <a:avLst/>
          </a:prstGeom>
        </p:spPr>
        <p:txBody>
          <a:bodyPr wrap="square" lIns="0" tIns="0" rIns="0" bIns="0" rtlCol="0" anchor="t">
            <a:spAutoFit/>
          </a:bodyPr>
          <a:lstStyle/>
          <a:p>
            <a:pPr algn="ctr">
              <a:lnSpc>
                <a:spcPts val="1820"/>
              </a:lnSpc>
            </a:pPr>
            <a:r>
              <a:rPr lang="en-US" sz="1300" b="1" u="sng" dirty="0">
                <a:solidFill>
                  <a:srgbClr val="544013"/>
                </a:solidFill>
                <a:latin typeface="Canva Sans Bold"/>
                <a:ea typeface="Canva Sans Bold"/>
                <a:cs typeface="Canva Sans Bold"/>
                <a:sym typeface="Canva Sans Bold"/>
              </a:rPr>
              <a:t>Competitive Advantage</a:t>
            </a:r>
          </a:p>
          <a:p>
            <a:pPr algn="ctr">
              <a:lnSpc>
                <a:spcPts val="1820"/>
              </a:lnSpc>
            </a:pPr>
            <a:endParaRPr lang="en-US" sz="1300" b="1" u="sng" dirty="0">
              <a:solidFill>
                <a:srgbClr val="544013"/>
              </a:solidFill>
              <a:latin typeface="Canva Sans Bold"/>
              <a:ea typeface="Canva Sans Bold"/>
              <a:cs typeface="Canva Sans Bold"/>
              <a:sym typeface="Canva Sans Bold"/>
            </a:endParaRPr>
          </a:p>
        </p:txBody>
      </p:sp>
      <p:sp>
        <p:nvSpPr>
          <p:cNvPr id="7" name="TextBox 7"/>
          <p:cNvSpPr txBox="1"/>
          <p:nvPr/>
        </p:nvSpPr>
        <p:spPr>
          <a:xfrm>
            <a:off x="932408" y="323279"/>
            <a:ext cx="1021818" cy="356871"/>
          </a:xfrm>
          <a:prstGeom prst="rect">
            <a:avLst/>
          </a:prstGeom>
        </p:spPr>
        <p:txBody>
          <a:bodyPr lIns="0" tIns="0" rIns="0" bIns="0" rtlCol="0" anchor="t">
            <a:spAutoFit/>
          </a:bodyPr>
          <a:lstStyle/>
          <a:p>
            <a:pPr marL="151130" lvl="1" indent="-75565" algn="l">
              <a:lnSpc>
                <a:spcPts val="980"/>
              </a:lnSpc>
              <a:buFont typeface="Arial"/>
              <a:buChar char="•"/>
            </a:pPr>
            <a:r>
              <a:rPr lang="en-US" sz="700">
                <a:solidFill>
                  <a:srgbClr val="544013"/>
                </a:solidFill>
                <a:latin typeface="Canva Sans"/>
                <a:ea typeface="Canva Sans"/>
                <a:cs typeface="Canva Sans"/>
                <a:sym typeface="Canva Sans"/>
              </a:rPr>
              <a:t>One-click access to verified mechanics</a:t>
            </a:r>
          </a:p>
          <a:p>
            <a:pPr algn="ctr">
              <a:lnSpc>
                <a:spcPts val="980"/>
              </a:lnSpc>
            </a:pPr>
            <a:endParaRPr lang="en-US" sz="700">
              <a:solidFill>
                <a:srgbClr val="544013"/>
              </a:solidFill>
              <a:latin typeface="Canva Sans"/>
              <a:ea typeface="Canva Sans"/>
              <a:cs typeface="Canva Sans"/>
              <a:sym typeface="Canva Sans"/>
            </a:endParaRPr>
          </a:p>
        </p:txBody>
      </p:sp>
      <p:sp>
        <p:nvSpPr>
          <p:cNvPr id="8" name="TextBox 8"/>
          <p:cNvSpPr txBox="1"/>
          <p:nvPr/>
        </p:nvSpPr>
        <p:spPr>
          <a:xfrm>
            <a:off x="932408" y="601170"/>
            <a:ext cx="1048102" cy="344517"/>
          </a:xfrm>
          <a:prstGeom prst="rect">
            <a:avLst/>
          </a:prstGeom>
        </p:spPr>
        <p:txBody>
          <a:bodyPr lIns="0" tIns="0" rIns="0" bIns="0" rtlCol="0" anchor="t">
            <a:spAutoFit/>
          </a:bodyPr>
          <a:lstStyle/>
          <a:p>
            <a:pPr marL="145604" lvl="1" indent="-72802" algn="ctr">
              <a:lnSpc>
                <a:spcPts val="944"/>
              </a:lnSpc>
              <a:buFont typeface="Arial"/>
              <a:buChar char="•"/>
            </a:pPr>
            <a:r>
              <a:rPr lang="en-US" sz="674">
                <a:solidFill>
                  <a:srgbClr val="544013"/>
                </a:solidFill>
                <a:latin typeface="Canva Sans"/>
                <a:ea typeface="Canva Sans"/>
                <a:cs typeface="Canva Sans"/>
                <a:sym typeface="Canva Sans"/>
              </a:rPr>
              <a:t>Real-time service tracking</a:t>
            </a:r>
          </a:p>
          <a:p>
            <a:pPr algn="ctr">
              <a:lnSpc>
                <a:spcPts val="944"/>
              </a:lnSpc>
            </a:pPr>
            <a:endParaRPr lang="en-US" sz="674">
              <a:solidFill>
                <a:srgbClr val="544013"/>
              </a:solidFill>
              <a:latin typeface="Canva Sans"/>
              <a:ea typeface="Canva Sans"/>
              <a:cs typeface="Canva Sans"/>
              <a:sym typeface="Canva Sans"/>
            </a:endParaRPr>
          </a:p>
        </p:txBody>
      </p:sp>
      <p:sp>
        <p:nvSpPr>
          <p:cNvPr id="9" name="TextBox 9"/>
          <p:cNvSpPr txBox="1"/>
          <p:nvPr/>
        </p:nvSpPr>
        <p:spPr>
          <a:xfrm>
            <a:off x="1108142" y="949126"/>
            <a:ext cx="984117" cy="450553"/>
          </a:xfrm>
          <a:prstGeom prst="rect">
            <a:avLst/>
          </a:prstGeom>
        </p:spPr>
        <p:txBody>
          <a:bodyPr lIns="0" tIns="0" rIns="0" bIns="0" rtlCol="0" anchor="t">
            <a:spAutoFit/>
          </a:bodyPr>
          <a:lstStyle/>
          <a:p>
            <a:pPr marL="139746" lvl="1" indent="-69873" algn="ctr">
              <a:lnSpc>
                <a:spcPts val="906"/>
              </a:lnSpc>
              <a:buFont typeface="Arial"/>
              <a:buChar char="•"/>
            </a:pPr>
            <a:r>
              <a:rPr lang="en-US" sz="647">
                <a:solidFill>
                  <a:srgbClr val="544013"/>
                </a:solidFill>
                <a:latin typeface="Canva Sans"/>
                <a:ea typeface="Canva Sans"/>
                <a:cs typeface="Canva Sans"/>
                <a:sym typeface="Canva Sans"/>
              </a:rPr>
              <a:t>Built specifically for Indian roads &amp; user behavior</a:t>
            </a:r>
          </a:p>
          <a:p>
            <a:pPr algn="ctr">
              <a:lnSpc>
                <a:spcPts val="906"/>
              </a:lnSpc>
            </a:pPr>
            <a:endParaRPr lang="en-US" sz="647">
              <a:solidFill>
                <a:srgbClr val="544013"/>
              </a:solidFill>
              <a:latin typeface="Canva Sans"/>
              <a:ea typeface="Canva Sans"/>
              <a:cs typeface="Canva Sans"/>
              <a:sym typeface="Canva Sans"/>
            </a:endParaRPr>
          </a:p>
        </p:txBody>
      </p:sp>
      <p:sp>
        <p:nvSpPr>
          <p:cNvPr id="10" name="TextBox 10"/>
          <p:cNvSpPr txBox="1"/>
          <p:nvPr/>
        </p:nvSpPr>
        <p:spPr>
          <a:xfrm>
            <a:off x="1131360" y="1348615"/>
            <a:ext cx="937679" cy="343563"/>
          </a:xfrm>
          <a:prstGeom prst="rect">
            <a:avLst/>
          </a:prstGeom>
        </p:spPr>
        <p:txBody>
          <a:bodyPr lIns="0" tIns="0" rIns="0" bIns="0" rtlCol="0" anchor="t">
            <a:spAutoFit/>
          </a:bodyPr>
          <a:lstStyle/>
          <a:p>
            <a:pPr marL="145177" lvl="1" indent="-72588" algn="ctr">
              <a:lnSpc>
                <a:spcPts val="941"/>
              </a:lnSpc>
              <a:buFont typeface="Arial"/>
              <a:buChar char="•"/>
            </a:pPr>
            <a:r>
              <a:rPr lang="en-US" sz="672">
                <a:solidFill>
                  <a:srgbClr val="544013"/>
                </a:solidFill>
                <a:latin typeface="Canva Sans"/>
                <a:ea typeface="Canva Sans"/>
                <a:cs typeface="Canva Sans"/>
                <a:sym typeface="Canva Sans"/>
              </a:rPr>
              <a:t>Affordable pricing + multilingual support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316</TotalTime>
  <Words>596</Words>
  <Application>Microsoft Office PowerPoint</Application>
  <PresentationFormat>Custom</PresentationFormat>
  <Paragraphs>93</Paragraphs>
  <Slides>11</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vt:i4>
      </vt:variant>
    </vt:vector>
  </HeadingPairs>
  <TitlesOfParts>
    <vt:vector size="23" baseType="lpstr">
      <vt:lpstr>Prompt</vt:lpstr>
      <vt:lpstr>Anton</vt:lpstr>
      <vt:lpstr>Bauhaus 93</vt:lpstr>
      <vt:lpstr>Arial</vt:lpstr>
      <vt:lpstr>Montserrat Heavy</vt:lpstr>
      <vt:lpstr>Calibri</vt:lpstr>
      <vt:lpstr>Montserrat Bold</vt:lpstr>
      <vt:lpstr>Montserrat</vt:lpstr>
      <vt:lpstr>Montserrat Ultra-Bold</vt:lpstr>
      <vt:lpstr>Canva Sans Bold</vt:lpstr>
      <vt:lpstr>Canva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Mechanic Business Card in Blue and Beige Bold Illustrative Style</dc:title>
  <cp:lastModifiedBy>Priyanshu Agarwal</cp:lastModifiedBy>
  <cp:revision>2</cp:revision>
  <dcterms:created xsi:type="dcterms:W3CDTF">2006-08-16T00:00:00Z</dcterms:created>
  <dcterms:modified xsi:type="dcterms:W3CDTF">2025-05-14T11:06:49Z</dcterms:modified>
  <dc:identifier>DAGnZOE9pMc</dc:identifier>
</cp:coreProperties>
</file>