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9" r:id="rId4"/>
    <p:sldId id="258" r:id="rId5"/>
    <p:sldId id="260" r:id="rId6"/>
    <p:sldId id="275" r:id="rId7"/>
    <p:sldId id="261" r:id="rId8"/>
    <p:sldId id="266" r:id="rId9"/>
    <p:sldId id="262" r:id="rId10"/>
    <p:sldId id="267" r:id="rId11"/>
    <p:sldId id="269" r:id="rId12"/>
    <p:sldId id="263" r:id="rId13"/>
    <p:sldId id="272" r:id="rId14"/>
    <p:sldId id="270" r:id="rId15"/>
    <p:sldId id="264" r:id="rId16"/>
    <p:sldId id="273" r:id="rId17"/>
    <p:sldId id="276" r:id="rId18"/>
    <p:sldId id="27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2" d="100"/>
          <a:sy n="72"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0EE3D9-31DB-4538-B447-37361A7739DE}"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AC5D1-21C1-405E-A233-D937DC7C4DCD}" type="slidenum">
              <a:rPr lang="en-US" smtClean="0"/>
              <a:t>‹#›</a:t>
            </a:fld>
            <a:endParaRPr lang="en-US"/>
          </a:p>
        </p:txBody>
      </p:sp>
    </p:spTree>
    <p:extLst>
      <p:ext uri="{BB962C8B-B14F-4D97-AF65-F5344CB8AC3E}">
        <p14:creationId xmlns:p14="http://schemas.microsoft.com/office/powerpoint/2010/main" val="231368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EE3D9-31DB-4538-B447-37361A7739DE}"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AC5D1-21C1-405E-A233-D937DC7C4DCD}" type="slidenum">
              <a:rPr lang="en-US" smtClean="0"/>
              <a:t>‹#›</a:t>
            </a:fld>
            <a:endParaRPr lang="en-US"/>
          </a:p>
        </p:txBody>
      </p:sp>
    </p:spTree>
    <p:extLst>
      <p:ext uri="{BB962C8B-B14F-4D97-AF65-F5344CB8AC3E}">
        <p14:creationId xmlns:p14="http://schemas.microsoft.com/office/powerpoint/2010/main" val="340804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90EE3D9-31DB-4538-B447-37361A7739DE}" type="datetimeFigureOut">
              <a:rPr lang="en-US" smtClean="0"/>
              <a:t>3/29/2017</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7E1AC5D1-21C1-405E-A233-D937DC7C4DCD}" type="slidenum">
              <a:rPr lang="en-US" smtClean="0"/>
              <a:t>‹#›</a:t>
            </a:fld>
            <a:endParaRPr lang="en-US"/>
          </a:p>
        </p:txBody>
      </p:sp>
    </p:spTree>
    <p:extLst>
      <p:ext uri="{BB962C8B-B14F-4D97-AF65-F5344CB8AC3E}">
        <p14:creationId xmlns:p14="http://schemas.microsoft.com/office/powerpoint/2010/main" val="191567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EE3D9-31DB-4538-B447-37361A7739DE}"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AC5D1-21C1-405E-A233-D937DC7C4DCD}" type="slidenum">
              <a:rPr lang="en-US" smtClean="0"/>
              <a:t>‹#›</a:t>
            </a:fld>
            <a:endParaRPr lang="en-US"/>
          </a:p>
        </p:txBody>
      </p:sp>
    </p:spTree>
    <p:extLst>
      <p:ext uri="{BB962C8B-B14F-4D97-AF65-F5344CB8AC3E}">
        <p14:creationId xmlns:p14="http://schemas.microsoft.com/office/powerpoint/2010/main" val="317532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90EE3D9-31DB-4538-B447-37361A7739DE}" type="datetimeFigureOut">
              <a:rPr lang="en-US" smtClean="0"/>
              <a:t>3/29/2017</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E1AC5D1-21C1-405E-A233-D937DC7C4DCD}" type="slidenum">
              <a:rPr lang="en-US" smtClean="0"/>
              <a:t>‹#›</a:t>
            </a:fld>
            <a:endParaRPr lang="en-US"/>
          </a:p>
        </p:txBody>
      </p:sp>
    </p:spTree>
    <p:extLst>
      <p:ext uri="{BB962C8B-B14F-4D97-AF65-F5344CB8AC3E}">
        <p14:creationId xmlns:p14="http://schemas.microsoft.com/office/powerpoint/2010/main" val="36669721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0EE3D9-31DB-4538-B447-37361A7739DE}"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AC5D1-21C1-405E-A233-D937DC7C4DCD}" type="slidenum">
              <a:rPr lang="en-US" smtClean="0"/>
              <a:t>‹#›</a:t>
            </a:fld>
            <a:endParaRPr lang="en-US"/>
          </a:p>
        </p:txBody>
      </p:sp>
    </p:spTree>
    <p:extLst>
      <p:ext uri="{BB962C8B-B14F-4D97-AF65-F5344CB8AC3E}">
        <p14:creationId xmlns:p14="http://schemas.microsoft.com/office/powerpoint/2010/main" val="56063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0EE3D9-31DB-4538-B447-37361A7739DE}" type="datetimeFigureOut">
              <a:rPr lang="en-US" smtClean="0"/>
              <a:t>3/29/2017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1AC5D1-21C1-405E-A233-D937DC7C4DCD}" type="slidenum">
              <a:rPr lang="en-US" smtClean="0"/>
              <a:t>‹#›</a:t>
            </a:fld>
            <a:endParaRPr lang="en-US"/>
          </a:p>
        </p:txBody>
      </p:sp>
    </p:spTree>
    <p:extLst>
      <p:ext uri="{BB962C8B-B14F-4D97-AF65-F5344CB8AC3E}">
        <p14:creationId xmlns:p14="http://schemas.microsoft.com/office/powerpoint/2010/main" val="323229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0EE3D9-31DB-4538-B447-37361A7739DE}" type="datetimeFigureOut">
              <a:rPr lang="en-US" smtClean="0"/>
              <a:t>3/29/2017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1AC5D1-21C1-405E-A233-D937DC7C4DCD}" type="slidenum">
              <a:rPr lang="en-US" smtClean="0"/>
              <a:t>‹#›</a:t>
            </a:fld>
            <a:endParaRPr lang="en-US"/>
          </a:p>
        </p:txBody>
      </p:sp>
    </p:spTree>
    <p:extLst>
      <p:ext uri="{BB962C8B-B14F-4D97-AF65-F5344CB8AC3E}">
        <p14:creationId xmlns:p14="http://schemas.microsoft.com/office/powerpoint/2010/main" val="91287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EE3D9-31DB-4538-B447-37361A7739DE}" type="datetimeFigureOut">
              <a:rPr lang="en-US" smtClean="0"/>
              <a:t>3/29/2017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1AC5D1-21C1-405E-A233-D937DC7C4DCD}" type="slidenum">
              <a:rPr lang="en-US" smtClean="0"/>
              <a:t>‹#›</a:t>
            </a:fld>
            <a:endParaRPr lang="en-US"/>
          </a:p>
        </p:txBody>
      </p:sp>
    </p:spTree>
    <p:extLst>
      <p:ext uri="{BB962C8B-B14F-4D97-AF65-F5344CB8AC3E}">
        <p14:creationId xmlns:p14="http://schemas.microsoft.com/office/powerpoint/2010/main" val="24519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EE3D9-31DB-4538-B447-37361A7739DE}"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AC5D1-21C1-405E-A233-D937DC7C4DCD}" type="slidenum">
              <a:rPr lang="en-US" smtClean="0"/>
              <a:t>‹#›</a:t>
            </a:fld>
            <a:endParaRPr lang="en-US"/>
          </a:p>
        </p:txBody>
      </p:sp>
    </p:spTree>
    <p:extLst>
      <p:ext uri="{BB962C8B-B14F-4D97-AF65-F5344CB8AC3E}">
        <p14:creationId xmlns:p14="http://schemas.microsoft.com/office/powerpoint/2010/main" val="395385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EE3D9-31DB-4538-B447-37361A7739DE}"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AC5D1-21C1-405E-A233-D937DC7C4DCD}" type="slidenum">
              <a:rPr lang="en-US" smtClean="0"/>
              <a:t>‹#›</a:t>
            </a:fld>
            <a:endParaRPr lang="en-US"/>
          </a:p>
        </p:txBody>
      </p:sp>
    </p:spTree>
    <p:extLst>
      <p:ext uri="{BB962C8B-B14F-4D97-AF65-F5344CB8AC3E}">
        <p14:creationId xmlns:p14="http://schemas.microsoft.com/office/powerpoint/2010/main" val="331812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90EE3D9-31DB-4538-B447-37361A7739DE}" type="datetimeFigureOut">
              <a:rPr lang="en-US" smtClean="0"/>
              <a:t>3/29/2017</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E1AC5D1-21C1-405E-A233-D937DC7C4DCD}" type="slidenum">
              <a:rPr lang="en-US" smtClean="0"/>
              <a:t>‹#›</a:t>
            </a:fld>
            <a:endParaRPr lang="en-US"/>
          </a:p>
        </p:txBody>
      </p:sp>
    </p:spTree>
    <p:extLst>
      <p:ext uri="{BB962C8B-B14F-4D97-AF65-F5344CB8AC3E}">
        <p14:creationId xmlns:p14="http://schemas.microsoft.com/office/powerpoint/2010/main" val="2500437975"/>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AIC</a:t>
            </a:r>
            <a:endParaRPr lang="en-US" dirty="0"/>
          </a:p>
        </p:txBody>
      </p:sp>
      <p:sp>
        <p:nvSpPr>
          <p:cNvPr id="3" name="Subtitle 2"/>
          <p:cNvSpPr>
            <a:spLocks noGrp="1"/>
          </p:cNvSpPr>
          <p:nvPr>
            <p:ph type="subTitle" idx="1"/>
          </p:nvPr>
        </p:nvSpPr>
        <p:spPr/>
        <p:txBody>
          <a:bodyPr>
            <a:normAutofit fontScale="77500" lnSpcReduction="20000"/>
          </a:bodyPr>
          <a:lstStyle/>
          <a:p>
            <a:r>
              <a:rPr lang="en-US" dirty="0" err="1" smtClean="0"/>
              <a:t>Arpita</a:t>
            </a:r>
            <a:r>
              <a:rPr lang="en-US" dirty="0" smtClean="0"/>
              <a:t> Shah</a:t>
            </a:r>
          </a:p>
          <a:p>
            <a:r>
              <a:rPr lang="en-US" dirty="0" err="1" smtClean="0"/>
              <a:t>Vidushi</a:t>
            </a:r>
            <a:r>
              <a:rPr lang="en-US" dirty="0" smtClean="0"/>
              <a:t> </a:t>
            </a:r>
            <a:r>
              <a:rPr lang="en-US" dirty="0" err="1" smtClean="0"/>
              <a:t>Chitranshi</a:t>
            </a:r>
            <a:endParaRPr lang="en-US" dirty="0" smtClean="0"/>
          </a:p>
          <a:p>
            <a:r>
              <a:rPr lang="en-US" dirty="0" smtClean="0"/>
              <a:t>P. </a:t>
            </a:r>
            <a:r>
              <a:rPr lang="en-US" dirty="0" err="1" smtClean="0"/>
              <a:t>Abhinav</a:t>
            </a:r>
            <a:endParaRPr lang="en-US" dirty="0" smtClean="0"/>
          </a:p>
          <a:p>
            <a:r>
              <a:rPr lang="en-US" dirty="0" smtClean="0"/>
              <a:t>Pranav Magadi</a:t>
            </a:r>
            <a:endParaRPr lang="en-US" dirty="0"/>
          </a:p>
        </p:txBody>
      </p:sp>
    </p:spTree>
    <p:extLst>
      <p:ext uri="{BB962C8B-B14F-4D97-AF65-F5344CB8AC3E}">
        <p14:creationId xmlns:p14="http://schemas.microsoft.com/office/powerpoint/2010/main" val="949500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of an MOF</a:t>
            </a:r>
            <a:endParaRPr lang="en-US" dirty="0"/>
          </a:p>
        </p:txBody>
      </p:sp>
      <p:sp>
        <p:nvSpPr>
          <p:cNvPr id="3" name="Content Placeholder 2"/>
          <p:cNvSpPr>
            <a:spLocks noGrp="1"/>
          </p:cNvSpPr>
          <p:nvPr>
            <p:ph idx="1"/>
          </p:nvPr>
        </p:nvSpPr>
        <p:spPr>
          <a:xfrm>
            <a:off x="1202919" y="1792936"/>
            <a:ext cx="9784080" cy="4968472"/>
          </a:xfrm>
        </p:spPr>
        <p:txBody>
          <a:bodyPr>
            <a:normAutofit lnSpcReduction="10000"/>
          </a:bodyPr>
          <a:lstStyle/>
          <a:p>
            <a:r>
              <a:rPr lang="en-US" dirty="0" smtClean="0"/>
              <a:t>After </a:t>
            </a:r>
            <a:r>
              <a:rPr lang="en-US" dirty="0"/>
              <a:t>referring to several sources, the Mg MOF 74 seems to the most suitable one due to the following reasons: </a:t>
            </a:r>
            <a:endParaRPr lang="en-US" dirty="0" smtClean="0"/>
          </a:p>
          <a:p>
            <a:r>
              <a:rPr lang="en-US" dirty="0" smtClean="0"/>
              <a:t>The </a:t>
            </a:r>
            <a:r>
              <a:rPr lang="en-US" dirty="0"/>
              <a:t>rate of absorption is maximum for Mg MOF-74 at the temperature and pressure conditions suitable for the patients health that is 1.5 bar and 300K</a:t>
            </a:r>
            <a:r>
              <a:rPr lang="en-US" dirty="0" smtClean="0"/>
              <a:t>.</a:t>
            </a:r>
          </a:p>
          <a:p>
            <a:r>
              <a:rPr lang="en-US" dirty="0" smtClean="0"/>
              <a:t>It </a:t>
            </a:r>
            <a:r>
              <a:rPr lang="en-US" dirty="0"/>
              <a:t>does not interfere with the rest of the operation of the machine, i.e. does not give any products during </a:t>
            </a:r>
            <a:r>
              <a:rPr lang="en-US" dirty="0" smtClean="0"/>
              <a:t>adsorption </a:t>
            </a:r>
            <a:r>
              <a:rPr lang="en-US" dirty="0"/>
              <a:t>other than heat.</a:t>
            </a:r>
          </a:p>
          <a:p>
            <a:r>
              <a:rPr lang="en-US" dirty="0" smtClean="0"/>
              <a:t>Weight% absorption of carbon dioxide </a:t>
            </a:r>
            <a:r>
              <a:rPr lang="en-US" dirty="0"/>
              <a:t>is  </a:t>
            </a:r>
            <a:r>
              <a:rPr lang="en-US" dirty="0" smtClean="0"/>
              <a:t>maximum among its </a:t>
            </a:r>
            <a:r>
              <a:rPr lang="en-US" dirty="0"/>
              <a:t>competitors. maximum CO2 uptake of about  41.3% </a:t>
            </a:r>
            <a:r>
              <a:rPr lang="en-US" dirty="0" smtClean="0"/>
              <a:t>(with the help of mixed </a:t>
            </a:r>
            <a:r>
              <a:rPr lang="en-US" dirty="0"/>
              <a:t>ligand approach )</a:t>
            </a:r>
            <a:endParaRPr lang="en-US" dirty="0"/>
          </a:p>
          <a:p>
            <a:r>
              <a:rPr lang="en-US" dirty="0" smtClean="0"/>
              <a:t> </a:t>
            </a:r>
            <a:r>
              <a:rPr lang="en-US" dirty="0"/>
              <a:t>Selectivity of CO2 over Nitrogen, nitrous oxide, Oxygen, methane is high for the </a:t>
            </a:r>
            <a:r>
              <a:rPr lang="en-US" dirty="0" smtClean="0"/>
              <a:t>Mg-Mof</a:t>
            </a:r>
            <a:r>
              <a:rPr lang="en-US" dirty="0" smtClean="0"/>
              <a:t>-74</a:t>
            </a:r>
            <a:r>
              <a:rPr lang="en-US" dirty="0" smtClean="0"/>
              <a:t> </a:t>
            </a:r>
            <a:endParaRPr lang="en-US" dirty="0"/>
          </a:p>
          <a:p>
            <a:r>
              <a:rPr lang="en-US" dirty="0"/>
              <a:t>I</a:t>
            </a:r>
            <a:r>
              <a:rPr lang="en-US" dirty="0" smtClean="0"/>
              <a:t>t does </a:t>
            </a:r>
            <a:r>
              <a:rPr lang="en-US" dirty="0" smtClean="0"/>
              <a:t>not interfere with </a:t>
            </a:r>
            <a:r>
              <a:rPr lang="en-US" dirty="0" smtClean="0"/>
              <a:t>the ongoing </a:t>
            </a:r>
            <a:r>
              <a:rPr lang="en-US" dirty="0" smtClean="0"/>
              <a:t>process </a:t>
            </a:r>
            <a:r>
              <a:rPr lang="en-US" dirty="0" smtClean="0"/>
              <a:t>of breathing ( does not insert any compound in the system )</a:t>
            </a:r>
          </a:p>
          <a:p>
            <a:r>
              <a:rPr lang="en-US" dirty="0" smtClean="0"/>
              <a:t>It requires much less temperature than other alternatives to get recycled.</a:t>
            </a:r>
            <a:endParaRPr lang="en-US" dirty="0"/>
          </a:p>
        </p:txBody>
      </p:sp>
    </p:spTree>
    <p:extLst>
      <p:ext uri="{BB962C8B-B14F-4D97-AF65-F5344CB8AC3E}">
        <p14:creationId xmlns:p14="http://schemas.microsoft.com/office/powerpoint/2010/main" val="4059580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Recycling the MOF</a:t>
            </a:r>
            <a:endParaRPr lang="en-US" dirty="0"/>
          </a:p>
        </p:txBody>
      </p:sp>
      <p:sp>
        <p:nvSpPr>
          <p:cNvPr id="3" name="Content Placeholder 2"/>
          <p:cNvSpPr>
            <a:spLocks noGrp="1"/>
          </p:cNvSpPr>
          <p:nvPr>
            <p:ph idx="1"/>
          </p:nvPr>
        </p:nvSpPr>
        <p:spPr>
          <a:xfrm>
            <a:off x="1167534" y="2035608"/>
            <a:ext cx="9784080" cy="4822391"/>
          </a:xfrm>
        </p:spPr>
        <p:txBody>
          <a:bodyPr>
            <a:normAutofit/>
          </a:bodyPr>
          <a:lstStyle/>
          <a:p>
            <a:pPr marL="0" indent="0">
              <a:buNone/>
            </a:pPr>
            <a:r>
              <a:rPr lang="en-US" dirty="0" smtClean="0"/>
              <a:t>Once the MOF gets saturated with the Carbon dioxide, it needs to get recycled. </a:t>
            </a:r>
            <a:r>
              <a:rPr lang="en-US" dirty="0"/>
              <a:t>I</a:t>
            </a:r>
            <a:r>
              <a:rPr lang="en-US" dirty="0" smtClean="0"/>
              <a:t>t can be done in two ways:</a:t>
            </a:r>
          </a:p>
          <a:p>
            <a:pPr marL="457200" indent="-457200">
              <a:buAutoNum type="arabicPeriod"/>
            </a:pPr>
            <a:r>
              <a:rPr lang="en-US" dirty="0" smtClean="0"/>
              <a:t>PRESSURE SWING:</a:t>
            </a:r>
            <a:endParaRPr lang="en-US" dirty="0"/>
          </a:p>
          <a:p>
            <a:pPr marL="0" indent="0">
              <a:buNone/>
            </a:pPr>
            <a:r>
              <a:rPr lang="en-US" dirty="0" smtClean="0"/>
              <a:t>According </a:t>
            </a:r>
            <a:r>
              <a:rPr lang="en-US" dirty="0" smtClean="0"/>
              <a:t>to the papers researched, the Mg MOF 74 membrane </a:t>
            </a:r>
            <a:r>
              <a:rPr lang="en-US" dirty="0" smtClean="0"/>
              <a:t>can</a:t>
            </a:r>
            <a:r>
              <a:rPr lang="en-US" dirty="0" smtClean="0"/>
              <a:t> be </a:t>
            </a:r>
            <a:r>
              <a:rPr lang="en-US" dirty="0" smtClean="0"/>
              <a:t>reversed </a:t>
            </a:r>
            <a:r>
              <a:rPr lang="en-US" dirty="0" smtClean="0"/>
              <a:t>  and </a:t>
            </a:r>
            <a:r>
              <a:rPr lang="en-US" dirty="0" smtClean="0"/>
              <a:t>put through a </a:t>
            </a:r>
            <a:r>
              <a:rPr lang="en-US" dirty="0" smtClean="0"/>
              <a:t>high </a:t>
            </a:r>
            <a:r>
              <a:rPr lang="en-US" dirty="0" smtClean="0"/>
              <a:t>pressure stream to </a:t>
            </a:r>
            <a:r>
              <a:rPr lang="en-US" dirty="0" smtClean="0"/>
              <a:t>free the </a:t>
            </a:r>
            <a:r>
              <a:rPr lang="en-US" dirty="0" smtClean="0"/>
              <a:t>trapped</a:t>
            </a:r>
            <a:r>
              <a:rPr lang="en-US" dirty="0" smtClean="0"/>
              <a:t> CO2. </a:t>
            </a:r>
          </a:p>
          <a:p>
            <a:pPr marL="0" indent="0">
              <a:buNone/>
            </a:pPr>
            <a:endParaRPr lang="en-US" dirty="0" smtClean="0"/>
          </a:p>
          <a:p>
            <a:pPr marL="0" indent="0">
              <a:buNone/>
            </a:pPr>
            <a:r>
              <a:rPr lang="en-US" dirty="0" smtClean="0"/>
              <a:t>2. TEMPERATURE </a:t>
            </a:r>
            <a:r>
              <a:rPr lang="en-US" dirty="0"/>
              <a:t>SWING</a:t>
            </a:r>
            <a:r>
              <a:rPr lang="en-US" dirty="0" smtClean="0"/>
              <a:t>:</a:t>
            </a:r>
            <a:endParaRPr lang="en-US" dirty="0"/>
          </a:p>
          <a:p>
            <a:pPr marL="0" indent="0">
              <a:buNone/>
            </a:pPr>
            <a:r>
              <a:rPr lang="en-US" dirty="0" smtClean="0"/>
              <a:t> The second method is to </a:t>
            </a:r>
            <a:r>
              <a:rPr lang="en-US" dirty="0" smtClean="0"/>
              <a:t> heat the saturated MOF. Since CO2 is attached to       MOF through coordinate bond, it can be easily broken by providing thermal energy through slight heating (which will not affect </a:t>
            </a:r>
            <a:r>
              <a:rPr lang="en-US" smtClean="0"/>
              <a:t>its structure).</a:t>
            </a:r>
            <a:endParaRPr lang="en-US" dirty="0"/>
          </a:p>
        </p:txBody>
      </p:sp>
    </p:spTree>
    <p:extLst>
      <p:ext uri="{BB962C8B-B14F-4D97-AF65-F5344CB8AC3E}">
        <p14:creationId xmlns:p14="http://schemas.microsoft.com/office/powerpoint/2010/main" val="379496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PARAMETERS </a:t>
            </a:r>
            <a:endParaRPr lang="en-US" dirty="0"/>
          </a:p>
        </p:txBody>
      </p:sp>
      <p:sp>
        <p:nvSpPr>
          <p:cNvPr id="3" name="Content Placeholder 2"/>
          <p:cNvSpPr>
            <a:spLocks noGrp="1"/>
          </p:cNvSpPr>
          <p:nvPr>
            <p:ph idx="1"/>
          </p:nvPr>
        </p:nvSpPr>
        <p:spPr/>
        <p:txBody>
          <a:bodyPr/>
          <a:lstStyle/>
          <a:p>
            <a:r>
              <a:rPr lang="en-US" dirty="0" smtClean="0"/>
              <a:t>Propose new design of machine</a:t>
            </a:r>
            <a:endParaRPr lang="en-US" dirty="0"/>
          </a:p>
        </p:txBody>
      </p:sp>
      <p:pic>
        <p:nvPicPr>
          <p:cNvPr id="1028" name="Picture 4" descr="https://lh4.googleusercontent.com/0NO0e7YpWBbQOxfqeAhk5INa63zO8669IxSMgu9zrMn_0O5R2_BxKT2-z-Kib2TOjLq9HKqmtVVEdNfP1xqKFPUjK2bvFth8rTtBI_Ed0tkG97VjhknrrRiX2sOlz40OV9gg7sg6ez0"/>
          <p:cNvPicPr>
            <a:picLocks noChangeAspect="1" noChangeArrowheads="1"/>
          </p:cNvPicPr>
          <p:nvPr/>
        </p:nvPicPr>
        <p:blipFill rotWithShape="1">
          <a:blip r:embed="rId2">
            <a:extLst>
              <a:ext uri="{28A0092B-C50C-407E-A947-70E740481C1C}">
                <a14:useLocalDpi xmlns:a14="http://schemas.microsoft.com/office/drawing/2010/main" val="0"/>
              </a:ext>
            </a:extLst>
          </a:blip>
          <a:srcRect l="35044" t="27191" r="35988" b="45722"/>
          <a:stretch/>
        </p:blipFill>
        <p:spPr bwMode="auto">
          <a:xfrm>
            <a:off x="838200" y="2507226"/>
            <a:ext cx="4414685" cy="232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4976634"/>
            <a:ext cx="4975123" cy="1200329"/>
          </a:xfrm>
          <a:prstGeom prst="rect">
            <a:avLst/>
          </a:prstGeom>
          <a:noFill/>
        </p:spPr>
        <p:txBody>
          <a:bodyPr wrap="square" rtlCol="0">
            <a:spAutoFit/>
          </a:bodyPr>
          <a:lstStyle/>
          <a:p>
            <a:r>
              <a:rPr lang="en-US" dirty="0"/>
              <a:t>MOF-74 analogs have 1-dimensional hexagonal channels approximately 1.1 nm in diameter</a:t>
            </a:r>
            <a:endParaRPr lang="en-US" b="0" dirty="0" smtClean="0">
              <a:effectLst/>
            </a:endParaRPr>
          </a:p>
          <a:p>
            <a:r>
              <a:rPr lang="en-US" dirty="0" smtClean="0"/>
              <a:t/>
            </a:r>
            <a:br>
              <a:rPr lang="en-US" dirty="0" smtClean="0"/>
            </a:br>
            <a:endParaRPr lang="en-US" dirty="0"/>
          </a:p>
        </p:txBody>
      </p:sp>
      <p:pic>
        <p:nvPicPr>
          <p:cNvPr id="1030" name="Picture 6" descr="https://lh4.googleusercontent.com/oXPKRo0_K9-DGPclNIVYYl1liwUaTqM04GKA-K4Xv-sBiSmKxaV-0SojadjEwbi9vzxX5HEtTXAd1nnqXFUxn8psdSjyZmJqZZl69j46yGx_lsVBa6LVbI3e6VUBWvj9HEPCTx9yht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115" y="1677193"/>
            <a:ext cx="4762500" cy="4648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77084" y="1992228"/>
            <a:ext cx="6096000" cy="769441"/>
          </a:xfrm>
          <a:prstGeom prst="rect">
            <a:avLst/>
          </a:prstGeom>
        </p:spPr>
        <p:txBody>
          <a:bodyPr>
            <a:spAutoFit/>
          </a:bodyPr>
          <a:lstStyle/>
          <a:p>
            <a:r>
              <a:rPr lang="en-US" sz="800" b="0" i="0" u="none" strike="noStrike" dirty="0" smtClean="0">
                <a:solidFill>
                  <a:srgbClr val="000000"/>
                </a:solidFill>
                <a:effectLst/>
                <a:latin typeface="Arial" panose="020B0604020202020204" pitchFamily="34" charset="0"/>
              </a:rPr>
              <a:t>f</a:t>
            </a:r>
            <a:endParaRPr lang="en-US" b="0" dirty="0" smtClean="0">
              <a:effectLst/>
            </a:endParaRPr>
          </a:p>
          <a:p>
            <a:r>
              <a:rPr lang="en-US" dirty="0" smtClean="0"/>
              <a:t/>
            </a:r>
            <a:br>
              <a:rPr lang="en-US" dirty="0" smtClean="0"/>
            </a:br>
            <a:endParaRPr lang="en-US" dirty="0"/>
          </a:p>
        </p:txBody>
      </p:sp>
      <p:sp>
        <p:nvSpPr>
          <p:cNvPr id="6" name="Rectangle 5"/>
          <p:cNvSpPr/>
          <p:nvPr/>
        </p:nvSpPr>
        <p:spPr>
          <a:xfrm>
            <a:off x="5977217" y="3244334"/>
            <a:ext cx="237566" cy="369332"/>
          </a:xfrm>
          <a:prstGeom prst="rect">
            <a:avLst/>
          </a:prstGeom>
        </p:spPr>
        <p:txBody>
          <a:bodyPr wrap="none">
            <a:spAutoFit/>
          </a:bodyPr>
          <a:lstStyle/>
          <a:p>
            <a:r>
              <a:rPr lang="en-US" b="0" dirty="0" smtClean="0">
                <a:effectLst/>
              </a:rPr>
              <a:t> </a:t>
            </a:r>
            <a:endParaRPr lang="en-US" dirty="0"/>
          </a:p>
        </p:txBody>
      </p:sp>
      <p:sp>
        <p:nvSpPr>
          <p:cNvPr id="9" name="Rectangle 8"/>
          <p:cNvSpPr/>
          <p:nvPr/>
        </p:nvSpPr>
        <p:spPr>
          <a:xfrm>
            <a:off x="8465574" y="1825625"/>
            <a:ext cx="353961" cy="551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389920" y="1896855"/>
            <a:ext cx="665590" cy="369332"/>
          </a:xfrm>
          <a:prstGeom prst="rect">
            <a:avLst/>
          </a:prstGeom>
        </p:spPr>
        <p:txBody>
          <a:bodyPr wrap="square">
            <a:spAutoFit/>
          </a:bodyPr>
          <a:lstStyle/>
          <a:p>
            <a:r>
              <a:rPr lang="en-US" dirty="0" err="1" smtClean="0">
                <a:solidFill>
                  <a:srgbClr val="000000"/>
                </a:solidFill>
                <a:latin typeface="Arial" panose="020B0604020202020204" pitchFamily="34" charset="0"/>
              </a:rPr>
              <a:t>mof</a:t>
            </a:r>
            <a:endParaRPr lang="en-US" dirty="0"/>
          </a:p>
        </p:txBody>
      </p:sp>
    </p:spTree>
    <p:extLst>
      <p:ext uri="{BB962C8B-B14F-4D97-AF65-F5344CB8AC3E}">
        <p14:creationId xmlns:p14="http://schemas.microsoft.com/office/powerpoint/2010/main" val="174513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PARAMETERS </a:t>
            </a:r>
          </a:p>
        </p:txBody>
      </p:sp>
      <p:sp>
        <p:nvSpPr>
          <p:cNvPr id="3" name="Content Placeholder 2"/>
          <p:cNvSpPr>
            <a:spLocks noGrp="1"/>
          </p:cNvSpPr>
          <p:nvPr>
            <p:ph idx="1"/>
          </p:nvPr>
        </p:nvSpPr>
        <p:spPr/>
        <p:txBody>
          <a:bodyPr>
            <a:normAutofit fontScale="92500" lnSpcReduction="10000"/>
          </a:bodyPr>
          <a:lstStyle/>
          <a:p>
            <a:r>
              <a:rPr lang="en-US" dirty="0"/>
              <a:t>Membrane-based gas separation is an attractive alternative to both of processes for a number of reasons. </a:t>
            </a:r>
            <a:endParaRPr lang="en-US" dirty="0" smtClean="0"/>
          </a:p>
          <a:p>
            <a:pPr marL="0" indent="0">
              <a:buNone/>
            </a:pPr>
            <a:r>
              <a:rPr lang="en-US" dirty="0"/>
              <a:t/>
            </a:r>
            <a:br>
              <a:rPr lang="en-US" dirty="0"/>
            </a:br>
            <a:r>
              <a:rPr lang="en-US" dirty="0"/>
              <a:t>1.Membrane separation is a passive separation and involves no moving parts, making it a far less energy consumptive process comparatively</a:t>
            </a:r>
            <a:r>
              <a:rPr lang="en-US" dirty="0" smtClean="0"/>
              <a:t>.</a:t>
            </a:r>
          </a:p>
          <a:p>
            <a:pPr marL="0" indent="0">
              <a:buNone/>
            </a:pPr>
            <a:r>
              <a:rPr lang="en-US" dirty="0"/>
              <a:t/>
            </a:r>
            <a:br>
              <a:rPr lang="en-US" dirty="0"/>
            </a:br>
            <a:r>
              <a:rPr lang="en-US" dirty="0"/>
              <a:t>2.Membrane separation is a continuous process.</a:t>
            </a:r>
          </a:p>
          <a:p>
            <a:pPr marL="0" indent="0">
              <a:buNone/>
            </a:pPr>
            <a:endParaRPr lang="en-US" dirty="0"/>
          </a:p>
          <a:p>
            <a:pPr marL="0" indent="0">
              <a:buNone/>
            </a:pPr>
            <a:r>
              <a:rPr lang="en-US" dirty="0"/>
              <a:t>3.Membrane separation takes advantage of differences in diffusivity, thereby potentially achieving higher selectivity for a given separation</a:t>
            </a:r>
            <a:r>
              <a:rPr lang="en-US" dirty="0" smtClean="0"/>
              <a:t>.</a:t>
            </a:r>
            <a:r>
              <a:rPr lang="en-US" dirty="0"/>
              <a:t/>
            </a:r>
            <a:br>
              <a:rPr lang="en-US" dirty="0"/>
            </a:br>
            <a:endParaRPr lang="en-US" dirty="0" smtClean="0"/>
          </a:p>
          <a:p>
            <a:pPr marL="0" indent="0">
              <a:buNone/>
            </a:pPr>
            <a:r>
              <a:rPr lang="en-US" dirty="0" smtClean="0"/>
              <a:t>4. Regeneration of CO2 is easier as we only have to slightly heat the Co2 or replace the membrane structure. </a:t>
            </a:r>
          </a:p>
          <a:p>
            <a:endParaRPr lang="en-US" dirty="0"/>
          </a:p>
        </p:txBody>
      </p:sp>
    </p:spTree>
    <p:extLst>
      <p:ext uri="{BB962C8B-B14F-4D97-AF65-F5344CB8AC3E}">
        <p14:creationId xmlns:p14="http://schemas.microsoft.com/office/powerpoint/2010/main" val="270096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https://lh5.googleusercontent.com/o04KrB-6M3QL0iiuQv6blf-kLwCZ_2Sk2q_skyXYqOr8t8D0Rv3A_-QhEDpU9TXvyj3Yi1nSP5uZvdThNAP4sLH-T5N4UTO4z6hePoDklK5kf8jWk2ufyVp_GIDwOVs1ISKLKG5WDy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820" y="147484"/>
            <a:ext cx="5882649" cy="65384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19019" y="3172649"/>
            <a:ext cx="6096000" cy="2031325"/>
          </a:xfrm>
          <a:prstGeom prst="rect">
            <a:avLst/>
          </a:prstGeom>
        </p:spPr>
        <p:txBody>
          <a:bodyPr>
            <a:spAutoFit/>
          </a:bodyPr>
          <a:lstStyle/>
          <a:p>
            <a:r>
              <a:rPr lang="en-US" b="0" i="0" u="none" strike="noStrike" dirty="0" smtClean="0">
                <a:solidFill>
                  <a:srgbClr val="000000"/>
                </a:solidFill>
                <a:effectLst/>
                <a:latin typeface="Arial" panose="020B0604020202020204" pitchFamily="34" charset="0"/>
              </a:rPr>
              <a:t>Structured packing to maximize surface area </a:t>
            </a:r>
            <a:endParaRPr lang="en-US" b="0" dirty="0" smtClean="0">
              <a:effectLst/>
            </a:endParaRPr>
          </a:p>
          <a:p>
            <a:r>
              <a:rPr lang="en-US" b="0" dirty="0" smtClean="0">
                <a:effectLst/>
              </a:rPr>
              <a:t/>
            </a:r>
            <a:br>
              <a:rPr lang="en-US" b="0" dirty="0" smtClean="0">
                <a:effectLst/>
              </a:rPr>
            </a:br>
            <a:r>
              <a:rPr lang="en-US" b="0" i="0" u="none" strike="noStrike" dirty="0" smtClean="0">
                <a:solidFill>
                  <a:srgbClr val="000000"/>
                </a:solidFill>
                <a:effectLst/>
                <a:latin typeface="Arial" panose="020B0604020202020204" pitchFamily="34" charset="0"/>
              </a:rPr>
              <a:t>Detachable cylinder to recycle </a:t>
            </a:r>
            <a:r>
              <a:rPr lang="en-US" b="0" i="0" u="none" strike="noStrike" dirty="0" err="1" smtClean="0">
                <a:solidFill>
                  <a:srgbClr val="000000"/>
                </a:solidFill>
                <a:effectLst/>
                <a:latin typeface="Arial" panose="020B0604020202020204" pitchFamily="34" charset="0"/>
              </a:rPr>
              <a:t>mof</a:t>
            </a:r>
            <a:r>
              <a:rPr lang="en-US" b="0" i="0" u="none" strike="noStrike" dirty="0" smtClean="0">
                <a:solidFill>
                  <a:srgbClr val="000000"/>
                </a:solidFill>
                <a:effectLst/>
                <a:latin typeface="Arial" panose="020B0604020202020204" pitchFamily="34" charset="0"/>
              </a:rPr>
              <a:t> </a:t>
            </a:r>
            <a:endParaRPr lang="en-US" b="0" dirty="0" smtClean="0">
              <a:effectLst/>
            </a:endParaRPr>
          </a:p>
          <a:p>
            <a:r>
              <a:rPr lang="en-US" b="0" dirty="0" smtClean="0">
                <a:effectLst/>
              </a:rPr>
              <a:t/>
            </a:r>
            <a:br>
              <a:rPr lang="en-US" b="0" dirty="0" smtClean="0">
                <a:effectLst/>
              </a:rPr>
            </a:br>
            <a:r>
              <a:rPr lang="en-US" b="0" i="0" u="none" strike="noStrike" dirty="0" smtClean="0">
                <a:solidFill>
                  <a:srgbClr val="000000"/>
                </a:solidFill>
                <a:effectLst/>
                <a:latin typeface="Arial" panose="020B0604020202020204" pitchFamily="34" charset="0"/>
              </a:rPr>
              <a:t>Outer casing made of suitable material </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3044593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ANALYSIS </a:t>
            </a:r>
            <a:endParaRPr lang="en-US" dirty="0"/>
          </a:p>
        </p:txBody>
      </p:sp>
      <p:sp>
        <p:nvSpPr>
          <p:cNvPr id="3" name="Content Placeholder 2"/>
          <p:cNvSpPr>
            <a:spLocks noGrp="1"/>
          </p:cNvSpPr>
          <p:nvPr>
            <p:ph idx="1"/>
          </p:nvPr>
        </p:nvSpPr>
        <p:spPr/>
        <p:txBody>
          <a:bodyPr/>
          <a:lstStyle/>
          <a:p>
            <a:pPr marL="0" indent="0">
              <a:buNone/>
            </a:pPr>
            <a:r>
              <a:rPr lang="en-US" dirty="0" smtClean="0">
                <a:sym typeface="Wingdings" panose="05000000000000000000" pitchFamily="2" charset="2"/>
              </a:rPr>
              <a:t>According to currently available methods of MOF synthesis, the large scale production of MOFs for commercial purposes is an extremely expensive affair, and is thus not feasible as of now. </a:t>
            </a:r>
          </a:p>
          <a:p>
            <a:pPr marL="0" indent="0">
              <a:buNone/>
            </a:pPr>
            <a:r>
              <a:rPr lang="en-US" dirty="0" smtClean="0">
                <a:sym typeface="Wingdings" panose="05000000000000000000" pitchFamily="2" charset="2"/>
              </a:rPr>
              <a:t>However, it is definitely one the most promising carbon capture technologies existing.</a:t>
            </a:r>
            <a:endParaRPr lang="en-US" dirty="0"/>
          </a:p>
        </p:txBody>
      </p:sp>
    </p:spTree>
    <p:extLst>
      <p:ext uri="{BB962C8B-B14F-4D97-AF65-F5344CB8AC3E}">
        <p14:creationId xmlns:p14="http://schemas.microsoft.com/office/powerpoint/2010/main" val="272154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lstStyle/>
          <a:p>
            <a:r>
              <a:rPr lang="en-US" dirty="0" smtClean="0"/>
              <a:t>Environmentally friendly </a:t>
            </a:r>
          </a:p>
          <a:p>
            <a:r>
              <a:rPr lang="en-US" dirty="0" smtClean="0"/>
              <a:t>Non toxic </a:t>
            </a:r>
          </a:p>
          <a:p>
            <a:r>
              <a:rPr lang="en-US" dirty="0" smtClean="0"/>
              <a:t>High co2 uptake </a:t>
            </a:r>
          </a:p>
          <a:p>
            <a:r>
              <a:rPr lang="en-US" dirty="0" smtClean="0"/>
              <a:t>Flexible </a:t>
            </a:r>
          </a:p>
          <a:p>
            <a:pPr marL="0" indent="0">
              <a:buNone/>
            </a:pPr>
            <a:endParaRPr lang="en-US" dirty="0"/>
          </a:p>
        </p:txBody>
      </p:sp>
    </p:spTree>
    <p:extLst>
      <p:ext uri="{BB962C8B-B14F-4D97-AF65-F5344CB8AC3E}">
        <p14:creationId xmlns:p14="http://schemas.microsoft.com/office/powerpoint/2010/main" val="27354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challenges with </a:t>
            </a:r>
            <a:r>
              <a:rPr lang="en-US" dirty="0" err="1" smtClean="0"/>
              <a:t>mof</a:t>
            </a:r>
            <a:endParaRPr lang="en-US" dirty="0"/>
          </a:p>
        </p:txBody>
      </p:sp>
      <p:sp>
        <p:nvSpPr>
          <p:cNvPr id="3" name="Content Placeholder 2"/>
          <p:cNvSpPr>
            <a:spLocks noGrp="1"/>
          </p:cNvSpPr>
          <p:nvPr>
            <p:ph idx="1"/>
          </p:nvPr>
        </p:nvSpPr>
        <p:spPr/>
        <p:txBody>
          <a:bodyPr/>
          <a:lstStyle/>
          <a:p>
            <a:r>
              <a:rPr lang="en-US" dirty="0" smtClean="0"/>
              <a:t>There are two </a:t>
            </a:r>
            <a:r>
              <a:rPr lang="en-US" dirty="0" err="1" smtClean="0"/>
              <a:t>seriou</a:t>
            </a:r>
            <a:endParaRPr lang="en-US" dirty="0"/>
          </a:p>
        </p:txBody>
      </p:sp>
    </p:spTree>
    <p:extLst>
      <p:ext uri="{BB962C8B-B14F-4D97-AF65-F5344CB8AC3E}">
        <p14:creationId xmlns:p14="http://schemas.microsoft.com/office/powerpoint/2010/main" val="1783034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endParaRPr lang="en-US" dirty="0"/>
          </a:p>
        </p:txBody>
      </p:sp>
      <p:sp>
        <p:nvSpPr>
          <p:cNvPr id="3" name="Content Placeholder 2"/>
          <p:cNvSpPr>
            <a:spLocks noGrp="1"/>
          </p:cNvSpPr>
          <p:nvPr>
            <p:ph idx="1"/>
          </p:nvPr>
        </p:nvSpPr>
        <p:spPr/>
        <p:txBody>
          <a:bodyPr/>
          <a:lstStyle/>
          <a:p>
            <a:r>
              <a:rPr lang="en-US" dirty="0" smtClean="0"/>
              <a:t>High cost </a:t>
            </a:r>
          </a:p>
          <a:p>
            <a:r>
              <a:rPr lang="en-US" dirty="0" smtClean="0"/>
              <a:t>New technology </a:t>
            </a:r>
          </a:p>
          <a:p>
            <a:r>
              <a:rPr lang="en-US" dirty="0" smtClean="0"/>
              <a:t> intolerant to Moisture </a:t>
            </a:r>
            <a:endParaRPr lang="en-US" dirty="0"/>
          </a:p>
        </p:txBody>
      </p:sp>
    </p:spTree>
    <p:extLst>
      <p:ext uri="{BB962C8B-B14F-4D97-AF65-F5344CB8AC3E}">
        <p14:creationId xmlns:p14="http://schemas.microsoft.com/office/powerpoint/2010/main" val="494465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b="1" dirty="0" smtClean="0"/>
              <a:t>[1] http://www.sciencedirect.com/science/article/pii/S0010854511000701 </a:t>
            </a:r>
          </a:p>
          <a:p>
            <a:pPr fontAlgn="base"/>
            <a:r>
              <a:rPr lang="en-US" b="1" dirty="0" smtClean="0"/>
              <a:t>[2]</a:t>
            </a:r>
            <a:r>
              <a:rPr lang="en-US" dirty="0"/>
              <a:t> D. Yuan, D. Zhao, D. Sun, H.C. Zhou</a:t>
            </a:r>
          </a:p>
          <a:p>
            <a:pPr fontAlgn="base"/>
            <a:r>
              <a:rPr lang="en-US" dirty="0" err="1"/>
              <a:t>Angew</a:t>
            </a:r>
            <a:r>
              <a:rPr lang="en-US" dirty="0"/>
              <a:t>. Chem., Int. Ed., 49 (2010), p. </a:t>
            </a:r>
            <a:r>
              <a:rPr lang="en-US" dirty="0" smtClean="0"/>
              <a:t>5357</a:t>
            </a:r>
            <a:endParaRPr lang="en-US" b="1" dirty="0" smtClean="0"/>
          </a:p>
          <a:p>
            <a:pPr fontAlgn="base"/>
            <a:r>
              <a:rPr lang="en-US" b="1" dirty="0" smtClean="0"/>
              <a:t>[3]</a:t>
            </a:r>
            <a:r>
              <a:rPr lang="en-US" dirty="0"/>
              <a:t> Z.Q. Wang, S.M. Cohen</a:t>
            </a:r>
          </a:p>
          <a:p>
            <a:pPr fontAlgn="base"/>
            <a:r>
              <a:rPr lang="en-US" dirty="0"/>
              <a:t>Chem. Soc. Rev., 38 (2009), p. </a:t>
            </a:r>
            <a:r>
              <a:rPr lang="en-US" dirty="0" smtClean="0"/>
              <a:t>1315</a:t>
            </a:r>
            <a:endParaRPr lang="en-US" b="1" dirty="0" smtClean="0"/>
          </a:p>
          <a:p>
            <a:pPr fontAlgn="base"/>
            <a:r>
              <a:rPr lang="en-US" b="1" dirty="0" smtClean="0"/>
              <a:t>[4]</a:t>
            </a:r>
            <a:r>
              <a:rPr lang="pt-BR" dirty="0"/>
              <a:t> J. Klinowski, F.A. Almeida Paz, P. Silva, J. Rocha</a:t>
            </a:r>
          </a:p>
          <a:p>
            <a:pPr fontAlgn="base"/>
            <a:r>
              <a:rPr lang="pt-BR" dirty="0"/>
              <a:t>Dalton Trans., 40 (2011), p. </a:t>
            </a:r>
            <a:r>
              <a:rPr lang="pt-BR" dirty="0" smtClean="0"/>
              <a:t>321</a:t>
            </a:r>
            <a:endParaRPr lang="en-US" b="1" dirty="0" smtClean="0"/>
          </a:p>
          <a:p>
            <a:pPr fontAlgn="base"/>
            <a:r>
              <a:rPr lang="en-US" b="1" dirty="0" smtClean="0"/>
              <a:t>[5]</a:t>
            </a:r>
            <a:r>
              <a:rPr lang="en-US" dirty="0"/>
              <a:t> H. Furukawa, N. </a:t>
            </a:r>
            <a:r>
              <a:rPr lang="en-US" dirty="0" err="1"/>
              <a:t>Ko</a:t>
            </a:r>
            <a:r>
              <a:rPr lang="en-US" dirty="0"/>
              <a:t>, Y.B. Go, N. </a:t>
            </a:r>
            <a:r>
              <a:rPr lang="en-US" dirty="0" err="1"/>
              <a:t>Aratani</a:t>
            </a:r>
            <a:r>
              <a:rPr lang="en-US" dirty="0"/>
              <a:t>, S.B. Choi, E. Choi, A.O. </a:t>
            </a:r>
            <a:r>
              <a:rPr lang="en-US" dirty="0" err="1"/>
              <a:t>Yazaydin</a:t>
            </a:r>
            <a:r>
              <a:rPr lang="en-US" dirty="0"/>
              <a:t>, R.Q. </a:t>
            </a:r>
            <a:r>
              <a:rPr lang="en-US" dirty="0" err="1"/>
              <a:t>Snurr</a:t>
            </a:r>
            <a:r>
              <a:rPr lang="en-US" dirty="0"/>
              <a:t>, M. O’Keeffe, J. Kim, O.M. </a:t>
            </a:r>
            <a:r>
              <a:rPr lang="en-US" dirty="0" err="1"/>
              <a:t>Yaghi</a:t>
            </a:r>
            <a:endParaRPr lang="en-US" dirty="0"/>
          </a:p>
          <a:p>
            <a:pPr fontAlgn="base"/>
            <a:r>
              <a:rPr lang="en-US" dirty="0"/>
              <a:t>Science, 329 (2010), p. </a:t>
            </a:r>
            <a:r>
              <a:rPr lang="en-US" dirty="0" smtClean="0"/>
              <a:t>424</a:t>
            </a:r>
            <a:endParaRPr lang="en-US" b="1" dirty="0" smtClean="0"/>
          </a:p>
          <a:p>
            <a:pPr fontAlgn="base"/>
            <a:r>
              <a:rPr lang="en-US" b="1" dirty="0" smtClean="0"/>
              <a:t>[6]</a:t>
            </a:r>
            <a:r>
              <a:rPr lang="en-US" dirty="0"/>
              <a:t> X.S. Wang, S.Q. Ma, P.M. Forster, D.Q. Yuan, J. Eckert, J.J. Lopez, B.J. Murphy, J.B. Parise, H.C. Zhou</a:t>
            </a:r>
          </a:p>
          <a:p>
            <a:pPr fontAlgn="base"/>
            <a:r>
              <a:rPr lang="en-US" dirty="0" err="1"/>
              <a:t>Angew</a:t>
            </a:r>
            <a:r>
              <a:rPr lang="en-US" dirty="0"/>
              <a:t>. Chem., Int. Ed., 47 (2008), p. </a:t>
            </a:r>
            <a:r>
              <a:rPr lang="en-US" dirty="0" smtClean="0"/>
              <a:t>7263</a:t>
            </a:r>
            <a:endParaRPr lang="en-US" b="1" dirty="0" smtClean="0"/>
          </a:p>
          <a:p>
            <a:pPr marL="0" indent="0">
              <a:buNone/>
            </a:pPr>
            <a:r>
              <a:rPr lang="en-US" b="1" dirty="0" smtClean="0"/>
              <a:t>[7] http://cdn.intechopen.com/pdfs-wm/49936.pdf</a:t>
            </a:r>
          </a:p>
          <a:p>
            <a:pPr fontAlgn="base"/>
            <a:r>
              <a:rPr lang="en-US" b="1" dirty="0" smtClean="0"/>
              <a:t>[8]</a:t>
            </a:r>
            <a:r>
              <a:rPr lang="en-US" dirty="0"/>
              <a:t> U.S.E.I. Administration</a:t>
            </a:r>
          </a:p>
          <a:p>
            <a:pPr fontAlgn="base"/>
            <a:r>
              <a:rPr lang="en-US" b="1" dirty="0"/>
              <a:t>International Energy </a:t>
            </a:r>
            <a:r>
              <a:rPr lang="en-US" b="1" dirty="0" smtClean="0"/>
              <a:t>Annual</a:t>
            </a:r>
          </a:p>
          <a:p>
            <a:pPr fontAlgn="base"/>
            <a:r>
              <a:rPr lang="en-US" b="1" dirty="0" smtClean="0"/>
              <a:t>[9]</a:t>
            </a:r>
            <a:r>
              <a:rPr lang="en-US" dirty="0"/>
              <a:t> R.J. </a:t>
            </a:r>
            <a:r>
              <a:rPr lang="en-US" dirty="0" err="1"/>
              <a:t>Kuppler</a:t>
            </a:r>
            <a:r>
              <a:rPr lang="en-US" dirty="0"/>
              <a:t>, D.J. Timmons, Q.R. Fang, J.R. Li, T.A. </a:t>
            </a:r>
            <a:r>
              <a:rPr lang="en-US" dirty="0" err="1"/>
              <a:t>Makal</a:t>
            </a:r>
            <a:r>
              <a:rPr lang="en-US" dirty="0"/>
              <a:t>, M.D. Young, D.Q. Yuan, D. Zhao, W.J. Zhuang, H.C. Zhou</a:t>
            </a:r>
          </a:p>
          <a:p>
            <a:pPr fontAlgn="base"/>
            <a:r>
              <a:rPr lang="en-US" dirty="0" err="1"/>
              <a:t>Coord</a:t>
            </a:r>
            <a:r>
              <a:rPr lang="en-US" dirty="0"/>
              <a:t>. Chem. Rev., 253 (2009), p. 3042</a:t>
            </a:r>
          </a:p>
          <a:p>
            <a:pPr fontAlgn="base"/>
            <a:endParaRPr lang="en-US" b="1" dirty="0"/>
          </a:p>
        </p:txBody>
      </p:sp>
    </p:spTree>
    <p:extLst>
      <p:ext uri="{BB962C8B-B14F-4D97-AF65-F5344CB8AC3E}">
        <p14:creationId xmlns:p14="http://schemas.microsoft.com/office/powerpoint/2010/main" val="2756039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p:txBody>
          <a:bodyPr/>
          <a:lstStyle/>
          <a:p>
            <a:pPr marL="0" indent="0">
              <a:buNone/>
            </a:pPr>
            <a:r>
              <a:rPr lang="en-US" dirty="0"/>
              <a:t>During the absorption of </a:t>
            </a:r>
            <a:r>
              <a:rPr lang="en-US" dirty="0" smtClean="0"/>
              <a:t>CO</a:t>
            </a:r>
            <a:r>
              <a:rPr lang="en-US" baseline="-25000" dirty="0" smtClean="0"/>
              <a:t>2</a:t>
            </a:r>
            <a:r>
              <a:rPr lang="en-US" dirty="0" smtClean="0"/>
              <a:t> </a:t>
            </a:r>
            <a:r>
              <a:rPr lang="en-US" dirty="0"/>
              <a:t>in the canister, heat and moisture are generated</a:t>
            </a:r>
            <a:r>
              <a:rPr lang="en-US" dirty="0" smtClean="0"/>
              <a:t>. </a:t>
            </a:r>
            <a:r>
              <a:rPr lang="en-US" dirty="0"/>
              <a:t>The canister temperature may rise ~37°C to ~40°C.  This warm gas flows to the flow sensors of the breathing system, which are at a cooler temperature (consider operation theatre temperature </a:t>
            </a:r>
            <a:r>
              <a:rPr lang="en-US" dirty="0" smtClean="0"/>
              <a:t>20°C</a:t>
            </a:r>
            <a:r>
              <a:rPr lang="en-US" dirty="0"/>
              <a:t>). The vapor in the gas condenses in the breathing system and the inspiratory flow sensor during inspiration. Additionally, expired air from the patient is at </a:t>
            </a:r>
            <a:r>
              <a:rPr lang="en-US" dirty="0" smtClean="0"/>
              <a:t>37°C </a:t>
            </a:r>
            <a:r>
              <a:rPr lang="en-US" dirty="0"/>
              <a:t>(body temperature) and moisture condenses at the expiratory flow sensor during expiration phase. This causes a lot of water to accumulate in the breathing system. This hampers flow sensor accuracy and monitoring capability. </a:t>
            </a:r>
          </a:p>
          <a:p>
            <a:pPr marL="0" indent="0">
              <a:buNone/>
            </a:pPr>
            <a:endParaRPr lang="en-US" dirty="0"/>
          </a:p>
        </p:txBody>
      </p:sp>
    </p:spTree>
    <p:extLst>
      <p:ext uri="{BB962C8B-B14F-4D97-AF65-F5344CB8AC3E}">
        <p14:creationId xmlns:p14="http://schemas.microsoft.com/office/powerpoint/2010/main" val="1112713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for this problem </a:t>
            </a:r>
            <a:endParaRPr lang="en-US" dirty="0"/>
          </a:p>
        </p:txBody>
      </p:sp>
      <p:sp>
        <p:nvSpPr>
          <p:cNvPr id="3" name="Content Placeholder 2"/>
          <p:cNvSpPr>
            <a:spLocks noGrp="1"/>
          </p:cNvSpPr>
          <p:nvPr>
            <p:ph idx="1"/>
          </p:nvPr>
        </p:nvSpPr>
        <p:spPr/>
        <p:txBody>
          <a:bodyPr/>
          <a:lstStyle/>
          <a:p>
            <a:pPr marL="0" indent="0">
              <a:buNone/>
            </a:pPr>
            <a:r>
              <a:rPr lang="en-US" dirty="0"/>
              <a:t>The </a:t>
            </a:r>
            <a:r>
              <a:rPr lang="en-US" dirty="0" smtClean="0"/>
              <a:t>moisture </a:t>
            </a:r>
            <a:r>
              <a:rPr lang="en-US" dirty="0"/>
              <a:t>is produced mainly due to the reaction of the CO</a:t>
            </a:r>
            <a:r>
              <a:rPr lang="en-US" baseline="-25000" dirty="0"/>
              <a:t>2</a:t>
            </a:r>
            <a:r>
              <a:rPr lang="en-US" dirty="0"/>
              <a:t> with the soda lime in the CO</a:t>
            </a:r>
            <a:r>
              <a:rPr lang="en-US" baseline="-25000" dirty="0"/>
              <a:t>2 </a:t>
            </a:r>
            <a:r>
              <a:rPr lang="en-US" dirty="0"/>
              <a:t>scavenging unit. </a:t>
            </a:r>
            <a:endParaRPr lang="en-US" dirty="0" smtClean="0"/>
          </a:p>
          <a:p>
            <a:pPr marL="0" indent="0">
              <a:buNone/>
            </a:pPr>
            <a:r>
              <a:rPr lang="en-US" dirty="0" smtClean="0"/>
              <a:t>Since this moisture is at </a:t>
            </a:r>
            <a:r>
              <a:rPr lang="en-US" dirty="0"/>
              <a:t>~37°C to ~</a:t>
            </a:r>
            <a:r>
              <a:rPr lang="en-US" dirty="0" smtClean="0"/>
              <a:t>40°C when generated, it condenses later on in the system since it is at ~20°C, causing the problem.</a:t>
            </a:r>
            <a:endParaRPr lang="en-US" dirty="0"/>
          </a:p>
        </p:txBody>
      </p:sp>
    </p:spTree>
    <p:extLst>
      <p:ext uri="{BB962C8B-B14F-4D97-AF65-F5344CB8AC3E}">
        <p14:creationId xmlns:p14="http://schemas.microsoft.com/office/powerpoint/2010/main" val="2199945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 </a:t>
            </a:r>
            <a:endParaRPr lang="en-US" dirty="0"/>
          </a:p>
        </p:txBody>
      </p:sp>
      <p:sp>
        <p:nvSpPr>
          <p:cNvPr id="3" name="Content Placeholder 2"/>
          <p:cNvSpPr>
            <a:spLocks noGrp="1"/>
          </p:cNvSpPr>
          <p:nvPr>
            <p:ph idx="1"/>
          </p:nvPr>
        </p:nvSpPr>
        <p:spPr/>
        <p:txBody>
          <a:bodyPr/>
          <a:lstStyle/>
          <a:p>
            <a:pPr marL="0" indent="0">
              <a:buNone/>
            </a:pPr>
            <a:r>
              <a:rPr lang="en-US" dirty="0"/>
              <a:t>We propose a system in which this problem is completely eliminated by substituting the existing carbon dioxide scavenging system with a Metal Organic Framework (MOF) designed to selectively remove CO</a:t>
            </a:r>
            <a:r>
              <a:rPr lang="en-US" baseline="-25000" dirty="0"/>
              <a:t>2</a:t>
            </a:r>
            <a:r>
              <a:rPr lang="en-US" dirty="0" smtClean="0"/>
              <a:t>.</a:t>
            </a:r>
          </a:p>
          <a:p>
            <a:pPr marL="0" indent="0">
              <a:buNone/>
            </a:pPr>
            <a:r>
              <a:rPr lang="en-US" dirty="0" smtClean="0"/>
              <a:t>This way, there will be no moisture generated in the system at all, and thus the condensation problem is </a:t>
            </a:r>
            <a:r>
              <a:rPr lang="en-US" dirty="0" smtClean="0"/>
              <a:t>reduced.</a:t>
            </a:r>
            <a:endParaRPr lang="en-US" dirty="0" smtClean="0"/>
          </a:p>
          <a:p>
            <a:pPr marL="0" indent="0">
              <a:buNone/>
            </a:pPr>
            <a:r>
              <a:rPr lang="en-US" dirty="0" smtClean="0"/>
              <a:t>The reason we choose MOFs are because of their high selectivity and efficiency, as well as their capability of being regenerated. Their comparative advantages have been explained in the following slides.</a:t>
            </a:r>
            <a:endParaRPr lang="en-US" dirty="0"/>
          </a:p>
        </p:txBody>
      </p:sp>
    </p:spTree>
    <p:extLst>
      <p:ext uri="{BB962C8B-B14F-4D97-AF65-F5344CB8AC3E}">
        <p14:creationId xmlns:p14="http://schemas.microsoft.com/office/powerpoint/2010/main" val="2868225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CO2 Removal at current scale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58886564"/>
              </p:ext>
            </p:extLst>
          </p:nvPr>
        </p:nvGraphicFramePr>
        <p:xfrm>
          <a:off x="838199" y="1825626"/>
          <a:ext cx="10715045" cy="4710345"/>
        </p:xfrm>
        <a:graphic>
          <a:graphicData uri="http://schemas.openxmlformats.org/drawingml/2006/table">
            <a:tbl>
              <a:tblPr firstRow="1" bandRow="1">
                <a:tableStyleId>{5C22544A-7EE6-4342-B048-85BDC9FD1C3A}</a:tableStyleId>
              </a:tblPr>
              <a:tblGrid>
                <a:gridCol w="2143009"/>
                <a:gridCol w="2143009"/>
                <a:gridCol w="2143009"/>
                <a:gridCol w="2143009"/>
                <a:gridCol w="2143009"/>
              </a:tblGrid>
              <a:tr h="942069">
                <a:tc>
                  <a:txBody>
                    <a:bodyPr/>
                    <a:lstStyle/>
                    <a:p>
                      <a:r>
                        <a:rPr lang="en-US" dirty="0" smtClean="0"/>
                        <a:t>Method</a:t>
                      </a:r>
                      <a:endParaRPr lang="en-US" dirty="0"/>
                    </a:p>
                  </a:txBody>
                  <a:tcPr/>
                </a:tc>
                <a:tc>
                  <a:txBody>
                    <a:bodyPr/>
                    <a:lstStyle/>
                    <a:p>
                      <a:r>
                        <a:rPr lang="en-US" dirty="0" err="1" smtClean="0"/>
                        <a:t>Wt</a:t>
                      </a:r>
                      <a:r>
                        <a:rPr lang="en-US" dirty="0" smtClean="0"/>
                        <a:t>% removal of CO2</a:t>
                      </a:r>
                      <a:endParaRPr lang="en-US" dirty="0"/>
                    </a:p>
                  </a:txBody>
                  <a:tcPr/>
                </a:tc>
                <a:tc>
                  <a:txBody>
                    <a:bodyPr/>
                    <a:lstStyle/>
                    <a:p>
                      <a:r>
                        <a:rPr lang="en-US" dirty="0" smtClean="0"/>
                        <a:t>Selectivity</a:t>
                      </a:r>
                      <a:r>
                        <a:rPr lang="en-US" baseline="0" dirty="0" smtClean="0"/>
                        <a:t> for CO2</a:t>
                      </a:r>
                      <a:endParaRPr lang="en-US" dirty="0"/>
                    </a:p>
                  </a:txBody>
                  <a:tcPr/>
                </a:tc>
                <a:tc>
                  <a:txBody>
                    <a:bodyPr/>
                    <a:lstStyle/>
                    <a:p>
                      <a:r>
                        <a:rPr lang="en-US" dirty="0" smtClean="0"/>
                        <a:t>Other effects</a:t>
                      </a:r>
                      <a:endParaRPr lang="en-US" dirty="0"/>
                    </a:p>
                  </a:txBody>
                  <a:tcPr/>
                </a:tc>
                <a:tc>
                  <a:txBody>
                    <a:bodyPr/>
                    <a:lstStyle/>
                    <a:p>
                      <a:r>
                        <a:rPr lang="en-US" dirty="0" smtClean="0"/>
                        <a:t>Cost </a:t>
                      </a:r>
                      <a:endParaRPr lang="en-US" dirty="0"/>
                    </a:p>
                  </a:txBody>
                  <a:tcPr/>
                </a:tc>
              </a:tr>
              <a:tr h="942069">
                <a:tc>
                  <a:txBody>
                    <a:bodyPr/>
                    <a:lstStyle/>
                    <a:p>
                      <a:r>
                        <a:rPr lang="en-US" dirty="0" err="1" smtClean="0"/>
                        <a:t>SodaLime</a:t>
                      </a:r>
                      <a:endParaRPr lang="en-US" dirty="0"/>
                    </a:p>
                  </a:txBody>
                  <a:tcPr/>
                </a:tc>
                <a:tc>
                  <a:txBody>
                    <a:bodyPr/>
                    <a:lstStyle/>
                    <a:p>
                      <a:r>
                        <a:rPr lang="en-US" dirty="0" smtClean="0"/>
                        <a:t>26%</a:t>
                      </a:r>
                      <a:endParaRPr lang="en-US" dirty="0"/>
                    </a:p>
                  </a:txBody>
                  <a:tcPr/>
                </a:tc>
                <a:tc>
                  <a:txBody>
                    <a:bodyPr/>
                    <a:lstStyle/>
                    <a:p>
                      <a:r>
                        <a:rPr lang="en-US" b="0" dirty="0" smtClean="0"/>
                        <a:t>High</a:t>
                      </a:r>
                      <a:endParaRPr lang="en-US" b="0" dirty="0"/>
                    </a:p>
                  </a:txBody>
                  <a:tcPr/>
                </a:tc>
                <a:tc>
                  <a:txBody>
                    <a:bodyPr/>
                    <a:lstStyle/>
                    <a:p>
                      <a:r>
                        <a:rPr lang="en-US" dirty="0" smtClean="0"/>
                        <a:t>Generation of heat and moisture</a:t>
                      </a:r>
                      <a:endParaRPr lang="en-US" dirty="0"/>
                    </a:p>
                  </a:txBody>
                  <a:tcPr/>
                </a:tc>
                <a:tc>
                  <a:txBody>
                    <a:bodyPr/>
                    <a:lstStyle/>
                    <a:p>
                      <a:r>
                        <a:rPr lang="en-US" dirty="0" smtClean="0"/>
                        <a:t>Low</a:t>
                      </a:r>
                      <a:endParaRPr lang="en-US" dirty="0"/>
                    </a:p>
                  </a:txBody>
                  <a:tcPr/>
                </a:tc>
              </a:tr>
              <a:tr h="942069">
                <a:tc>
                  <a:txBody>
                    <a:bodyPr/>
                    <a:lstStyle/>
                    <a:p>
                      <a:r>
                        <a:rPr lang="en-US" dirty="0" smtClean="0"/>
                        <a:t>MOF</a:t>
                      </a:r>
                      <a:endParaRPr lang="en-US" dirty="0"/>
                    </a:p>
                  </a:txBody>
                  <a:tcPr/>
                </a:tc>
                <a:tc>
                  <a:txBody>
                    <a:bodyPr/>
                    <a:lstStyle/>
                    <a:p>
                      <a:r>
                        <a:rPr lang="en-US" dirty="0" smtClean="0"/>
                        <a:t>35%</a:t>
                      </a:r>
                      <a:endParaRPr lang="en-US" dirty="0"/>
                    </a:p>
                  </a:txBody>
                  <a:tcPr/>
                </a:tc>
                <a:tc>
                  <a:txBody>
                    <a:bodyPr/>
                    <a:lstStyle/>
                    <a:p>
                      <a:r>
                        <a:rPr lang="en-US" dirty="0" smtClean="0"/>
                        <a:t>High</a:t>
                      </a:r>
                      <a:endParaRPr lang="en-US" dirty="0"/>
                    </a:p>
                  </a:txBody>
                  <a:tcPr/>
                </a:tc>
                <a:tc>
                  <a:txBody>
                    <a:bodyPr/>
                    <a:lstStyle/>
                    <a:p>
                      <a:r>
                        <a:rPr lang="en-US" dirty="0" smtClean="0"/>
                        <a:t>Instability to moisture</a:t>
                      </a:r>
                      <a:endParaRPr lang="en-US" dirty="0"/>
                    </a:p>
                  </a:txBody>
                  <a:tcPr/>
                </a:tc>
                <a:tc>
                  <a:txBody>
                    <a:bodyPr/>
                    <a:lstStyle/>
                    <a:p>
                      <a:r>
                        <a:rPr lang="en-US" dirty="0" smtClean="0"/>
                        <a:t>High</a:t>
                      </a:r>
                      <a:endParaRPr lang="en-US" dirty="0"/>
                    </a:p>
                  </a:txBody>
                  <a:tcPr/>
                </a:tc>
              </a:tr>
              <a:tr h="942069">
                <a:tc>
                  <a:txBody>
                    <a:bodyPr/>
                    <a:lstStyle/>
                    <a:p>
                      <a:r>
                        <a:rPr lang="en-US" dirty="0" smtClean="0"/>
                        <a:t>Zeolite</a:t>
                      </a:r>
                      <a:endParaRPr lang="en-US" dirty="0"/>
                    </a:p>
                  </a:txBody>
                  <a:tcPr/>
                </a:tc>
                <a:tc>
                  <a:txBody>
                    <a:bodyPr/>
                    <a:lstStyle/>
                    <a:p>
                      <a:r>
                        <a:rPr lang="en-US" dirty="0" smtClean="0"/>
                        <a:t>9%</a:t>
                      </a:r>
                      <a:endParaRPr lang="en-US" dirty="0"/>
                    </a:p>
                  </a:txBody>
                  <a:tcPr/>
                </a:tc>
                <a:tc>
                  <a:txBody>
                    <a:bodyPr/>
                    <a:lstStyle/>
                    <a:p>
                      <a:r>
                        <a:rPr lang="en-US" dirty="0" smtClean="0"/>
                        <a:t>Medium</a:t>
                      </a:r>
                      <a:endParaRPr lang="en-US" dirty="0"/>
                    </a:p>
                  </a:txBody>
                  <a:tcPr/>
                </a:tc>
                <a:tc>
                  <a:txBody>
                    <a:bodyPr/>
                    <a:lstStyle/>
                    <a:p>
                      <a:r>
                        <a:rPr lang="en-US" dirty="0" smtClean="0"/>
                        <a:t>Adsorbs</a:t>
                      </a:r>
                      <a:r>
                        <a:rPr lang="en-US" baseline="0" dirty="0" smtClean="0"/>
                        <a:t> all other gases of similar size</a:t>
                      </a:r>
                      <a:endParaRPr lang="en-US" dirty="0"/>
                    </a:p>
                  </a:txBody>
                  <a:tcPr/>
                </a:tc>
                <a:tc>
                  <a:txBody>
                    <a:bodyPr/>
                    <a:lstStyle/>
                    <a:p>
                      <a:r>
                        <a:rPr lang="en-US" dirty="0" smtClean="0"/>
                        <a:t>Medium</a:t>
                      </a:r>
                      <a:endParaRPr lang="en-US" dirty="0"/>
                    </a:p>
                  </a:txBody>
                  <a:tcPr/>
                </a:tc>
              </a:tr>
              <a:tr h="942069">
                <a:tc>
                  <a:txBody>
                    <a:bodyPr/>
                    <a:lstStyle/>
                    <a:p>
                      <a:r>
                        <a:rPr lang="en-US" dirty="0" smtClean="0"/>
                        <a:t>Amine Scrubbing</a:t>
                      </a:r>
                      <a:endParaRPr lang="en-US" dirty="0"/>
                    </a:p>
                  </a:txBody>
                  <a:tcPr/>
                </a:tc>
                <a:tc>
                  <a:txBody>
                    <a:bodyPr/>
                    <a:lstStyle/>
                    <a:p>
                      <a:r>
                        <a:rPr lang="en-US" dirty="0" smtClean="0"/>
                        <a:t>30%</a:t>
                      </a:r>
                      <a:endParaRPr lang="en-US" dirty="0"/>
                    </a:p>
                  </a:txBody>
                  <a:tcPr/>
                </a:tc>
                <a:tc>
                  <a:txBody>
                    <a:bodyPr/>
                    <a:lstStyle/>
                    <a:p>
                      <a:r>
                        <a:rPr lang="en-US" dirty="0" smtClean="0"/>
                        <a:t>High</a:t>
                      </a:r>
                      <a:endParaRPr lang="en-US" dirty="0"/>
                    </a:p>
                  </a:txBody>
                  <a:tcPr/>
                </a:tc>
                <a:tc>
                  <a:txBody>
                    <a:bodyPr/>
                    <a:lstStyle/>
                    <a:p>
                      <a:r>
                        <a:rPr lang="en-US" dirty="0" smtClean="0"/>
                        <a:t>Requires extreme</a:t>
                      </a:r>
                      <a:r>
                        <a:rPr lang="en-US" baseline="0" dirty="0" smtClean="0"/>
                        <a:t> operating conditions</a:t>
                      </a:r>
                      <a:endParaRPr lang="en-US" dirty="0"/>
                    </a:p>
                  </a:txBody>
                  <a:tcPr/>
                </a:tc>
                <a:tc>
                  <a:txBody>
                    <a:bodyPr/>
                    <a:lstStyle/>
                    <a:p>
                      <a:r>
                        <a:rPr lang="en-US" dirty="0" smtClean="0"/>
                        <a:t>High</a:t>
                      </a:r>
                      <a:endParaRPr lang="en-US" dirty="0"/>
                    </a:p>
                  </a:txBody>
                  <a:tcPr/>
                </a:tc>
              </a:tr>
            </a:tbl>
          </a:graphicData>
        </a:graphic>
      </p:graphicFrame>
    </p:spTree>
    <p:extLst>
      <p:ext uri="{BB962C8B-B14F-4D97-AF65-F5344CB8AC3E}">
        <p14:creationId xmlns:p14="http://schemas.microsoft.com/office/powerpoint/2010/main" val="3893329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494" y="206903"/>
            <a:ext cx="9784080" cy="1508760"/>
          </a:xfrm>
        </p:spPr>
        <p:txBody>
          <a:bodyPr>
            <a:normAutofit/>
          </a:bodyPr>
          <a:lstStyle/>
          <a:p>
            <a:r>
              <a:rPr lang="en-US" sz="3600" dirty="0" smtClean="0"/>
              <a:t>Problems  with  the  alternatives</a:t>
            </a:r>
            <a:endParaRPr lang="en-US" sz="3600" dirty="0"/>
          </a:p>
        </p:txBody>
      </p:sp>
      <p:sp>
        <p:nvSpPr>
          <p:cNvPr id="3" name="Content Placeholder 2"/>
          <p:cNvSpPr>
            <a:spLocks noGrp="1"/>
          </p:cNvSpPr>
          <p:nvPr>
            <p:ph idx="1"/>
          </p:nvPr>
        </p:nvSpPr>
        <p:spPr/>
        <p:txBody>
          <a:bodyPr/>
          <a:lstStyle/>
          <a:p>
            <a:r>
              <a:rPr lang="en-US" dirty="0" smtClean="0"/>
              <a:t>Soda lime: High production of water </a:t>
            </a:r>
          </a:p>
          <a:p>
            <a:r>
              <a:rPr lang="en-US" dirty="0" smtClean="0"/>
              <a:t>zeolites: less selectivity towards carbon dioxide</a:t>
            </a:r>
          </a:p>
          <a:p>
            <a:r>
              <a:rPr lang="en-US" dirty="0" smtClean="0"/>
              <a:t>Amine scrubbing: extreme working conditions (not possible with </a:t>
            </a:r>
            <a:r>
              <a:rPr lang="en-US" dirty="0" err="1" smtClean="0"/>
              <a:t>anaesthesia</a:t>
            </a:r>
            <a:r>
              <a:rPr lang="en-US" dirty="0" smtClean="0"/>
              <a:t> machine)</a:t>
            </a:r>
          </a:p>
          <a:p>
            <a:r>
              <a:rPr lang="en-US" dirty="0" smtClean="0"/>
              <a:t>MOFs:</a:t>
            </a:r>
            <a:r>
              <a:rPr lang="en-US" dirty="0"/>
              <a:t> </a:t>
            </a:r>
            <a:r>
              <a:rPr lang="en-US" dirty="0" smtClean="0"/>
              <a:t>structure disintegration when in contact with water</a:t>
            </a:r>
          </a:p>
        </p:txBody>
      </p:sp>
    </p:spTree>
    <p:extLst>
      <p:ext uri="{BB962C8B-B14F-4D97-AF65-F5344CB8AC3E}">
        <p14:creationId xmlns:p14="http://schemas.microsoft.com/office/powerpoint/2010/main" val="250946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MOFs: How They Work</a:t>
            </a:r>
            <a:endParaRPr lang="en-US" dirty="0"/>
          </a:p>
        </p:txBody>
      </p:sp>
      <p:sp>
        <p:nvSpPr>
          <p:cNvPr id="3" name="Content Placeholder 2"/>
          <p:cNvSpPr>
            <a:spLocks noGrp="1"/>
          </p:cNvSpPr>
          <p:nvPr>
            <p:ph idx="1"/>
          </p:nvPr>
        </p:nvSpPr>
        <p:spPr/>
        <p:txBody>
          <a:bodyPr>
            <a:normAutofit/>
          </a:bodyPr>
          <a:lstStyle/>
          <a:p>
            <a:r>
              <a:rPr lang="en-US" dirty="0"/>
              <a:t>MOFs are comprised of metal-containing nodes linked by organic ligand bridges and assembled principally through strong coordination bonds. </a:t>
            </a:r>
            <a:endParaRPr lang="en-US" dirty="0" smtClean="0"/>
          </a:p>
          <a:p>
            <a:r>
              <a:rPr lang="en-US" dirty="0" smtClean="0"/>
              <a:t>MOFs </a:t>
            </a:r>
            <a:r>
              <a:rPr lang="en-US" dirty="0"/>
              <a:t>have geometrically and crystallographically well-defined framework structures and in most cases, these structures are robust enough to allow the removal of the included guest species resulting in permanent </a:t>
            </a:r>
            <a:r>
              <a:rPr lang="en-US" dirty="0" smtClean="0"/>
              <a:t>porosity.</a:t>
            </a:r>
          </a:p>
          <a:p>
            <a:pPr marL="0" indent="0">
              <a:buNone/>
            </a:pPr>
            <a:endParaRPr lang="en-US" dirty="0"/>
          </a:p>
        </p:txBody>
      </p:sp>
    </p:spTree>
    <p:extLst>
      <p:ext uri="{BB962C8B-B14F-4D97-AF65-F5344CB8AC3E}">
        <p14:creationId xmlns:p14="http://schemas.microsoft.com/office/powerpoint/2010/main" val="3122700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MOFs</a:t>
            </a:r>
            <a:endParaRPr lang="en-US" dirty="0"/>
          </a:p>
        </p:txBody>
      </p:sp>
      <p:sp>
        <p:nvSpPr>
          <p:cNvPr id="3" name="Content Placeholder 2"/>
          <p:cNvSpPr>
            <a:spLocks noGrp="1"/>
          </p:cNvSpPr>
          <p:nvPr>
            <p:ph idx="1"/>
          </p:nvPr>
        </p:nvSpPr>
        <p:spPr/>
        <p:txBody>
          <a:bodyPr/>
          <a:lstStyle/>
          <a:p>
            <a:r>
              <a:rPr lang="en-US" dirty="0"/>
              <a:t>MOFs can be conceptually designed and synthesized based on how building blocks come together to form a </a:t>
            </a:r>
            <a:r>
              <a:rPr lang="en-US" dirty="0" smtClean="0"/>
              <a:t>network structure. </a:t>
            </a:r>
            <a:r>
              <a:rPr lang="en-US" dirty="0" smtClean="0"/>
              <a:t>As </a:t>
            </a:r>
            <a:r>
              <a:rPr lang="en-US" dirty="0"/>
              <a:t>a result, the structures and properties of MOFs can be designed and systematically tuned by the judicious choice of building blocks</a:t>
            </a:r>
            <a:r>
              <a:rPr lang="en-US" dirty="0" smtClean="0"/>
              <a:t>.</a:t>
            </a:r>
          </a:p>
          <a:p>
            <a:r>
              <a:rPr lang="en-US" dirty="0" smtClean="0"/>
              <a:t>This unique tunability allows us to modify MOFs pre- as well as post-synthesis for specific applications. </a:t>
            </a:r>
          </a:p>
          <a:p>
            <a:r>
              <a:rPr lang="en-US" dirty="0" smtClean="0"/>
              <a:t>This very property is what makes MOFs an ideal separator for our system – it can be made absolutely selective towards CO2, not affecting the rest of the operation at all in terms of chemical makeup.</a:t>
            </a:r>
            <a:endParaRPr lang="en-US" dirty="0"/>
          </a:p>
        </p:txBody>
      </p:sp>
    </p:spTree>
    <p:extLst>
      <p:ext uri="{BB962C8B-B14F-4D97-AF65-F5344CB8AC3E}">
        <p14:creationId xmlns:p14="http://schemas.microsoft.com/office/powerpoint/2010/main" val="2347092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Selection of an MOF</a:t>
            </a:r>
            <a:r>
              <a:rPr lang="en-US" dirty="0"/>
              <a:t/>
            </a:r>
            <a:br>
              <a:rPr lang="en-US" dirty="0"/>
            </a:br>
            <a:r>
              <a:rPr lang="en-US" sz="2000" dirty="0" smtClean="0"/>
              <a:t>For the given operating conditions of ~1 </a:t>
            </a:r>
            <a:r>
              <a:rPr lang="en-US" sz="2000" dirty="0" err="1" smtClean="0"/>
              <a:t>atm</a:t>
            </a:r>
            <a:r>
              <a:rPr lang="en-US" sz="2000" dirty="0" smtClean="0"/>
              <a:t> and </a:t>
            </a:r>
            <a:r>
              <a:rPr lang="en-US" sz="2000" dirty="0" smtClean="0"/>
              <a:t>~</a:t>
            </a:r>
            <a:r>
              <a:rPr lang="en-US" sz="2000" dirty="0" smtClean="0"/>
              <a:t>29</a:t>
            </a:r>
            <a:r>
              <a:rPr lang="en-US" sz="2000" dirty="0" smtClean="0"/>
              <a:t>8k, </a:t>
            </a:r>
            <a:r>
              <a:rPr lang="en-US" sz="2000" dirty="0" smtClean="0"/>
              <a:t>we have the following data for MOFs. A more </a:t>
            </a:r>
            <a:r>
              <a:rPr lang="en-US" sz="2000" dirty="0" err="1" smtClean="0"/>
              <a:t>comlete</a:t>
            </a:r>
            <a:r>
              <a:rPr lang="en-US" sz="2000" dirty="0" smtClean="0"/>
              <a:t> table can be found at ref. no.[4].</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91669"/>
            <a:ext cx="10515600" cy="4940935"/>
          </a:xfrm>
          <a:prstGeom prst="rect">
            <a:avLst/>
          </a:prstGeom>
        </p:spPr>
      </p:pic>
    </p:spTree>
    <p:extLst>
      <p:ext uri="{BB962C8B-B14F-4D97-AF65-F5344CB8AC3E}">
        <p14:creationId xmlns:p14="http://schemas.microsoft.com/office/powerpoint/2010/main" val="4703848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981</TotalTime>
  <Words>1057</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Wingdings</vt:lpstr>
      <vt:lpstr>Banded</vt:lpstr>
      <vt:lpstr>AIC</vt:lpstr>
      <vt:lpstr>PROBLEM STATEMENT </vt:lpstr>
      <vt:lpstr>Reason for this problem </vt:lpstr>
      <vt:lpstr>Our Approach </vt:lpstr>
      <vt:lpstr>Methods For CO2 Removal at current scale</vt:lpstr>
      <vt:lpstr>Problems  with  the  alternatives</vt:lpstr>
      <vt:lpstr>MOFs: How They Work</vt:lpstr>
      <vt:lpstr>MOFs</vt:lpstr>
      <vt:lpstr>Selection of an MOF For the given operating conditions of ~1 atm and ~298k, we have the following data for MOFs. A more comlete table can be found at ref. no.[4]. </vt:lpstr>
      <vt:lpstr>Selection of an MOF</vt:lpstr>
      <vt:lpstr>Recycling the MOF</vt:lpstr>
      <vt:lpstr>DESIGN PARAMETERS </vt:lpstr>
      <vt:lpstr>DESIGN PARAMETERS </vt:lpstr>
      <vt:lpstr>PowerPoint Presentation</vt:lpstr>
      <vt:lpstr>COST ANALYSIS </vt:lpstr>
      <vt:lpstr>Advantages </vt:lpstr>
      <vt:lpstr>Major challenges with mof</vt:lpstr>
      <vt:lpstr>Disadvantages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AIC</dc:title>
  <dc:creator>pranav magadi</dc:creator>
  <cp:lastModifiedBy>user</cp:lastModifiedBy>
  <cp:revision>32</cp:revision>
  <dcterms:created xsi:type="dcterms:W3CDTF">2017-03-23T17:33:01Z</dcterms:created>
  <dcterms:modified xsi:type="dcterms:W3CDTF">2017-03-29T13:20:59Z</dcterms:modified>
</cp:coreProperties>
</file>