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6858000" cx="9144000"/>
  <p:notesSz cx="6858000" cy="9144000"/>
  <p:embeddedFontLst>
    <p:embeddedFont>
      <p:font typeface="Quattrocento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1" roundtripDataSignature="AMtx7mjmqJdl13aIx6h5dgE+pO4Gl2Nd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QuattrocentoSans-boldItalic.fntdata"/><Relationship Id="rId9"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QuattrocentoSans-regular.fntdata"/><Relationship Id="rId8" Type="http://schemas.openxmlformats.org/officeDocument/2006/relationships/font" Target="fonts/Quattrocento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17" name="Google Shape;17;p1:notes"/>
          <p:cNvSpPr/>
          <p:nvPr>
            <p:ph idx="2" type="sldImg"/>
          </p:nvPr>
        </p:nvSpPr>
        <p:spPr>
          <a:xfrm>
            <a:off x="-2319338" y="1265238"/>
            <a:ext cx="11201401"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1: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Hypothesis: </a:t>
            </a:r>
            <a:r>
              <a:rPr b="0" i="1" lang="en-AU" sz="1200" u="none" cap="none" strike="noStrike">
                <a:solidFill>
                  <a:srgbClr val="000000"/>
                </a:solidFill>
                <a:latin typeface="Arial"/>
                <a:ea typeface="Arial"/>
                <a:cs typeface="Arial"/>
                <a:sym typeface="Arial"/>
              </a:rPr>
              <a:t>Create a Hypothesis with an emphasis on SMART principles. </a:t>
            </a:r>
            <a:r>
              <a:rPr b="1" i="1" lang="en-AU" sz="1200" u="none" cap="none" strike="noStrike">
                <a:solidFill>
                  <a:srgbClr val="000000"/>
                </a:solidFill>
                <a:latin typeface="Arial"/>
                <a:ea typeface="Arial"/>
                <a:cs typeface="Arial"/>
                <a:sym typeface="Arial"/>
              </a:rPr>
              <a:t>(</a:t>
            </a:r>
            <a:r>
              <a:rPr b="1" i="1" lang="en-AU" sz="1200"/>
              <a:t>S – Specific, M – Measurable, A – Achievable, R – Realistic, T – Timebound). </a:t>
            </a:r>
            <a:r>
              <a:rPr b="0" i="0" lang="en-AU" sz="1200"/>
              <a:t>If you cannot do this, you </a:t>
            </a:r>
            <a:r>
              <a:rPr b="1" i="0" lang="en-AU" sz="1200"/>
              <a:t>do not</a:t>
            </a:r>
            <a:r>
              <a:rPr b="0" i="0" lang="en-AU"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AU"/>
              <a:t>Context: </a:t>
            </a:r>
            <a:r>
              <a:rPr lang="en-AU" sz="1200"/>
              <a:t>With context, we have </a:t>
            </a:r>
            <a:r>
              <a:rPr b="1" lang="en-AU" sz="1200" u="sng"/>
              <a:t>clearly identified the problem at hand </a:t>
            </a:r>
            <a:r>
              <a:rPr lang="en-AU"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AU"/>
              <a:t>Criteria for Success</a:t>
            </a:r>
            <a:r>
              <a:rPr b="0" lang="en-AU"/>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Scope of Solution Space: </a:t>
            </a:r>
            <a:r>
              <a:rPr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Constraints within Solution Space: </a:t>
            </a:r>
            <a:r>
              <a:rPr b="0" lang="en-AU"/>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Stakeholders to provide key insight: </a:t>
            </a:r>
            <a:r>
              <a:rPr b="0" lang="en-AU"/>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What key data sources are required</a:t>
            </a:r>
            <a:r>
              <a:rPr b="0" lang="en-AU"/>
              <a:t>?</a:t>
            </a:r>
            <a:endParaRPr/>
          </a:p>
          <a:p>
            <a:pPr indent="0" lvl="0" marL="0" rtl="0" algn="l">
              <a:lnSpc>
                <a:spcPct val="100000"/>
              </a:lnSpc>
              <a:spcBef>
                <a:spcPts val="0"/>
              </a:spcBef>
              <a:spcAft>
                <a:spcPts val="0"/>
              </a:spcAft>
              <a:buSzPts val="1400"/>
              <a:buNone/>
            </a:pPr>
            <a:r>
              <a:rPr b="0" lang="en-AU"/>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 name="Shape 13"/>
        <p:cNvGrpSpPr/>
        <p:nvPr/>
      </p:nvGrpSpPr>
      <p:grpSpPr>
        <a:xfrm>
          <a:off x="0" y="0"/>
          <a:ext cx="0" cy="0"/>
          <a:chOff x="0" y="0"/>
          <a:chExt cx="0" cy="0"/>
        </a:xfrm>
      </p:grpSpPr>
      <p:sp>
        <p:nvSpPr>
          <p:cNvPr id="14" name="Google Shape;14;p3"/>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11" name="Google Shape;11;p2"/>
          <p:cNvSpPr txBox="1"/>
          <p:nvPr>
            <p:ph idx="1" type="body"/>
          </p:nvPr>
        </p:nvSpPr>
        <p:spPr>
          <a:xfrm>
            <a:off x="2343099" y="2570857"/>
            <a:ext cx="4389768" cy="12561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12" name="Google Shape;12;p2"/>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sp>
        <p:nvSpPr>
          <p:cNvPr id="20" name="Google Shape;20;p1"/>
          <p:cNvSpPr/>
          <p:nvPr/>
        </p:nvSpPr>
        <p:spPr>
          <a:xfrm>
            <a:off x="137949" y="1576013"/>
            <a:ext cx="4344300" cy="4681200"/>
          </a:xfrm>
          <a:prstGeom prst="rect">
            <a:avLst/>
          </a:prstGeom>
          <a:noFill/>
          <a:ln>
            <a:noFill/>
          </a:ln>
        </p:spPr>
        <p:txBody>
          <a:bodyPr anchorCtr="0" anchor="t" bIns="45700" lIns="91425" spcFirstLastPara="1" rIns="91425" wrap="square" tIns="45700">
            <a:noAutofit/>
          </a:bodyPr>
          <a:lstStyle/>
          <a:p>
            <a:pPr indent="-285750" lvl="0" marL="457200" marR="0" rtl="0" algn="l">
              <a:lnSpc>
                <a:spcPct val="115000"/>
              </a:lnSpc>
              <a:spcBef>
                <a:spcPts val="1200"/>
              </a:spcBef>
              <a:spcAft>
                <a:spcPts val="0"/>
              </a:spcAft>
              <a:buSzPts val="900"/>
              <a:buChar char="●"/>
            </a:pPr>
            <a:r>
              <a:t/>
            </a:r>
            <a:endParaRPr b="0" i="0" sz="1428" u="none" cap="none" strike="noStrike">
              <a:solidFill>
                <a:srgbClr val="000000"/>
              </a:solidFill>
              <a:latin typeface="Arial"/>
              <a:ea typeface="Arial"/>
              <a:cs typeface="Arial"/>
              <a:sym typeface="Arial"/>
            </a:endParaRPr>
          </a:p>
        </p:txBody>
      </p:sp>
      <p:sp>
        <p:nvSpPr>
          <p:cNvPr id="21" name="Google Shape;21;p1"/>
          <p:cNvSpPr/>
          <p:nvPr/>
        </p:nvSpPr>
        <p:spPr>
          <a:xfrm>
            <a:off x="4587388" y="1576013"/>
            <a:ext cx="4344300" cy="4681200"/>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2" name="Google Shape;22;p1"/>
          <p:cNvSpPr/>
          <p:nvPr/>
        </p:nvSpPr>
        <p:spPr>
          <a:xfrm>
            <a:off x="218936" y="1618127"/>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23" name="Google Shape;23;p1"/>
          <p:cNvSpPr/>
          <p:nvPr/>
        </p:nvSpPr>
        <p:spPr>
          <a:xfrm>
            <a:off x="4668375" y="1618127"/>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4" name="Google Shape;24;p1"/>
          <p:cNvSpPr/>
          <p:nvPr/>
        </p:nvSpPr>
        <p:spPr>
          <a:xfrm>
            <a:off x="601195" y="1650181"/>
            <a:ext cx="3597600" cy="22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25" name="Google Shape;25;p1"/>
          <p:cNvSpPr/>
          <p:nvPr/>
        </p:nvSpPr>
        <p:spPr>
          <a:xfrm>
            <a:off x="5050634" y="1650181"/>
            <a:ext cx="3597600" cy="22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26" name="Google Shape;26;p1"/>
          <p:cNvSpPr/>
          <p:nvPr/>
        </p:nvSpPr>
        <p:spPr>
          <a:xfrm>
            <a:off x="4668375" y="3207096"/>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7" name="Google Shape;27;p1"/>
          <p:cNvSpPr/>
          <p:nvPr/>
        </p:nvSpPr>
        <p:spPr>
          <a:xfrm>
            <a:off x="218936" y="3207096"/>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8" name="Google Shape;28;p1"/>
          <p:cNvSpPr/>
          <p:nvPr/>
        </p:nvSpPr>
        <p:spPr>
          <a:xfrm>
            <a:off x="601195" y="3239152"/>
            <a:ext cx="3597600" cy="22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29" name="Google Shape;29;p1"/>
          <p:cNvSpPr/>
          <p:nvPr/>
        </p:nvSpPr>
        <p:spPr>
          <a:xfrm>
            <a:off x="5050634" y="3239152"/>
            <a:ext cx="3597600" cy="22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30" name="Google Shape;30;p1"/>
          <p:cNvSpPr/>
          <p:nvPr/>
        </p:nvSpPr>
        <p:spPr>
          <a:xfrm>
            <a:off x="218936" y="4797685"/>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1" name="Google Shape;31;p1"/>
          <p:cNvSpPr/>
          <p:nvPr/>
        </p:nvSpPr>
        <p:spPr>
          <a:xfrm>
            <a:off x="4668375" y="4797685"/>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32" name="Google Shape;32;p1"/>
          <p:cNvSpPr/>
          <p:nvPr/>
        </p:nvSpPr>
        <p:spPr>
          <a:xfrm>
            <a:off x="601195" y="4831972"/>
            <a:ext cx="3597600" cy="219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33" name="Google Shape;33;p1"/>
          <p:cNvSpPr/>
          <p:nvPr/>
        </p:nvSpPr>
        <p:spPr>
          <a:xfrm>
            <a:off x="5050634" y="4829741"/>
            <a:ext cx="3597600" cy="22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34" name="Google Shape;34;p1"/>
          <p:cNvSpPr txBox="1"/>
          <p:nvPr/>
        </p:nvSpPr>
        <p:spPr>
          <a:xfrm>
            <a:off x="143108" y="1964976"/>
            <a:ext cx="4324500" cy="12459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5000"/>
              </a:lnSpc>
              <a:spcBef>
                <a:spcPts val="0"/>
              </a:spcBef>
              <a:spcAft>
                <a:spcPts val="0"/>
              </a:spcAft>
              <a:buSzPts val="688"/>
              <a:buNone/>
            </a:pPr>
            <a:r>
              <a:rPr lang="en-AU" sz="825"/>
              <a:t>Big Mountain ski Resort has access to 105 trails and every year about 350,000 people ski or snowboard at Big Mountain. This mountain serviced 11 lifts, 2 T-bars, and 1 magic carpet for novice skiers with the  longest run is 3.3 miles (name = Hellre) in length. The base elevation is 4,464 ft and the summit is 6,817 ft with a vertical drop of 2,353 ft. </a:t>
            </a:r>
            <a:endParaRPr sz="825"/>
          </a:p>
          <a:p>
            <a:pPr indent="0" lvl="0" marL="0" rtl="0" algn="l">
              <a:lnSpc>
                <a:spcPct val="95000"/>
              </a:lnSpc>
              <a:spcBef>
                <a:spcPts val="0"/>
              </a:spcBef>
              <a:spcAft>
                <a:spcPts val="0"/>
              </a:spcAft>
              <a:buSzPts val="688"/>
              <a:buNone/>
            </a:pPr>
            <a:r>
              <a:rPr b="1" lang="en-AU" sz="825"/>
              <a:t>The resort wanted to take data driven decisions on better value for their ticket price.</a:t>
            </a:r>
            <a:endParaRPr b="1" sz="825"/>
          </a:p>
          <a:p>
            <a:pPr indent="0" lvl="0" marL="0" rtl="0" algn="l">
              <a:lnSpc>
                <a:spcPct val="95000"/>
              </a:lnSpc>
              <a:spcBef>
                <a:spcPts val="0"/>
              </a:spcBef>
              <a:spcAft>
                <a:spcPts val="0"/>
              </a:spcAft>
              <a:buSzPts val="688"/>
              <a:buNone/>
            </a:pPr>
            <a:r>
              <a:rPr lang="en-AU" sz="825"/>
              <a:t>The resort has invested in new infrastructure but is unsure how to align this with their ticket pricing structure. This initiative is critical for ensuring that the resort can cover its operating costs and improve profitability, while also delivering a competitive advantage in the market.</a:t>
            </a:r>
            <a:endParaRPr b="0" i="0" sz="825" u="none" cap="none" strike="noStrike">
              <a:solidFill>
                <a:srgbClr val="000000"/>
              </a:solidFill>
              <a:latin typeface="Arial"/>
              <a:ea typeface="Arial"/>
              <a:cs typeface="Arial"/>
              <a:sym typeface="Arial"/>
            </a:endParaRPr>
          </a:p>
        </p:txBody>
      </p:sp>
      <p:sp>
        <p:nvSpPr>
          <p:cNvPr id="35" name="Google Shape;35;p1"/>
          <p:cNvSpPr txBox="1"/>
          <p:nvPr/>
        </p:nvSpPr>
        <p:spPr>
          <a:xfrm>
            <a:off x="143108" y="3538874"/>
            <a:ext cx="4324500" cy="1410600"/>
          </a:xfrm>
          <a:prstGeom prst="rect">
            <a:avLst/>
          </a:prstGeom>
          <a:noFill/>
          <a:ln>
            <a:noFill/>
          </a:ln>
        </p:spPr>
        <p:txBody>
          <a:bodyPr anchorCtr="0" anchor="t" bIns="45700" lIns="91425" spcFirstLastPara="1" rIns="91425" wrap="square" tIns="45700">
            <a:normAutofit/>
          </a:bodyPr>
          <a:lstStyle/>
          <a:p>
            <a:pPr indent="-285750" lvl="0" marL="457200" rtl="0" algn="l">
              <a:lnSpc>
                <a:spcPct val="115000"/>
              </a:lnSpc>
              <a:spcBef>
                <a:spcPts val="1200"/>
              </a:spcBef>
              <a:spcAft>
                <a:spcPts val="0"/>
              </a:spcAft>
              <a:buSzPts val="900"/>
              <a:buChar char="●"/>
            </a:pPr>
            <a:r>
              <a:rPr lang="en-AU" sz="900"/>
              <a:t>The solution should lead to a more accurate understanding of the relationship between resort amenities and ticket pricing.</a:t>
            </a:r>
            <a:endParaRPr sz="900"/>
          </a:p>
          <a:p>
            <a:pPr indent="-285750" lvl="0" marL="457200" rtl="0" algn="l">
              <a:lnSpc>
                <a:spcPct val="115000"/>
              </a:lnSpc>
              <a:spcBef>
                <a:spcPts val="0"/>
              </a:spcBef>
              <a:spcAft>
                <a:spcPts val="0"/>
              </a:spcAft>
              <a:buSzPts val="900"/>
              <a:buChar char="●"/>
            </a:pPr>
            <a:r>
              <a:rPr lang="en-AU" sz="900"/>
              <a:t>The implementation of the new pricing strategy should either result in increased revenue, better customer retention, or a more efficient allocation of resources.</a:t>
            </a:r>
            <a:endParaRPr sz="900"/>
          </a:p>
          <a:p>
            <a:pPr indent="-285750" lvl="0" marL="457200" rtl="0" algn="l">
              <a:lnSpc>
                <a:spcPct val="115000"/>
              </a:lnSpc>
              <a:spcBef>
                <a:spcPts val="0"/>
              </a:spcBef>
              <a:spcAft>
                <a:spcPts val="0"/>
              </a:spcAft>
              <a:buSzPts val="900"/>
              <a:buChar char="●"/>
            </a:pPr>
            <a:r>
              <a:rPr lang="en-AU" sz="900"/>
              <a:t>The solution should be actionable, meaning that it leads to a clear set of recommendations or pricing models that can be tested or implemented by the business.</a:t>
            </a:r>
            <a:endParaRPr b="1" sz="900"/>
          </a:p>
        </p:txBody>
      </p:sp>
      <p:sp>
        <p:nvSpPr>
          <p:cNvPr id="36" name="Google Shape;36;p1"/>
          <p:cNvSpPr txBox="1"/>
          <p:nvPr/>
        </p:nvSpPr>
        <p:spPr>
          <a:xfrm>
            <a:off x="186850" y="5184798"/>
            <a:ext cx="4324500" cy="1080900"/>
          </a:xfrm>
          <a:prstGeom prst="rect">
            <a:avLst/>
          </a:prstGeom>
          <a:noFill/>
          <a:ln>
            <a:noFill/>
          </a:ln>
        </p:spPr>
        <p:txBody>
          <a:bodyPr anchorCtr="0" anchor="t" bIns="45700" lIns="91425" spcFirstLastPara="1" rIns="91425" wrap="square" tIns="45700">
            <a:normAutofit lnSpcReduction="10000"/>
          </a:bodyPr>
          <a:lstStyle/>
          <a:p>
            <a:pPr indent="-285750" lvl="0" marL="457200" marR="0" rtl="0" algn="l">
              <a:lnSpc>
                <a:spcPct val="115000"/>
              </a:lnSpc>
              <a:spcBef>
                <a:spcPts val="1200"/>
              </a:spcBef>
              <a:spcAft>
                <a:spcPts val="0"/>
              </a:spcAft>
              <a:buSzPts val="900"/>
              <a:buChar char="●"/>
            </a:pPr>
            <a:r>
              <a:rPr lang="en-AU" sz="849"/>
              <a:t>Identifying key resort features (e.g., lifts, trails, vertical drop) that are most strongly correlated with ticket prices.</a:t>
            </a:r>
            <a:endParaRPr sz="849"/>
          </a:p>
          <a:p>
            <a:pPr indent="-285750" lvl="0" marL="457200" marR="0" rtl="0" algn="l">
              <a:lnSpc>
                <a:spcPct val="115000"/>
              </a:lnSpc>
              <a:spcBef>
                <a:spcPts val="0"/>
              </a:spcBef>
              <a:spcAft>
                <a:spcPts val="0"/>
              </a:spcAft>
              <a:buSzPts val="900"/>
              <a:buChar char="●"/>
            </a:pPr>
            <a:r>
              <a:rPr lang="en-AU" sz="849"/>
              <a:t>Assessing the financial impact of the new chairlift on overall revenue and costs.</a:t>
            </a:r>
            <a:endParaRPr sz="849"/>
          </a:p>
          <a:p>
            <a:pPr indent="-285750" lvl="0" marL="457200" marR="0" rtl="0" algn="l">
              <a:lnSpc>
                <a:spcPct val="115000"/>
              </a:lnSpc>
              <a:spcBef>
                <a:spcPts val="0"/>
              </a:spcBef>
              <a:spcAft>
                <a:spcPts val="0"/>
              </a:spcAft>
              <a:buSzPts val="900"/>
              <a:buChar char="●"/>
            </a:pPr>
            <a:r>
              <a:rPr lang="en-AU" sz="849"/>
              <a:t>Comparing Big Mountain's performance against other resorts in the same market segment.</a:t>
            </a:r>
            <a:endParaRPr sz="849"/>
          </a:p>
          <a:p>
            <a:pPr indent="-285750" lvl="0" marL="457200" marR="0" rtl="0" algn="l">
              <a:lnSpc>
                <a:spcPct val="115000"/>
              </a:lnSpc>
              <a:spcBef>
                <a:spcPts val="0"/>
              </a:spcBef>
              <a:spcAft>
                <a:spcPts val="0"/>
              </a:spcAft>
              <a:buSzPts val="900"/>
              <a:buChar char="●"/>
            </a:pPr>
            <a:r>
              <a:rPr lang="en-AU" sz="849"/>
              <a:t>Suggesting a new pricing model based on these insights.</a:t>
            </a:r>
            <a:endParaRPr sz="849"/>
          </a:p>
        </p:txBody>
      </p:sp>
      <p:sp>
        <p:nvSpPr>
          <p:cNvPr id="37" name="Google Shape;37;p1"/>
          <p:cNvSpPr txBox="1"/>
          <p:nvPr/>
        </p:nvSpPr>
        <p:spPr>
          <a:xfrm>
            <a:off x="4558232" y="1963919"/>
            <a:ext cx="4324500" cy="1081200"/>
          </a:xfrm>
          <a:prstGeom prst="rect">
            <a:avLst/>
          </a:prstGeom>
          <a:noFill/>
          <a:ln>
            <a:noFill/>
          </a:ln>
        </p:spPr>
        <p:txBody>
          <a:bodyPr anchorCtr="0" anchor="t" bIns="45700" lIns="91425" spcFirstLastPara="1" rIns="91425" wrap="square" tIns="45700">
            <a:noAutofit/>
          </a:bodyPr>
          <a:lstStyle/>
          <a:p>
            <a:pPr indent="-279400" lvl="0" marL="457200" rtl="0" algn="l">
              <a:lnSpc>
                <a:spcPct val="95000"/>
              </a:lnSpc>
              <a:spcBef>
                <a:spcPts val="1200"/>
              </a:spcBef>
              <a:spcAft>
                <a:spcPts val="0"/>
              </a:spcAft>
              <a:buSzPts val="800"/>
              <a:buChar char="●"/>
            </a:pPr>
            <a:r>
              <a:rPr lang="en-AU" sz="800"/>
              <a:t>The resort is operating in a highly competitive market where pricing decisions must be made carefully to avoid alienating customers or damaging brand reputation.</a:t>
            </a:r>
            <a:endParaRPr sz="800"/>
          </a:p>
          <a:p>
            <a:pPr indent="-279400" lvl="0" marL="457200" rtl="0" algn="l">
              <a:lnSpc>
                <a:spcPct val="95000"/>
              </a:lnSpc>
              <a:spcBef>
                <a:spcPts val="0"/>
              </a:spcBef>
              <a:spcAft>
                <a:spcPts val="0"/>
              </a:spcAft>
              <a:buSzPts val="800"/>
              <a:buChar char="●"/>
            </a:pPr>
            <a:r>
              <a:rPr lang="en-AU" sz="800"/>
              <a:t>Operating costs have increased with the addition of a new chairlift, which is likely to affect profitability in the short term.</a:t>
            </a:r>
            <a:endParaRPr sz="800"/>
          </a:p>
          <a:p>
            <a:pPr indent="-279400" lvl="0" marL="457200" rtl="0" algn="l">
              <a:lnSpc>
                <a:spcPct val="95000"/>
              </a:lnSpc>
              <a:spcBef>
                <a:spcPts val="0"/>
              </a:spcBef>
              <a:spcAft>
                <a:spcPts val="0"/>
              </a:spcAft>
              <a:buSzPts val="800"/>
              <a:buChar char="●"/>
            </a:pPr>
            <a:r>
              <a:rPr lang="en-AU" sz="800"/>
              <a:t>The data provided is a snapshot from 330 resorts, which may not fully reflect the unique factors at Big Mountain Resort.</a:t>
            </a:r>
            <a:endParaRPr sz="800"/>
          </a:p>
          <a:p>
            <a:pPr indent="-279400" lvl="0" marL="457200" rtl="0" algn="l">
              <a:lnSpc>
                <a:spcPct val="95000"/>
              </a:lnSpc>
              <a:spcBef>
                <a:spcPts val="0"/>
              </a:spcBef>
              <a:spcAft>
                <a:spcPts val="0"/>
              </a:spcAft>
              <a:buSzPts val="800"/>
              <a:buChar char="●"/>
            </a:pPr>
            <a:r>
              <a:rPr lang="en-AU" sz="800"/>
              <a:t>There may be limitations on access to more granular data, such as customer satisfaction metrics or specific facility usage data.</a:t>
            </a:r>
            <a:endParaRPr b="1" sz="800"/>
          </a:p>
        </p:txBody>
      </p:sp>
      <p:sp>
        <p:nvSpPr>
          <p:cNvPr id="38" name="Google Shape;38;p1"/>
          <p:cNvSpPr txBox="1"/>
          <p:nvPr/>
        </p:nvSpPr>
        <p:spPr>
          <a:xfrm>
            <a:off x="4590928" y="5085174"/>
            <a:ext cx="4324500" cy="108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en-AU" sz="1000"/>
              <a:t>The main data source for this analysis is the CSV file provided by the Database Manager, containing data from 330 resorts. This data includes pricing, resort features (e.g., lifts, runs, vertical drop), and other key performance metrics. The analysis will focus on identifying which amenities are most influential in determining pricing, both at Big Mountain Resort and at comparable resorts.</a:t>
            </a:r>
            <a:endParaRPr b="1" sz="1000"/>
          </a:p>
        </p:txBody>
      </p:sp>
      <p:sp>
        <p:nvSpPr>
          <p:cNvPr id="39" name="Google Shape;39;p1"/>
          <p:cNvSpPr/>
          <p:nvPr/>
        </p:nvSpPr>
        <p:spPr>
          <a:xfrm>
            <a:off x="6633337" y="6524418"/>
            <a:ext cx="432000" cy="205200"/>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0" name="Google Shape;40;p1"/>
          <p:cNvSpPr/>
          <p:nvPr/>
        </p:nvSpPr>
        <p:spPr>
          <a:xfrm>
            <a:off x="7028512" y="6513711"/>
            <a:ext cx="432000" cy="2160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41" name="Google Shape;41;p1"/>
          <p:cNvSpPr/>
          <p:nvPr/>
        </p:nvSpPr>
        <p:spPr>
          <a:xfrm>
            <a:off x="7452320" y="6503004"/>
            <a:ext cx="432000" cy="2160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42" name="Google Shape;42;p1"/>
          <p:cNvSpPr/>
          <p:nvPr/>
        </p:nvSpPr>
        <p:spPr>
          <a:xfrm>
            <a:off x="7846662" y="6508081"/>
            <a:ext cx="432000" cy="2160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43" name="Google Shape;43;p1"/>
          <p:cNvSpPr/>
          <p:nvPr/>
        </p:nvSpPr>
        <p:spPr>
          <a:xfrm>
            <a:off x="8245692" y="6503004"/>
            <a:ext cx="432000" cy="2160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44" name="Google Shape;44;p1"/>
          <p:cNvSpPr/>
          <p:nvPr/>
        </p:nvSpPr>
        <p:spPr>
          <a:xfrm>
            <a:off x="8099130" y="707128"/>
            <a:ext cx="432000" cy="205200"/>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5" name="Google Shape;45;p1"/>
          <p:cNvSpPr/>
          <p:nvPr/>
        </p:nvSpPr>
        <p:spPr>
          <a:xfrm>
            <a:off x="121750" y="116631"/>
            <a:ext cx="7725000" cy="1137000"/>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1"/>
          <p:cNvSpPr txBox="1"/>
          <p:nvPr>
            <p:ph type="title"/>
          </p:nvPr>
        </p:nvSpPr>
        <p:spPr>
          <a:xfrm>
            <a:off x="184140" y="189590"/>
            <a:ext cx="8793600" cy="30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500" cy="1081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AU" sz="1100"/>
              <a:t>Alesha Eisen</a:t>
            </a:r>
            <a:r>
              <a:rPr lang="en-AU" sz="1100"/>
              <a:t> - Database Manager</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AU" sz="1100"/>
              <a:t>Jimmy Blackburn</a:t>
            </a:r>
            <a:r>
              <a:rPr lang="en-AU" sz="1100"/>
              <a:t> - Director of Operations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AU" sz="1100"/>
              <a:t>Executive Leadership Team</a:t>
            </a:r>
            <a:r>
              <a:rPr lang="en-AU" sz="1100"/>
              <a:t> </a:t>
            </a:r>
            <a:endParaRPr sz="1100"/>
          </a:p>
        </p:txBody>
      </p:sp>
      <p:sp>
        <p:nvSpPr>
          <p:cNvPr id="48" name="Google Shape;48;p1"/>
          <p:cNvSpPr txBox="1"/>
          <p:nvPr/>
        </p:nvSpPr>
        <p:spPr>
          <a:xfrm>
            <a:off x="184150" y="464700"/>
            <a:ext cx="8584500" cy="9207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1200"/>
              </a:spcBef>
              <a:spcAft>
                <a:spcPts val="1200"/>
              </a:spcAft>
              <a:buSzPts val="935"/>
              <a:buNone/>
            </a:pPr>
            <a:r>
              <a:rPr lang="en-AU" sz="964"/>
              <a:t>Big Mountain Resort needs to optimize its ticket pricing strategy to </a:t>
            </a:r>
            <a:r>
              <a:rPr b="1" lang="en-AU" sz="964"/>
              <a:t>increase revenue by at least 10%</a:t>
            </a:r>
            <a:r>
              <a:rPr lang="en-AU" sz="964"/>
              <a:t> while maintaining visitor numbers and customer satisfaction </a:t>
            </a:r>
            <a:r>
              <a:rPr b="1" lang="en-AU" sz="964"/>
              <a:t>by the end of the ski season</a:t>
            </a:r>
            <a:r>
              <a:rPr lang="en-AU" sz="964"/>
              <a:t>. The current pricing model is based on market averages, which may not fully capture the value of the resort’s unique amenities, including a newly installed chairlift that added </a:t>
            </a:r>
            <a:r>
              <a:rPr b="1" lang="en-AU" sz="964"/>
              <a:t>$1.54 million</a:t>
            </a:r>
            <a:r>
              <a:rPr lang="en-AU" sz="964"/>
              <a:t> in operational costs.</a:t>
            </a:r>
            <a:br>
              <a:rPr lang="en-AU" sz="964"/>
            </a:br>
            <a:r>
              <a:rPr lang="en-AU" sz="964"/>
              <a:t>To achieve this, we will </a:t>
            </a:r>
            <a:r>
              <a:rPr b="1" lang="en-AU" sz="964"/>
              <a:t>analyze data from 330 comparable resorts</a:t>
            </a:r>
            <a:r>
              <a:rPr lang="en-AU" sz="964"/>
              <a:t> to identify the most influential factors affecting pricing and develop a </a:t>
            </a:r>
            <a:r>
              <a:rPr b="1" lang="en-AU" sz="964"/>
              <a:t>data-driven pricing model</a:t>
            </a:r>
            <a:r>
              <a:rPr lang="en-AU" sz="964"/>
              <a:t> that better reflects the resort’s value. The success of this initiative will be measured by improved revenue projections, competitive pricing alignment, and actionable recommendations for cost optimization.</a:t>
            </a:r>
            <a:endParaRPr b="1" sz="964"/>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cp:coreProperties>
</file>