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51435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4186245" y="1265238"/>
            <a:ext cx="14935200" cy="84012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27941"/>
            <a:ext cx="670500" cy="93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1928143"/>
            <a:ext cx="4389900" cy="942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176147"/>
            <a:ext cx="8794200" cy="223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49" y="10296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88" y="1029610"/>
            <a:ext cx="4344300" cy="35109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1373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061195"/>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161436"/>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200" u="none" cap="none" strike="noStrike">
                <a:solidFill>
                  <a:schemeClr val="dk1"/>
                </a:solidFill>
                <a:latin typeface="Arial"/>
                <a:ea typeface="Arial"/>
                <a:cs typeface="Arial"/>
                <a:sym typeface="Arial"/>
              </a:rPr>
              <a:t>Context</a:t>
            </a:r>
            <a:endParaRPr b="0" i="0" sz="1200" u="none" cap="none" strike="noStrike">
              <a:solidFill>
                <a:srgbClr val="000000"/>
              </a:solidFill>
              <a:latin typeface="Arial"/>
              <a:ea typeface="Arial"/>
              <a:cs typeface="Arial"/>
              <a:sym typeface="Arial"/>
            </a:endParaRPr>
          </a:p>
        </p:txBody>
      </p:sp>
      <p:sp>
        <p:nvSpPr>
          <p:cNvPr id="25" name="Google Shape;25;p3"/>
          <p:cNvSpPr/>
          <p:nvPr/>
        </p:nvSpPr>
        <p:spPr>
          <a:xfrm>
            <a:off x="5050634" y="1085236"/>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200" u="none" cap="none" strike="noStrike">
                <a:solidFill>
                  <a:schemeClr val="dk1"/>
                </a:solidFill>
                <a:latin typeface="Arial"/>
                <a:ea typeface="Arial"/>
                <a:cs typeface="Arial"/>
                <a:sym typeface="Arial"/>
              </a:rPr>
              <a:t>Constraints within solution space</a:t>
            </a:r>
            <a:endParaRPr b="0" i="0" sz="1200" u="none" cap="none" strike="noStrike">
              <a:solidFill>
                <a:srgbClr val="000000"/>
              </a:solidFill>
              <a:latin typeface="Arial"/>
              <a:ea typeface="Arial"/>
              <a:cs typeface="Arial"/>
              <a:sym typeface="Arial"/>
            </a:endParaRPr>
          </a:p>
        </p:txBody>
      </p:sp>
      <p:sp>
        <p:nvSpPr>
          <p:cNvPr id="26" name="Google Shape;26;p3"/>
          <p:cNvSpPr/>
          <p:nvPr/>
        </p:nvSpPr>
        <p:spPr>
          <a:xfrm>
            <a:off x="4668375" y="19481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218936" y="2252922"/>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601195" y="2276964"/>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200" u="none" cap="none" strike="noStrike">
                <a:solidFill>
                  <a:schemeClr val="dk1"/>
                </a:solidFill>
                <a:latin typeface="Arial"/>
                <a:ea typeface="Arial"/>
                <a:cs typeface="Arial"/>
                <a:sym typeface="Arial"/>
              </a:rPr>
              <a:t>Criteria for success</a:t>
            </a:r>
            <a:endParaRPr b="0" i="0" sz="1200" u="none" cap="none" strike="noStrike">
              <a:solidFill>
                <a:srgbClr val="000000"/>
              </a:solidFill>
              <a:latin typeface="Arial"/>
              <a:ea typeface="Arial"/>
              <a:cs typeface="Arial"/>
              <a:sym typeface="Arial"/>
            </a:endParaRPr>
          </a:p>
        </p:txBody>
      </p:sp>
      <p:sp>
        <p:nvSpPr>
          <p:cNvPr id="29" name="Google Shape;29;p3"/>
          <p:cNvSpPr/>
          <p:nvPr/>
        </p:nvSpPr>
        <p:spPr>
          <a:xfrm>
            <a:off x="5050634" y="2048364"/>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200" u="none" cap="none" strike="noStrike">
                <a:solidFill>
                  <a:schemeClr val="dk1"/>
                </a:solidFill>
                <a:latin typeface="Arial"/>
                <a:ea typeface="Arial"/>
                <a:cs typeface="Arial"/>
                <a:sym typeface="Arial"/>
              </a:rPr>
              <a:t>Stakeholders to provide key insight</a:t>
            </a:r>
            <a:endParaRPr b="0" i="0" sz="1200" u="none" cap="none" strike="noStrike">
              <a:solidFill>
                <a:srgbClr val="000000"/>
              </a:solidFill>
              <a:latin typeface="Arial"/>
              <a:ea typeface="Arial"/>
              <a:cs typeface="Arial"/>
              <a:sym typeface="Arial"/>
            </a:endParaRPr>
          </a:p>
        </p:txBody>
      </p:sp>
      <p:sp>
        <p:nvSpPr>
          <p:cNvPr id="30" name="Google Shape;30;p3"/>
          <p:cNvSpPr/>
          <p:nvPr/>
        </p:nvSpPr>
        <p:spPr>
          <a:xfrm>
            <a:off x="218936" y="314106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4668375" y="3141064"/>
            <a:ext cx="288300" cy="216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601195" y="3166779"/>
            <a:ext cx="3597600" cy="164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200" u="none" cap="none" strike="noStrike">
                <a:solidFill>
                  <a:schemeClr val="dk1"/>
                </a:solidFill>
                <a:latin typeface="Arial"/>
                <a:ea typeface="Arial"/>
                <a:cs typeface="Arial"/>
                <a:sym typeface="Arial"/>
              </a:rPr>
              <a:t>Scope of solution space </a:t>
            </a:r>
            <a:endParaRPr b="0" i="0" sz="1200" u="none" cap="none" strike="noStrike">
              <a:solidFill>
                <a:srgbClr val="000000"/>
              </a:solidFill>
              <a:latin typeface="Arial"/>
              <a:ea typeface="Arial"/>
              <a:cs typeface="Arial"/>
              <a:sym typeface="Arial"/>
            </a:endParaRPr>
          </a:p>
        </p:txBody>
      </p:sp>
      <p:sp>
        <p:nvSpPr>
          <p:cNvPr id="33" name="Google Shape;33;p3"/>
          <p:cNvSpPr/>
          <p:nvPr/>
        </p:nvSpPr>
        <p:spPr>
          <a:xfrm>
            <a:off x="5050634" y="3165106"/>
            <a:ext cx="3597600" cy="168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200" u="none" cap="none" strike="noStrike">
                <a:solidFill>
                  <a:schemeClr val="dk1"/>
                </a:solidFill>
                <a:latin typeface="Arial"/>
                <a:ea typeface="Arial"/>
                <a:cs typeface="Arial"/>
                <a:sym typeface="Arial"/>
              </a:rPr>
              <a:t>Key data sources </a:t>
            </a:r>
            <a:endParaRPr b="0" i="0" sz="1200" u="none" cap="none" strike="noStrike">
              <a:solidFill>
                <a:srgbClr val="000000"/>
              </a:solidFill>
              <a:latin typeface="Arial"/>
              <a:ea typeface="Arial"/>
              <a:cs typeface="Arial"/>
              <a:sym typeface="Arial"/>
            </a:endParaRPr>
          </a:p>
        </p:txBody>
      </p:sp>
      <p:sp>
        <p:nvSpPr>
          <p:cNvPr id="34" name="Google Shape;34;p3"/>
          <p:cNvSpPr txBox="1"/>
          <p:nvPr/>
        </p:nvSpPr>
        <p:spPr>
          <a:xfrm>
            <a:off x="143108" y="1321332"/>
            <a:ext cx="4324500" cy="934500"/>
          </a:xfrm>
          <a:prstGeom prst="rect">
            <a:avLst/>
          </a:prstGeom>
          <a:noFill/>
          <a:ln>
            <a:noFill/>
          </a:ln>
        </p:spPr>
        <p:txBody>
          <a:bodyPr anchorCtr="0" anchor="t" bIns="45700" lIns="91425" spcFirstLastPara="1" rIns="91425" wrap="square" tIns="45700">
            <a:normAutofit fontScale="85000"/>
          </a:bodyPr>
          <a:lstStyle/>
          <a:p>
            <a:pPr indent="0" lvl="0" marL="0" marR="0" rtl="0" algn="l">
              <a:lnSpc>
                <a:spcPct val="115000"/>
              </a:lnSpc>
              <a:spcBef>
                <a:spcPts val="0"/>
              </a:spcBef>
              <a:spcAft>
                <a:spcPts val="0"/>
              </a:spcAft>
              <a:buClr>
                <a:srgbClr val="000000"/>
              </a:buClr>
              <a:buSzPct val="92138"/>
              <a:buFont typeface="Arial"/>
              <a:buNone/>
            </a:pPr>
            <a:r>
              <a:rPr lang="en-AU" sz="900"/>
              <a:t>Monalco Mining is one of the world’s largest iron ore mining companies, located globally. Monalco is facing a profitability challenge as market supplies have increased and demand has decreased. Market prices for iron have decreased from $110 per ton to $55 per ton. Current ore crusher maintenance cost is $30 M and which is projected to rise to $45M by next year, which is the critical area for cost reduction. Using equipment beyond the recommended limit and frequently crusher maintenance are the reasons for high expenses.</a:t>
            </a:r>
            <a:endParaRPr sz="900"/>
          </a:p>
        </p:txBody>
      </p:sp>
      <p:sp>
        <p:nvSpPr>
          <p:cNvPr id="35" name="Google Shape;35;p3"/>
          <p:cNvSpPr txBox="1"/>
          <p:nvPr/>
        </p:nvSpPr>
        <p:spPr>
          <a:xfrm>
            <a:off x="143100" y="2425550"/>
            <a:ext cx="4324500" cy="711900"/>
          </a:xfrm>
          <a:prstGeom prst="rect">
            <a:avLst/>
          </a:prstGeom>
          <a:noFill/>
          <a:ln>
            <a:noFill/>
          </a:ln>
        </p:spPr>
        <p:txBody>
          <a:bodyPr anchorCtr="0" anchor="t" bIns="45700" lIns="91425" spcFirstLastPara="1" rIns="91425" wrap="square" tIns="45700">
            <a:normAutofit/>
          </a:bodyPr>
          <a:lstStyle/>
          <a:p>
            <a:pPr indent="-279400" lvl="0" marL="457200" marR="0" rtl="0" algn="l">
              <a:lnSpc>
                <a:spcPct val="115000"/>
              </a:lnSpc>
              <a:spcBef>
                <a:spcPts val="1200"/>
              </a:spcBef>
              <a:spcAft>
                <a:spcPts val="0"/>
              </a:spcAft>
              <a:buSzPts val="800"/>
              <a:buChar char="●"/>
            </a:pPr>
            <a:r>
              <a:rPr lang="en-AU" sz="900"/>
              <a:t>The key criteria to make work successful is to reduce ore crusher maintenance by 20%, that will lower the maintenance cost. </a:t>
            </a:r>
            <a:endParaRPr sz="900"/>
          </a:p>
          <a:p>
            <a:pPr indent="-279400" lvl="0" marL="457200" marR="0" rtl="0" algn="l">
              <a:lnSpc>
                <a:spcPct val="115000"/>
              </a:lnSpc>
              <a:spcBef>
                <a:spcPts val="0"/>
              </a:spcBef>
              <a:spcAft>
                <a:spcPts val="0"/>
              </a:spcAft>
              <a:buSzPts val="800"/>
              <a:buChar char="●"/>
            </a:pPr>
            <a:r>
              <a:rPr lang="en-AU" sz="900"/>
              <a:t>By cutting down the maintenance cost within the Original Equipment Manufacturer (OEM) guidelines and following OEM guidelines.</a:t>
            </a:r>
            <a:endParaRPr b="1" sz="900"/>
          </a:p>
        </p:txBody>
      </p:sp>
      <p:sp>
        <p:nvSpPr>
          <p:cNvPr id="36" name="Google Shape;36;p3"/>
          <p:cNvSpPr txBox="1"/>
          <p:nvPr/>
        </p:nvSpPr>
        <p:spPr>
          <a:xfrm>
            <a:off x="186850" y="3355200"/>
            <a:ext cx="4324500" cy="1141200"/>
          </a:xfrm>
          <a:prstGeom prst="rect">
            <a:avLst/>
          </a:prstGeom>
          <a:noFill/>
          <a:ln>
            <a:noFill/>
          </a:ln>
        </p:spPr>
        <p:txBody>
          <a:bodyPr anchorCtr="0" anchor="t" bIns="45700" lIns="91425" spcFirstLastPara="1" rIns="91425" wrap="square" tIns="45700">
            <a:noAutofit/>
          </a:bodyPr>
          <a:lstStyle/>
          <a:p>
            <a:pPr indent="-279400" lvl="0" marL="457200" marR="0" rtl="0" algn="l">
              <a:lnSpc>
                <a:spcPct val="115000"/>
              </a:lnSpc>
              <a:spcBef>
                <a:spcPts val="1200"/>
              </a:spcBef>
              <a:spcAft>
                <a:spcPts val="0"/>
              </a:spcAft>
              <a:buSzPts val="800"/>
              <a:buChar char="●"/>
            </a:pPr>
            <a:r>
              <a:rPr lang="en-AU" sz="800"/>
              <a:t>Main focus will be analyzing historical and current maintenance data to identify cost drivers and inefficiencies. </a:t>
            </a:r>
            <a:endParaRPr sz="800"/>
          </a:p>
          <a:p>
            <a:pPr indent="-279400" lvl="0" marL="457200" marR="0" rtl="0" algn="l">
              <a:lnSpc>
                <a:spcPct val="115000"/>
              </a:lnSpc>
              <a:spcBef>
                <a:spcPts val="0"/>
              </a:spcBef>
              <a:spcAft>
                <a:spcPts val="0"/>
              </a:spcAft>
              <a:buSzPts val="800"/>
              <a:buChar char="●"/>
            </a:pPr>
            <a:r>
              <a:rPr lang="en-AU" sz="800"/>
              <a:t>Based on OEM recommendations, evaluate maintenance schedule as OEM limit of one maintenance event at every 50,000 tons of iron ore processed. </a:t>
            </a:r>
            <a:endParaRPr sz="800"/>
          </a:p>
          <a:p>
            <a:pPr indent="-279400" lvl="0" marL="457200" marR="0" rtl="0" algn="l">
              <a:lnSpc>
                <a:spcPct val="115000"/>
              </a:lnSpc>
              <a:spcBef>
                <a:spcPts val="0"/>
              </a:spcBef>
              <a:spcAft>
                <a:spcPts val="0"/>
              </a:spcAft>
              <a:buSzPts val="800"/>
              <a:buChar char="●"/>
            </a:pPr>
            <a:r>
              <a:rPr lang="en-AU" sz="800"/>
              <a:t>Exploring predictive maintenance approaches using T3000 DCS as it sends raw streaming data on vibrations, temperature, and the humidity of the ore crushed to Data Historian to reduce unnecessary maintenance and to reduce excess wear.</a:t>
            </a:r>
            <a:endParaRPr sz="800"/>
          </a:p>
          <a:p>
            <a:pPr indent="-279400" lvl="0" marL="457200" marR="0" rtl="0" algn="l">
              <a:lnSpc>
                <a:spcPct val="115000"/>
              </a:lnSpc>
              <a:spcBef>
                <a:spcPts val="0"/>
              </a:spcBef>
              <a:spcAft>
                <a:spcPts val="0"/>
              </a:spcAft>
              <a:buSzPts val="800"/>
              <a:buChar char="●"/>
            </a:pPr>
            <a:r>
              <a:rPr lang="en-AU" sz="800"/>
              <a:t>Engaging stakeholders to develop a feasible and sustainable cost-reduction strategy.</a:t>
            </a:r>
            <a:endParaRPr sz="800"/>
          </a:p>
          <a:p>
            <a:pPr indent="0" lvl="0" marL="0" marR="0" rtl="0" algn="l">
              <a:lnSpc>
                <a:spcPct val="115000"/>
              </a:lnSpc>
              <a:spcBef>
                <a:spcPts val="1200"/>
              </a:spcBef>
              <a:spcAft>
                <a:spcPts val="0"/>
              </a:spcAft>
              <a:buClr>
                <a:srgbClr val="000000"/>
              </a:buClr>
              <a:buSzPts val="121"/>
              <a:buFont typeface="Arial"/>
              <a:buNone/>
            </a:pPr>
            <a:r>
              <a:t/>
            </a:r>
            <a:endParaRPr sz="800"/>
          </a:p>
        </p:txBody>
      </p:sp>
      <p:sp>
        <p:nvSpPr>
          <p:cNvPr id="37" name="Google Shape;37;p3"/>
          <p:cNvSpPr txBox="1"/>
          <p:nvPr/>
        </p:nvSpPr>
        <p:spPr>
          <a:xfrm>
            <a:off x="4558232" y="1244339"/>
            <a:ext cx="4324500" cy="810900"/>
          </a:xfrm>
          <a:prstGeom prst="rect">
            <a:avLst/>
          </a:prstGeom>
          <a:noFill/>
          <a:ln>
            <a:noFill/>
          </a:ln>
        </p:spPr>
        <p:txBody>
          <a:bodyPr anchorCtr="0" anchor="t" bIns="45700" lIns="91425" spcFirstLastPara="1" rIns="91425" wrap="square" tIns="45700">
            <a:noAutofit/>
          </a:bodyPr>
          <a:lstStyle/>
          <a:p>
            <a:pPr indent="-279400" lvl="0" marL="457200" rtl="0" algn="l">
              <a:lnSpc>
                <a:spcPct val="115000"/>
              </a:lnSpc>
              <a:spcBef>
                <a:spcPts val="1200"/>
              </a:spcBef>
              <a:spcAft>
                <a:spcPts val="0"/>
              </a:spcAft>
              <a:buSzPts val="800"/>
              <a:buChar char="●"/>
            </a:pPr>
            <a:r>
              <a:rPr lang="en-AU" sz="800"/>
              <a:t>To avoid compromising equipment integrity, maintenance frequency must comply with OEM guidelines.</a:t>
            </a:r>
            <a:endParaRPr sz="800"/>
          </a:p>
          <a:p>
            <a:pPr indent="-279400" lvl="0" marL="457200" rtl="0" algn="l">
              <a:lnSpc>
                <a:spcPct val="115000"/>
              </a:lnSpc>
              <a:spcBef>
                <a:spcPts val="0"/>
              </a:spcBef>
              <a:spcAft>
                <a:spcPts val="0"/>
              </a:spcAft>
              <a:buSzPts val="800"/>
              <a:buChar char="●"/>
            </a:pPr>
            <a:r>
              <a:rPr lang="en-AU" sz="800"/>
              <a:t>Data accuracy and completeness from systems like SAP, Ellipse, and Data Historian.</a:t>
            </a:r>
            <a:endParaRPr sz="800"/>
          </a:p>
          <a:p>
            <a:pPr indent="-279400" lvl="0" marL="457200" rtl="0" algn="l">
              <a:lnSpc>
                <a:spcPct val="115000"/>
              </a:lnSpc>
              <a:spcBef>
                <a:spcPts val="0"/>
              </a:spcBef>
              <a:spcAft>
                <a:spcPts val="0"/>
              </a:spcAft>
              <a:buSzPts val="800"/>
              <a:buChar char="●"/>
            </a:pPr>
            <a:r>
              <a:rPr lang="en-AU" sz="800"/>
              <a:t>Limited flexibility in operational downtime for maintenance adjustments.</a:t>
            </a:r>
            <a:endParaRPr sz="800"/>
          </a:p>
          <a:p>
            <a:pPr indent="0" lvl="0" marL="0" marR="0" rtl="0" algn="l">
              <a:lnSpc>
                <a:spcPct val="115000"/>
              </a:lnSpc>
              <a:spcBef>
                <a:spcPts val="1200"/>
              </a:spcBef>
              <a:spcAft>
                <a:spcPts val="0"/>
              </a:spcAft>
              <a:buClr>
                <a:srgbClr val="000000"/>
              </a:buClr>
              <a:buSzPts val="749"/>
              <a:buFont typeface="Arial"/>
              <a:buNone/>
            </a:pPr>
            <a:r>
              <a:t/>
            </a:r>
            <a:endParaRPr b="1" sz="800"/>
          </a:p>
        </p:txBody>
      </p:sp>
      <p:sp>
        <p:nvSpPr>
          <p:cNvPr id="38" name="Google Shape;38;p3"/>
          <p:cNvSpPr txBox="1"/>
          <p:nvPr/>
        </p:nvSpPr>
        <p:spPr>
          <a:xfrm>
            <a:off x="4590925" y="3356674"/>
            <a:ext cx="4324500" cy="986400"/>
          </a:xfrm>
          <a:prstGeom prst="rect">
            <a:avLst/>
          </a:prstGeom>
          <a:noFill/>
          <a:ln>
            <a:noFill/>
          </a:ln>
        </p:spPr>
        <p:txBody>
          <a:bodyPr anchorCtr="0" anchor="t" bIns="45700" lIns="91425" spcFirstLastPara="1" rIns="91425" wrap="square" tIns="45700">
            <a:noAutofit/>
          </a:bodyPr>
          <a:lstStyle/>
          <a:p>
            <a:pPr indent="-44450" lvl="0" marL="0" rtl="0" algn="l">
              <a:lnSpc>
                <a:spcPct val="115000"/>
              </a:lnSpc>
              <a:spcBef>
                <a:spcPts val="1200"/>
              </a:spcBef>
              <a:spcAft>
                <a:spcPts val="0"/>
              </a:spcAft>
              <a:buSzPts val="700"/>
              <a:buChar char="●"/>
            </a:pPr>
            <a:r>
              <a:rPr b="1" lang="en-AU" sz="700"/>
              <a:t>Primary Sources:</a:t>
            </a:r>
            <a:endParaRPr b="1" sz="700"/>
          </a:p>
          <a:p>
            <a:pPr indent="-273050" lvl="0" marL="457200" rtl="0" algn="l">
              <a:lnSpc>
                <a:spcPct val="115000"/>
              </a:lnSpc>
              <a:spcBef>
                <a:spcPts val="0"/>
              </a:spcBef>
              <a:spcAft>
                <a:spcPts val="0"/>
              </a:spcAft>
              <a:buSzPts val="700"/>
              <a:buChar char="●"/>
            </a:pPr>
            <a:r>
              <a:rPr lang="en-AU" sz="700"/>
              <a:t>SAP: Current work order and maintenance logs for ore crushers.</a:t>
            </a:r>
            <a:endParaRPr sz="700"/>
          </a:p>
          <a:p>
            <a:pPr indent="-273050" lvl="0" marL="457200" rtl="0" algn="l">
              <a:lnSpc>
                <a:spcPct val="115000"/>
              </a:lnSpc>
              <a:spcBef>
                <a:spcPts val="0"/>
              </a:spcBef>
              <a:spcAft>
                <a:spcPts val="0"/>
              </a:spcAft>
              <a:buSzPts val="700"/>
              <a:buChar char="●"/>
            </a:pPr>
            <a:r>
              <a:rPr lang="en-AU" sz="700"/>
              <a:t>Ellipse: Historical maintenance records.</a:t>
            </a:r>
            <a:endParaRPr sz="700"/>
          </a:p>
          <a:p>
            <a:pPr indent="-273050" lvl="0" marL="457200" rtl="0" algn="l">
              <a:lnSpc>
                <a:spcPct val="115000"/>
              </a:lnSpc>
              <a:spcBef>
                <a:spcPts val="0"/>
              </a:spcBef>
              <a:spcAft>
                <a:spcPts val="0"/>
              </a:spcAft>
              <a:buSzPts val="700"/>
              <a:buChar char="●"/>
            </a:pPr>
            <a:r>
              <a:rPr lang="en-AU" sz="700"/>
              <a:t>Data Historian: Tonnes of ore processed and related metrics.</a:t>
            </a:r>
            <a:endParaRPr sz="700"/>
          </a:p>
          <a:p>
            <a:pPr indent="-44450" lvl="0" marL="0" rtl="0" algn="l">
              <a:lnSpc>
                <a:spcPct val="115000"/>
              </a:lnSpc>
              <a:spcBef>
                <a:spcPts val="0"/>
              </a:spcBef>
              <a:spcAft>
                <a:spcPts val="0"/>
              </a:spcAft>
              <a:buSzPts val="700"/>
              <a:buChar char="●"/>
            </a:pPr>
            <a:r>
              <a:rPr b="1" lang="en-AU" sz="700"/>
              <a:t>Supplementary Sources:</a:t>
            </a:r>
            <a:endParaRPr b="1" sz="700"/>
          </a:p>
          <a:p>
            <a:pPr indent="-273050" lvl="0" marL="457200" rtl="0" algn="l">
              <a:lnSpc>
                <a:spcPct val="115000"/>
              </a:lnSpc>
              <a:spcBef>
                <a:spcPts val="0"/>
              </a:spcBef>
              <a:spcAft>
                <a:spcPts val="0"/>
              </a:spcAft>
              <a:buSzPts val="700"/>
              <a:buChar char="●"/>
            </a:pPr>
            <a:r>
              <a:rPr lang="en-AU" sz="700"/>
              <a:t>T3000 DCS: Streaming data on vibrations, temperature, and humidity.</a:t>
            </a:r>
            <a:endParaRPr sz="700"/>
          </a:p>
          <a:p>
            <a:pPr indent="-273050" lvl="0" marL="457200" rtl="0" algn="l">
              <a:lnSpc>
                <a:spcPct val="115000"/>
              </a:lnSpc>
              <a:spcBef>
                <a:spcPts val="0"/>
              </a:spcBef>
              <a:spcAft>
                <a:spcPts val="0"/>
              </a:spcAft>
              <a:buSzPts val="700"/>
              <a:buChar char="●"/>
            </a:pPr>
            <a:r>
              <a:rPr lang="en-AU" sz="700"/>
              <a:t>Ore Crusher System: Process maps and operational insights.</a:t>
            </a:r>
            <a:endParaRPr sz="700"/>
          </a:p>
          <a:p>
            <a:pPr indent="0" lvl="0" marL="0" marR="0" rtl="0" algn="l">
              <a:lnSpc>
                <a:spcPct val="115000"/>
              </a:lnSpc>
              <a:spcBef>
                <a:spcPts val="1200"/>
              </a:spcBef>
              <a:spcAft>
                <a:spcPts val="0"/>
              </a:spcAft>
              <a:buClr>
                <a:srgbClr val="000000"/>
              </a:buClr>
              <a:buSzPts val="176"/>
              <a:buFont typeface="Arial"/>
              <a:buNone/>
            </a:pPr>
            <a:r>
              <a:t/>
            </a:r>
            <a:endParaRPr b="1" sz="700"/>
          </a:p>
        </p:txBody>
      </p:sp>
      <p:sp>
        <p:nvSpPr>
          <p:cNvPr id="39" name="Google Shape;39;p3"/>
          <p:cNvSpPr/>
          <p:nvPr/>
        </p:nvSpPr>
        <p:spPr>
          <a:xfrm>
            <a:off x="6633337" y="4893314"/>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028512" y="488528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7452320"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7846662" y="4881061"/>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8245692" y="4877253"/>
            <a:ext cx="432000" cy="162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099130" y="530346"/>
            <a:ext cx="432000" cy="15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121750" y="87473"/>
            <a:ext cx="7725000" cy="8529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3"/>
          <p:cNvSpPr txBox="1"/>
          <p:nvPr>
            <p:ph type="title"/>
          </p:nvPr>
        </p:nvSpPr>
        <p:spPr>
          <a:xfrm>
            <a:off x="184140" y="142193"/>
            <a:ext cx="8793600" cy="23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3"/>
          <p:cNvSpPr txBox="1"/>
          <p:nvPr/>
        </p:nvSpPr>
        <p:spPr>
          <a:xfrm>
            <a:off x="4607125" y="2203500"/>
            <a:ext cx="4324500" cy="9345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273050" lvl="0" marL="457200" marR="0" rtl="0" algn="l">
              <a:lnSpc>
                <a:spcPct val="115000"/>
              </a:lnSpc>
              <a:spcBef>
                <a:spcPts val="1200"/>
              </a:spcBef>
              <a:spcAft>
                <a:spcPts val="0"/>
              </a:spcAft>
              <a:buSzPts val="700"/>
              <a:buChar char="●"/>
            </a:pPr>
            <a:r>
              <a:rPr lang="en-AU" sz="700"/>
              <a:t>Chris Hui (Team Lead, Insights &amp; Analytics)</a:t>
            </a:r>
            <a:endParaRPr sz="700"/>
          </a:p>
          <a:p>
            <a:pPr indent="-273050" lvl="0" marL="457200" marR="0" rtl="0" algn="l">
              <a:lnSpc>
                <a:spcPct val="115000"/>
              </a:lnSpc>
              <a:spcBef>
                <a:spcPts val="0"/>
              </a:spcBef>
              <a:spcAft>
                <a:spcPts val="0"/>
              </a:spcAft>
              <a:buSzPts val="700"/>
              <a:buChar char="●"/>
            </a:pPr>
            <a:r>
              <a:rPr lang="en-AU" sz="700"/>
              <a:t>Bruce Banner (Maintenance SME)</a:t>
            </a:r>
            <a:endParaRPr sz="700"/>
          </a:p>
          <a:p>
            <a:pPr indent="-273050" lvl="0" marL="457200" marR="0" rtl="0" algn="l">
              <a:lnSpc>
                <a:spcPct val="115000"/>
              </a:lnSpc>
              <a:spcBef>
                <a:spcPts val="0"/>
              </a:spcBef>
              <a:spcAft>
                <a:spcPts val="0"/>
              </a:spcAft>
              <a:buSzPts val="700"/>
              <a:buChar char="●"/>
            </a:pPr>
            <a:r>
              <a:rPr lang="en-AU" sz="700"/>
              <a:t>Tara Starr (Maintenance SME)</a:t>
            </a:r>
            <a:endParaRPr sz="700"/>
          </a:p>
          <a:p>
            <a:pPr indent="-273050" lvl="0" marL="457200" marR="0" rtl="0" algn="l">
              <a:lnSpc>
                <a:spcPct val="115000"/>
              </a:lnSpc>
              <a:spcBef>
                <a:spcPts val="0"/>
              </a:spcBef>
              <a:spcAft>
                <a:spcPts val="0"/>
              </a:spcAft>
              <a:buSzPts val="700"/>
              <a:buChar char="●"/>
            </a:pPr>
            <a:r>
              <a:rPr lang="en-AU" sz="700"/>
              <a:t>Chanel Adams (Reliability Engineer)</a:t>
            </a:r>
            <a:endParaRPr sz="700"/>
          </a:p>
          <a:p>
            <a:pPr indent="-273050" lvl="0" marL="457200" marR="0" rtl="0" algn="l">
              <a:lnSpc>
                <a:spcPct val="115000"/>
              </a:lnSpc>
              <a:spcBef>
                <a:spcPts val="0"/>
              </a:spcBef>
              <a:spcAft>
                <a:spcPts val="0"/>
              </a:spcAft>
              <a:buSzPts val="700"/>
              <a:buChar char="●"/>
            </a:pPr>
            <a:r>
              <a:rPr lang="en-AU" sz="700"/>
              <a:t>Jonas Richards (Asset Integrity Manager)</a:t>
            </a:r>
            <a:endParaRPr sz="700"/>
          </a:p>
          <a:p>
            <a:pPr indent="-273050" lvl="0" marL="457200" marR="0" rtl="0" algn="l">
              <a:lnSpc>
                <a:spcPct val="115000"/>
              </a:lnSpc>
              <a:spcBef>
                <a:spcPts val="0"/>
              </a:spcBef>
              <a:spcAft>
                <a:spcPts val="0"/>
              </a:spcAft>
              <a:buSzPts val="700"/>
              <a:buChar char="●"/>
            </a:pPr>
            <a:r>
              <a:rPr lang="en-AU" sz="700"/>
              <a:t>Jane Steere (Principal Maintenance)</a:t>
            </a:r>
            <a:endParaRPr sz="700"/>
          </a:p>
          <a:p>
            <a:pPr indent="-273050" lvl="0" marL="457200" marR="0" rtl="0" algn="l">
              <a:lnSpc>
                <a:spcPct val="115000"/>
              </a:lnSpc>
              <a:spcBef>
                <a:spcPts val="0"/>
              </a:spcBef>
              <a:spcAft>
                <a:spcPts val="0"/>
              </a:spcAft>
              <a:buSzPts val="700"/>
              <a:buChar char="●"/>
            </a:pPr>
            <a:r>
              <a:rPr lang="en-AU" sz="700"/>
              <a:t>Fargo Williams (Change Manager)</a:t>
            </a:r>
            <a:endParaRPr sz="700"/>
          </a:p>
          <a:p>
            <a:pPr indent="0" lvl="0" marL="0" marR="0" rtl="0" algn="l">
              <a:lnSpc>
                <a:spcPct val="115000"/>
              </a:lnSpc>
              <a:spcBef>
                <a:spcPts val="1200"/>
              </a:spcBef>
              <a:spcAft>
                <a:spcPts val="0"/>
              </a:spcAft>
              <a:buClr>
                <a:srgbClr val="000000"/>
              </a:buClr>
              <a:buSzPts val="280"/>
              <a:buFont typeface="Arial"/>
              <a:buNone/>
            </a:pPr>
            <a:r>
              <a:t/>
            </a:r>
            <a:endParaRPr sz="700"/>
          </a:p>
        </p:txBody>
      </p:sp>
      <p:sp>
        <p:nvSpPr>
          <p:cNvPr id="48" name="Google Shape;48;p3"/>
          <p:cNvSpPr txBox="1"/>
          <p:nvPr/>
        </p:nvSpPr>
        <p:spPr>
          <a:xfrm>
            <a:off x="184140" y="405676"/>
            <a:ext cx="8584500" cy="369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AU" sz="800"/>
              <a:t>To reduce annual ore crusher maintenance costs by </a:t>
            </a:r>
            <a:r>
              <a:rPr b="1" lang="en-AU" sz="800"/>
              <a:t>20%</a:t>
            </a:r>
            <a:r>
              <a:rPr lang="en-AU" sz="800"/>
              <a:t> (from $45M to $36M) within </a:t>
            </a:r>
            <a:r>
              <a:rPr b="1" lang="en-AU" sz="800"/>
              <a:t>12 months</a:t>
            </a:r>
            <a:r>
              <a:rPr lang="en-AU" sz="800"/>
              <a:t> by optimizing maintenance schedules, adhering to </a:t>
            </a:r>
            <a:r>
              <a:rPr b="1" lang="en-AU" sz="800"/>
              <a:t>OEM-recommended guidelines</a:t>
            </a:r>
            <a:r>
              <a:rPr lang="en-AU" sz="800"/>
              <a:t>, and implementing predictive maintenance strategies. This cost reduction will ensure Monalco Mining maintains operational efficiency and remains competitive in the face of expansive market prices.</a:t>
            </a:r>
            <a:endParaRPr sz="800"/>
          </a:p>
          <a:p>
            <a:pPr indent="0" lvl="0" marL="0" marR="0" rtl="0" algn="l">
              <a:lnSpc>
                <a:spcPct val="115000"/>
              </a:lnSpc>
              <a:spcBef>
                <a:spcPts val="1200"/>
              </a:spcBef>
              <a:spcAft>
                <a:spcPts val="0"/>
              </a:spcAft>
              <a:buClr>
                <a:srgbClr val="000000"/>
              </a:buClr>
              <a:buFont typeface="Arial"/>
              <a:buNone/>
            </a:pPr>
            <a:r>
              <a:t/>
            </a:r>
            <a:endParaRPr b="1" sz="800"/>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