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a:xfrm>
            <a:off x="1915127" y="1330774"/>
            <a:ext cx="8361229" cy="2098226"/>
          </a:xfrm>
        </p:spPr>
        <p:txBody>
          <a:bodyPr/>
          <a:lstStyle/>
          <a:p>
            <a:r>
              <a:rPr lang="en-US" sz="4800" dirty="0"/>
              <a:t>Stock Market Prediction</a:t>
            </a:r>
            <a:endParaRPr lang="en-IN" sz="4800" dirty="0"/>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p:txBody>
          <a:bodyPr/>
          <a:lstStyle/>
          <a:p>
            <a:r>
              <a:rPr lang="en-US" dirty="0"/>
              <a:t>Project by: Jasleen &amp; Anju Luthra</a:t>
            </a:r>
            <a:endParaRPr lang="en-IN" dirty="0"/>
          </a:p>
        </p:txBody>
      </p:sp>
    </p:spTree>
    <p:extLst>
      <p:ext uri="{BB962C8B-B14F-4D97-AF65-F5344CB8AC3E}">
        <p14:creationId xmlns:p14="http://schemas.microsoft.com/office/powerpoint/2010/main" val="5229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p:txBody>
          <a:bodyPr/>
          <a:lstStyle/>
          <a:p>
            <a:r>
              <a:rPr lang="en-IN" dirty="0"/>
              <a:t>Problem statement</a:t>
            </a:r>
          </a:p>
          <a:p>
            <a:r>
              <a:rPr lang="en-IN" dirty="0"/>
              <a:t>Project overview</a:t>
            </a:r>
          </a:p>
          <a:p>
            <a:r>
              <a:rPr lang="en-IN" dirty="0"/>
              <a:t>The end-users</a:t>
            </a:r>
          </a:p>
          <a:p>
            <a:r>
              <a:rPr lang="en-IN" dirty="0"/>
              <a:t>Wow factor</a:t>
            </a:r>
          </a:p>
          <a:p>
            <a:r>
              <a:rPr lang="en-IN" dirty="0"/>
              <a:t>Results</a:t>
            </a:r>
          </a:p>
          <a:p>
            <a:r>
              <a:rPr lang="en-IN" dirty="0"/>
              <a:t>Meet our team</a:t>
            </a:r>
          </a:p>
          <a:p>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p:txBody>
          <a:bodyPr/>
          <a:lstStyle/>
          <a:p>
            <a:r>
              <a:rPr lang="en-US" dirty="0"/>
              <a:t>PROBLEM  STATEMENT</a:t>
            </a:r>
            <a:endParaRPr lang="en-IN" dirty="0"/>
          </a:p>
        </p:txBody>
      </p:sp>
      <p:sp>
        <p:nvSpPr>
          <p:cNvPr id="6" name="Content Placeholder 5">
            <a:extLst>
              <a:ext uri="{FF2B5EF4-FFF2-40B4-BE49-F238E27FC236}">
                <a16:creationId xmlns:a16="http://schemas.microsoft.com/office/drawing/2014/main" id="{3F0F0A0A-4FD1-4219-92B5-BCB3B862CD37}"/>
              </a:ext>
            </a:extLst>
          </p:cNvPr>
          <p:cNvSpPr>
            <a:spLocks noGrp="1"/>
          </p:cNvSpPr>
          <p:nvPr>
            <p:ph idx="1"/>
          </p:nvPr>
        </p:nvSpPr>
        <p:spPr>
          <a:xfrm>
            <a:off x="1371600" y="1638300"/>
            <a:ext cx="9601200" cy="4737100"/>
          </a:xfrm>
        </p:spPr>
        <p:txBody>
          <a:bodyPr>
            <a:normAutofit fontScale="92500" lnSpcReduction="20000"/>
          </a:bodyPr>
          <a:lstStyle/>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Accessible Information:</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Bridge the information gap by providing easily accessible and understandable stock market insights.</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Eliminate dependence on costly brokerage consultations for basic investment knowledge.</a:t>
            </a:r>
          </a:p>
          <a:p>
            <a:pPr marL="457200" lvl="1" indent="0" algn="l">
              <a:buNone/>
            </a:pPr>
            <a:endParaRPr lang="en-US"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Data-Driven Decision Support:</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Utilize data analysis to distill complex stock market trends into comprehensible insights.</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Empower users with a tool that aids in making informed investment decisions</a:t>
            </a:r>
            <a:r>
              <a:rPr lang="en-US" b="1" i="0" dirty="0">
                <a:solidFill>
                  <a:srgbClr val="374151"/>
                </a:solidFill>
                <a:effectLst/>
                <a:latin typeface="Arial" panose="020B0604020202020204" pitchFamily="34" charset="0"/>
                <a:cs typeface="Arial" panose="020B0604020202020204" pitchFamily="34" charset="0"/>
              </a:rPr>
              <a:t>.</a:t>
            </a:r>
          </a:p>
          <a:p>
            <a:pPr marL="457200" lvl="1" indent="0" algn="l">
              <a:buNone/>
            </a:pPr>
            <a:endParaRPr lang="en-US" b="1"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b="1" i="0" dirty="0">
                <a:solidFill>
                  <a:srgbClr val="374151"/>
                </a:solidFill>
                <a:effectLst/>
                <a:latin typeface="Arial" panose="020B0604020202020204" pitchFamily="34" charset="0"/>
                <a:cs typeface="Arial" panose="020B0604020202020204" pitchFamily="34" charset="0"/>
              </a:rPr>
              <a:t>Risk Mitigation:</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Reduce the risk of misinformation and scams by offering a trustworthy, data-backed alternative.</a:t>
            </a:r>
          </a:p>
          <a:p>
            <a:pPr marL="742950" lvl="1" indent="-285750" algn="l">
              <a:buFont typeface="+mj-lt"/>
              <a:buAutoNum type="arabicPeriod"/>
            </a:pPr>
            <a:r>
              <a:rPr lang="en-US" i="0" dirty="0">
                <a:solidFill>
                  <a:srgbClr val="374151"/>
                </a:solidFill>
                <a:effectLst/>
                <a:latin typeface="Arial" panose="020B0604020202020204" pitchFamily="34" charset="0"/>
                <a:cs typeface="Arial" panose="020B0604020202020204" pitchFamily="34" charset="0"/>
              </a:rPr>
              <a:t>Educate users on common pitfalls and best practices in stock market investments</a:t>
            </a:r>
            <a:r>
              <a:rPr lang="en-US" b="1" i="0" dirty="0">
                <a:solidFill>
                  <a:srgbClr val="374151"/>
                </a:solidFill>
                <a:effectLst/>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a:xfrm>
            <a:off x="1063625" y="1701801"/>
            <a:ext cx="6730546" cy="2730500"/>
          </a:xfrm>
        </p:spPr>
        <p:txBody>
          <a:bodyPr/>
          <a:lstStyle/>
          <a:p>
            <a:r>
              <a:rPr lang="en-US" b="0" i="0" dirty="0">
                <a:solidFill>
                  <a:srgbClr val="374151"/>
                </a:solidFill>
                <a:effectLst/>
                <a:latin typeface="Söhne"/>
              </a:rPr>
              <a:t>The project aims to empower individuals with the ability to make informed stock market investments by providing real-time stock price predictions and valuable financial insights. By leveraging data analysis, machine learning, and user-friendly interfaces, the project seeks to democratize access to stock market knowledge, reduce dependency on costly consultations, and mitigate the risk of misinformation and scams.</a:t>
            </a:r>
            <a:endParaRPr lang="en-IN" dirty="0"/>
          </a:p>
        </p:txBody>
      </p:sp>
      <p:sp>
        <p:nvSpPr>
          <p:cNvPr id="4" name="AutoShape 2" descr="10 Excellent Tips for Creating a User-Friendly Website"/>
          <p:cNvSpPr>
            <a:spLocks noChangeAspect="1" noChangeArrowheads="1"/>
          </p:cNvSpPr>
          <p:nvPr/>
        </p:nvSpPr>
        <p:spPr bwMode="auto">
          <a:xfrm>
            <a:off x="-152400"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B489CBBF-7ED6-4CD9-A1E9-3BF63DE5A9E1}"/>
              </a:ext>
            </a:extLst>
          </p:cNvPr>
          <p:cNvPicPr>
            <a:picLocks noChangeAspect="1"/>
          </p:cNvPicPr>
          <p:nvPr/>
        </p:nvPicPr>
        <p:blipFill>
          <a:blip r:embed="rId2"/>
          <a:stretch>
            <a:fillRect/>
          </a:stretch>
        </p:blipFill>
        <p:spPr>
          <a:xfrm>
            <a:off x="6807200" y="3905249"/>
            <a:ext cx="4854222" cy="2730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33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a:xfrm>
            <a:off x="1317171" y="740229"/>
            <a:ext cx="9601200" cy="923471"/>
          </a:xfrm>
        </p:spPr>
        <p:txBody>
          <a:bodyPr/>
          <a:lstStyle/>
          <a:p>
            <a:r>
              <a:rPr lang="en-US" sz="4400" dirty="0"/>
              <a:t>WHO ARE THE END USERS?</a:t>
            </a:r>
            <a:endParaRPr lang="en-IN" dirty="0"/>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a:xfrm>
            <a:off x="1371599" y="1752600"/>
            <a:ext cx="9385301" cy="4838700"/>
          </a:xfrm>
        </p:spPr>
        <p:txBody>
          <a:bodyPr>
            <a:normAutofit/>
          </a:bodyPr>
          <a:lstStyle/>
          <a:p>
            <a:r>
              <a:rPr lang="en-US" b="0" i="0" dirty="0">
                <a:solidFill>
                  <a:srgbClr val="374151"/>
                </a:solidFill>
                <a:effectLst/>
                <a:latin typeface="Söhne"/>
              </a:rPr>
              <a:t>The target end users for this project are individuals who are interested in entering the stock market and making informed investment decisions. This includes:</a:t>
            </a:r>
          </a:p>
          <a:p>
            <a:pPr algn="l"/>
            <a:r>
              <a:rPr lang="en-US" b="1" i="0" dirty="0">
                <a:solidFill>
                  <a:srgbClr val="374151"/>
                </a:solidFill>
                <a:effectLst/>
                <a:latin typeface="Söhne"/>
              </a:rPr>
              <a:t>Novice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with limited or no experience in stock market investments.</a:t>
            </a:r>
          </a:p>
          <a:p>
            <a:pPr algn="l"/>
            <a:r>
              <a:rPr lang="en-US" b="1" i="0" dirty="0">
                <a:solidFill>
                  <a:srgbClr val="374151"/>
                </a:solidFill>
                <a:effectLst/>
                <a:latin typeface="Söhne"/>
              </a:rPr>
              <a:t>Independent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Users who prefer to manage their investments independently without relying heavily on broker consultations.</a:t>
            </a:r>
          </a:p>
          <a:p>
            <a:pPr algn="l"/>
            <a:r>
              <a:rPr lang="en-US" b="1" i="0" dirty="0">
                <a:solidFill>
                  <a:srgbClr val="374151"/>
                </a:solidFill>
                <a:effectLst/>
                <a:latin typeface="Söhne"/>
              </a:rPr>
              <a:t>Financial Enthusiasts: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passionate about understanding the intricacies of the stock market</a:t>
            </a:r>
          </a:p>
          <a:p>
            <a:pPr algn="l"/>
            <a:r>
              <a:rPr lang="en-US" b="1" i="0" dirty="0">
                <a:solidFill>
                  <a:srgbClr val="374151"/>
                </a:solidFill>
                <a:effectLst/>
                <a:latin typeface="Söhne"/>
              </a:rPr>
              <a:t>Cost-Conscious Investors: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Individuals looking to avoid unnecessary consultancy fees and scams associated with misinformation.</a:t>
            </a:r>
          </a:p>
          <a:p>
            <a:endParaRPr lang="en-IN" dirty="0"/>
          </a:p>
        </p:txBody>
      </p:sp>
      <p:sp>
        <p:nvSpPr>
          <p:cNvPr id="4" name="AutoShape 2" descr="Different ages of student primary schoolboy Vector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207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a:xfrm>
            <a:off x="1371600" y="685800"/>
            <a:ext cx="9601200" cy="889000"/>
          </a:xfrm>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7666CC8D-6E6A-0F6C-2BB9-AAAFC62DDC6A}"/>
              </a:ext>
            </a:extLst>
          </p:cNvPr>
          <p:cNvSpPr>
            <a:spLocks noGrp="1"/>
          </p:cNvSpPr>
          <p:nvPr>
            <p:ph idx="1"/>
          </p:nvPr>
        </p:nvSpPr>
        <p:spPr>
          <a:xfrm>
            <a:off x="892626" y="1574800"/>
            <a:ext cx="6600374" cy="4838699"/>
          </a:xfrm>
        </p:spPr>
        <p:txBody>
          <a:bodyPr>
            <a:normAutofit fontScale="85000" lnSpcReduction="20000"/>
          </a:bodyPr>
          <a:lstStyle/>
          <a:p>
            <a:pPr marL="0" indent="0">
              <a:buNone/>
            </a:pPr>
            <a:r>
              <a:rPr lang="en-US" sz="2400" b="1" i="0" dirty="0">
                <a:effectLst/>
                <a:latin typeface="Söhne"/>
              </a:rPr>
              <a:t>Wow Factor: Real-Time Stock Market Empowerment at Your Fingertips!</a:t>
            </a:r>
          </a:p>
          <a:p>
            <a:pPr algn="l">
              <a:buFont typeface="+mj-lt"/>
              <a:buAutoNum type="arabicPeriod"/>
            </a:pPr>
            <a:r>
              <a:rPr lang="en-US" b="1" i="0" dirty="0">
                <a:solidFill>
                  <a:srgbClr val="374151"/>
                </a:solidFill>
                <a:effectLst/>
                <a:latin typeface="Söhne"/>
              </a:rPr>
              <a:t>Instant Insights, Future Decisions:</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Experience the power of accurate, real-time stock predictions for making decisions at the speed of the market.</a:t>
            </a:r>
          </a:p>
          <a:p>
            <a:pPr algn="l">
              <a:buFont typeface="+mj-lt"/>
              <a:buAutoNum type="arabicPeriod"/>
            </a:pPr>
            <a:r>
              <a:rPr lang="en-US" b="1" i="0" dirty="0">
                <a:solidFill>
                  <a:srgbClr val="374151"/>
                </a:solidFill>
                <a:effectLst/>
                <a:latin typeface="Söhne"/>
              </a:rPr>
              <a:t>Sleek Simplicity, Powerful Understanding:</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A visually appealing and user-friendly interface that turns intricate financial data into actionable insights.</a:t>
            </a:r>
          </a:p>
          <a:p>
            <a:pPr algn="l">
              <a:buFont typeface="+mj-lt"/>
              <a:buAutoNum type="arabicPeriod"/>
            </a:pPr>
            <a:r>
              <a:rPr lang="en-US" b="1" i="0" dirty="0">
                <a:solidFill>
                  <a:srgbClr val="374151"/>
                </a:solidFill>
                <a:effectLst/>
                <a:latin typeface="Söhne"/>
              </a:rPr>
              <a:t>Educate to Elevate:</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Unlock a wealth of educational resources that transforms every user into a knowledgeable and confident investor.</a:t>
            </a:r>
          </a:p>
          <a:p>
            <a:pPr algn="l">
              <a:buFont typeface="+mj-lt"/>
              <a:buAutoNum type="arabicPeriod"/>
            </a:pPr>
            <a:r>
              <a:rPr lang="en-US" b="1" i="0" dirty="0">
                <a:solidFill>
                  <a:srgbClr val="374151"/>
                </a:solidFill>
                <a:effectLst/>
                <a:latin typeface="Söhne"/>
              </a:rPr>
              <a:t>Transparency Unleashed:</a:t>
            </a:r>
            <a:endParaRPr lang="en-US" i="0" dirty="0">
              <a:solidFill>
                <a:srgbClr val="374151"/>
              </a:solidFill>
              <a:effectLst/>
              <a:latin typeface="Söhne"/>
            </a:endParaRPr>
          </a:p>
          <a:p>
            <a:pPr marL="457200" lvl="1" indent="0" algn="l">
              <a:buNone/>
            </a:pPr>
            <a:r>
              <a:rPr lang="en-US" i="0" dirty="0">
                <a:solidFill>
                  <a:srgbClr val="374151"/>
                </a:solidFill>
                <a:effectLst/>
                <a:latin typeface="Söhne"/>
              </a:rPr>
              <a:t>Gain unprecedented clarity with data-driven insights, providing a shield against misinformation and scams.</a:t>
            </a:r>
          </a:p>
          <a:p>
            <a:pPr algn="l">
              <a:buFont typeface="+mj-lt"/>
              <a:buAutoNum type="arabicPeriod"/>
            </a:pPr>
            <a:r>
              <a:rPr lang="en-US" b="1" i="0" dirty="0">
                <a:solidFill>
                  <a:srgbClr val="374151"/>
                </a:solidFill>
                <a:effectLst/>
                <a:latin typeface="Söhne"/>
              </a:rPr>
              <a:t>Cost-Efficiency, No Strings Attached:</a:t>
            </a:r>
          </a:p>
          <a:p>
            <a:pPr marL="0" indent="0" algn="l">
              <a:buNone/>
            </a:pPr>
            <a:r>
              <a:rPr lang="en-US" i="0" dirty="0">
                <a:solidFill>
                  <a:srgbClr val="374151"/>
                </a:solidFill>
                <a:effectLst/>
                <a:latin typeface="Söhne"/>
              </a:rPr>
              <a:t>     Bid farewell to consultancy fees with a cost-effective alternative, ensuring the benefits of informed decisions    without breaking the bank.</a:t>
            </a:r>
          </a:p>
          <a:p>
            <a:pPr marL="0" indent="0">
              <a:buNone/>
            </a:pPr>
            <a:endParaRPr lang="en-IN" dirty="0"/>
          </a:p>
        </p:txBody>
      </p:sp>
      <p:pic>
        <p:nvPicPr>
          <p:cNvPr id="20" name="Picture 19">
            <a:extLst>
              <a:ext uri="{FF2B5EF4-FFF2-40B4-BE49-F238E27FC236}">
                <a16:creationId xmlns:a16="http://schemas.microsoft.com/office/drawing/2014/main" id="{81053F0F-AF1A-439F-A924-AEEA163CC76A}"/>
              </a:ext>
            </a:extLst>
          </p:cNvPr>
          <p:cNvPicPr>
            <a:picLocks noChangeAspect="1"/>
          </p:cNvPicPr>
          <p:nvPr/>
        </p:nvPicPr>
        <p:blipFill>
          <a:blip r:embed="rId2"/>
          <a:stretch>
            <a:fillRect/>
          </a:stretch>
        </p:blipFill>
        <p:spPr>
          <a:xfrm>
            <a:off x="7705274" y="3251199"/>
            <a:ext cx="4216400" cy="3162300"/>
          </a:xfrm>
          <a:prstGeom prst="rect">
            <a:avLst/>
          </a:prstGeom>
        </p:spPr>
      </p:pic>
      <p:pic>
        <p:nvPicPr>
          <p:cNvPr id="22" name="Picture 21">
            <a:extLst>
              <a:ext uri="{FF2B5EF4-FFF2-40B4-BE49-F238E27FC236}">
                <a16:creationId xmlns:a16="http://schemas.microsoft.com/office/drawing/2014/main" id="{4652B1D3-F33D-419B-ABF4-BC8C754B9B91}"/>
              </a:ext>
            </a:extLst>
          </p:cNvPr>
          <p:cNvPicPr>
            <a:picLocks noChangeAspect="1"/>
          </p:cNvPicPr>
          <p:nvPr/>
        </p:nvPicPr>
        <p:blipFill>
          <a:blip r:embed="rId3"/>
          <a:stretch>
            <a:fillRect/>
          </a:stretch>
        </p:blipFill>
        <p:spPr>
          <a:xfrm>
            <a:off x="8429625" y="1231900"/>
            <a:ext cx="2390775" cy="1914525"/>
          </a:xfrm>
          <a:prstGeom prst="rect">
            <a:avLst/>
          </a:prstGeom>
        </p:spPr>
      </p:pic>
    </p:spTree>
    <p:extLst>
      <p:ext uri="{BB962C8B-B14F-4D97-AF65-F5344CB8AC3E}">
        <p14:creationId xmlns:p14="http://schemas.microsoft.com/office/powerpoint/2010/main" val="148659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p:txBody>
          <a:bodyPr/>
          <a:lstStyle/>
          <a:p>
            <a:r>
              <a:rPr lang="en-GB" dirty="0"/>
              <a:t>RESULTS </a:t>
            </a:r>
            <a:endParaRPr lang="en-IN" dirty="0"/>
          </a:p>
        </p:txBody>
      </p:sp>
      <p:sp>
        <p:nvSpPr>
          <p:cNvPr id="3" name="Content Placeholder 2">
            <a:extLst>
              <a:ext uri="{FF2B5EF4-FFF2-40B4-BE49-F238E27FC236}">
                <a16:creationId xmlns:a16="http://schemas.microsoft.com/office/drawing/2014/main" id="{296571A4-A3D1-4401-F832-674CA1C86386}"/>
              </a:ext>
            </a:extLst>
          </p:cNvPr>
          <p:cNvSpPr>
            <a:spLocks noGrp="1"/>
          </p:cNvSpPr>
          <p:nvPr>
            <p:ph idx="1"/>
          </p:nvPr>
        </p:nvSpPr>
        <p:spPr>
          <a:xfrm>
            <a:off x="1371600" y="1485900"/>
            <a:ext cx="9601200" cy="1943100"/>
          </a:xfrm>
        </p:spPr>
        <p:txBody>
          <a:bodyPr>
            <a:normAutofit/>
          </a:bodyPr>
          <a:lstStyle/>
          <a:p>
            <a:pPr marL="0" indent="0">
              <a:buNone/>
            </a:pPr>
            <a:br>
              <a:rPr lang="en-US" dirty="0"/>
            </a:br>
            <a:r>
              <a:rPr lang="en-US" b="0" i="0" dirty="0">
                <a:solidFill>
                  <a:srgbClr val="374151"/>
                </a:solidFill>
                <a:effectLst/>
                <a:latin typeface="Söhne"/>
              </a:rPr>
              <a:t>The project aims to give you accurate predictions about stocks right when you need them. We're making it super easy to understand, even if you're new to this. You'll have cool graphs and stuff to look at. Plus, we're sharing lots of info to help you understand how it all works. And guess what? You won't have to pay a ton for advice because we're keeping it affordable. So, you can make smart decisions all by yourself and feel awesome about it!</a:t>
            </a:r>
            <a:endParaRPr lang="en-GB" dirty="0"/>
          </a:p>
        </p:txBody>
      </p:sp>
      <p:pic>
        <p:nvPicPr>
          <p:cNvPr id="5" name="Picture 4">
            <a:extLst>
              <a:ext uri="{FF2B5EF4-FFF2-40B4-BE49-F238E27FC236}">
                <a16:creationId xmlns:a16="http://schemas.microsoft.com/office/drawing/2014/main" id="{9C7AB21B-B018-4CF0-ADB0-AD8368A7CF81}"/>
              </a:ext>
            </a:extLst>
          </p:cNvPr>
          <p:cNvPicPr>
            <a:picLocks noChangeAspect="1"/>
          </p:cNvPicPr>
          <p:nvPr/>
        </p:nvPicPr>
        <p:blipFill>
          <a:blip r:embed="rId2"/>
          <a:stretch>
            <a:fillRect/>
          </a:stretch>
        </p:blipFill>
        <p:spPr>
          <a:xfrm>
            <a:off x="1117600" y="3429000"/>
            <a:ext cx="5486400" cy="3149600"/>
          </a:xfrm>
          <a:prstGeom prst="rect">
            <a:avLst/>
          </a:prstGeom>
        </p:spPr>
      </p:pic>
      <p:pic>
        <p:nvPicPr>
          <p:cNvPr id="7" name="Picture 6">
            <a:extLst>
              <a:ext uri="{FF2B5EF4-FFF2-40B4-BE49-F238E27FC236}">
                <a16:creationId xmlns:a16="http://schemas.microsoft.com/office/drawing/2014/main" id="{0A38E370-2EA2-4831-A91C-9B7C496C559F}"/>
              </a:ext>
            </a:extLst>
          </p:cNvPr>
          <p:cNvPicPr>
            <a:picLocks noChangeAspect="1"/>
          </p:cNvPicPr>
          <p:nvPr/>
        </p:nvPicPr>
        <p:blipFill>
          <a:blip r:embed="rId3"/>
          <a:stretch>
            <a:fillRect/>
          </a:stretch>
        </p:blipFill>
        <p:spPr>
          <a:xfrm>
            <a:off x="6604000" y="3429000"/>
            <a:ext cx="5130800" cy="3149600"/>
          </a:xfrm>
          <a:prstGeom prst="rect">
            <a:avLst/>
          </a:prstGeom>
        </p:spPr>
      </p:pic>
    </p:spTree>
    <p:extLst>
      <p:ext uri="{BB962C8B-B14F-4D97-AF65-F5344CB8AC3E}">
        <p14:creationId xmlns:p14="http://schemas.microsoft.com/office/powerpoint/2010/main" val="23697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0943-FEEF-04D6-C1D5-245B50DFF439}"/>
              </a:ext>
            </a:extLst>
          </p:cNvPr>
          <p:cNvSpPr>
            <a:spLocks noGrp="1"/>
          </p:cNvSpPr>
          <p:nvPr>
            <p:ph type="title"/>
          </p:nvPr>
        </p:nvSpPr>
        <p:spPr>
          <a:xfrm>
            <a:off x="3523129" y="685566"/>
            <a:ext cx="9601200" cy="1485900"/>
          </a:xfrm>
        </p:spPr>
        <p:txBody>
          <a:bodyPr/>
          <a:lstStyle/>
          <a:p>
            <a:r>
              <a:rPr lang="en-US" sz="4400" b="1" dirty="0">
                <a:solidFill>
                  <a:schemeClr val="tx1"/>
                </a:solidFill>
              </a:rPr>
              <a:t>MEET OUR TEAM</a:t>
            </a:r>
            <a:endParaRPr lang="en-IN" dirty="0"/>
          </a:p>
        </p:txBody>
      </p:sp>
      <p:sp>
        <p:nvSpPr>
          <p:cNvPr id="6" name="TextBox 5"/>
          <p:cNvSpPr txBox="1"/>
          <p:nvPr/>
        </p:nvSpPr>
        <p:spPr>
          <a:xfrm>
            <a:off x="3523129" y="5593516"/>
            <a:ext cx="1384300" cy="369332"/>
          </a:xfrm>
          <a:prstGeom prst="rect">
            <a:avLst/>
          </a:prstGeom>
          <a:noFill/>
        </p:spPr>
        <p:txBody>
          <a:bodyPr wrap="square" rtlCol="0">
            <a:spAutoFit/>
          </a:bodyPr>
          <a:lstStyle/>
          <a:p>
            <a:r>
              <a:rPr lang="en-IN" dirty="0"/>
              <a:t>Anju </a:t>
            </a:r>
            <a:r>
              <a:rPr lang="en-IN" dirty="0" err="1"/>
              <a:t>luthra</a:t>
            </a:r>
            <a:endParaRPr lang="en-IN" dirty="0"/>
          </a:p>
        </p:txBody>
      </p:sp>
      <p:sp>
        <p:nvSpPr>
          <p:cNvPr id="7" name="TextBox 6"/>
          <p:cNvSpPr txBox="1"/>
          <p:nvPr/>
        </p:nvSpPr>
        <p:spPr>
          <a:xfrm>
            <a:off x="7542679" y="5593516"/>
            <a:ext cx="1562100" cy="369332"/>
          </a:xfrm>
          <a:prstGeom prst="rect">
            <a:avLst/>
          </a:prstGeom>
          <a:noFill/>
        </p:spPr>
        <p:txBody>
          <a:bodyPr wrap="square" rtlCol="0">
            <a:spAutoFit/>
          </a:bodyPr>
          <a:lstStyle/>
          <a:p>
            <a:r>
              <a:rPr lang="en-IN" dirty="0"/>
              <a:t>Jasleen </a:t>
            </a:r>
            <a:r>
              <a:rPr lang="en-IN" dirty="0" err="1"/>
              <a:t>kaur</a:t>
            </a:r>
            <a:endParaRPr lang="en-IN" dirty="0"/>
          </a:p>
        </p:txBody>
      </p:sp>
      <p:pic>
        <p:nvPicPr>
          <p:cNvPr id="11" name="Content Placeholder 10">
            <a:extLst>
              <a:ext uri="{FF2B5EF4-FFF2-40B4-BE49-F238E27FC236}">
                <a16:creationId xmlns:a16="http://schemas.microsoft.com/office/drawing/2014/main" id="{E8F754BA-DE77-4965-A3C5-CC1A002172D7}"/>
              </a:ext>
            </a:extLst>
          </p:cNvPr>
          <p:cNvPicPr>
            <a:picLocks noGrp="1" noChangeAspect="1"/>
          </p:cNvPicPr>
          <p:nvPr>
            <p:ph idx="1"/>
          </p:nvPr>
        </p:nvPicPr>
        <p:blipFill>
          <a:blip r:embed="rId2"/>
          <a:srcRect/>
          <a:stretch/>
        </p:blipFill>
        <p:spPr>
          <a:xfrm>
            <a:off x="3092450" y="1777913"/>
            <a:ext cx="2245658" cy="3815603"/>
          </a:xfrm>
        </p:spPr>
      </p:pic>
      <p:pic>
        <p:nvPicPr>
          <p:cNvPr id="5" name="Picture 4">
            <a:extLst>
              <a:ext uri="{FF2B5EF4-FFF2-40B4-BE49-F238E27FC236}">
                <a16:creationId xmlns:a16="http://schemas.microsoft.com/office/drawing/2014/main" id="{251D0945-6A8B-4DB9-B597-65A1F08A26BF}"/>
              </a:ext>
            </a:extLst>
          </p:cNvPr>
          <p:cNvPicPr>
            <a:picLocks noChangeAspect="1"/>
          </p:cNvPicPr>
          <p:nvPr/>
        </p:nvPicPr>
        <p:blipFill>
          <a:blip r:embed="rId3"/>
          <a:stretch>
            <a:fillRect/>
          </a:stretch>
        </p:blipFill>
        <p:spPr>
          <a:xfrm>
            <a:off x="7542679" y="1784867"/>
            <a:ext cx="1562100" cy="3808649"/>
          </a:xfrm>
          <a:prstGeom prst="rect">
            <a:avLst/>
          </a:prstGeom>
        </p:spPr>
      </p:pic>
    </p:spTree>
    <p:extLst>
      <p:ext uri="{BB962C8B-B14F-4D97-AF65-F5344CB8AC3E}">
        <p14:creationId xmlns:p14="http://schemas.microsoft.com/office/powerpoint/2010/main" val="76979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3" y="2656114"/>
            <a:ext cx="9601200" cy="1485900"/>
          </a:xfrm>
        </p:spPr>
        <p:txBody>
          <a:bodyPr/>
          <a:lstStyle/>
          <a:p>
            <a:pPr algn="ctr"/>
            <a:r>
              <a:rPr lang="en-IN" dirty="0"/>
              <a:t>THANK YOU</a:t>
            </a:r>
          </a:p>
        </p:txBody>
      </p:sp>
    </p:spTree>
    <p:extLst>
      <p:ext uri="{BB962C8B-B14F-4D97-AF65-F5344CB8AC3E}">
        <p14:creationId xmlns:p14="http://schemas.microsoft.com/office/powerpoint/2010/main" val="31793979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70D75A-D82E-4B0C-8D7E-FD9B5D313F37}">
  <ds:schemaRefs>
    <ds:schemaRef ds:uri="http://schemas.microsoft.com/office/2006/documentManagement/types"/>
    <ds:schemaRef ds:uri="http://schemas.microsoft.com/office/2006/metadata/properties"/>
    <ds:schemaRef ds:uri="http://purl.org/dc/elements/1.1/"/>
    <ds:schemaRef ds:uri="2081e5d7-f4f6-47ac-bbd5-dc5e91184e20"/>
    <ds:schemaRef ds:uri="http://schemas.openxmlformats.org/package/2006/metadata/core-properties"/>
    <ds:schemaRef ds:uri="http://purl.org/dc/terms/"/>
    <ds:schemaRef ds:uri="aeb9c99d-b56a-44d7-ba51-e09114b3e757"/>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382EE4-9AAC-4237-9930-7CBA21586C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{5A4B08A4-B8BB-4BBC-93D4-8D30BD217068}tf10001105</Template>
  <TotalTime>754</TotalTime>
  <Words>505</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Book</vt:lpstr>
      <vt:lpstr>Söhne</vt:lpstr>
      <vt:lpstr>Crop</vt:lpstr>
      <vt:lpstr>Stock Market Prediction</vt:lpstr>
      <vt:lpstr>AGENDA</vt:lpstr>
      <vt:lpstr>PROBLEM  STATEMENT</vt:lpstr>
      <vt:lpstr>PROJECT  OVERVIEW</vt:lpstr>
      <vt:lpstr>WHO ARE THE END USERS?</vt:lpstr>
      <vt:lpstr>THE WOW IN OUR SOLUTION</vt:lpstr>
      <vt:lpstr>RESULTS </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Vidushi Garg</cp:lastModifiedBy>
  <cp:revision>39</cp:revision>
  <dcterms:created xsi:type="dcterms:W3CDTF">2023-06-21T07:00:30Z</dcterms:created>
  <dcterms:modified xsi:type="dcterms:W3CDTF">2023-12-22T04:39:54Z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ies>
</file>