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753600" cy="7315200"/>
  <p:notesSz cx="6858000" cy="9144000"/>
  <p:embeddedFontLst>
    <p:embeddedFont>
      <p:font typeface="RoxboroughCF" charset="1" panose="00000500000000000000"/>
      <p:regular r:id="rId18"/>
    </p:embeddedFont>
    <p:embeddedFont>
      <p:font typeface="Montserrat Bold" charset="1" panose="00000800000000000000"/>
      <p:regular r:id="rId19"/>
    </p:embeddedFont>
    <p:embeddedFont>
      <p:font typeface="Cambria Bold" charset="1" panose="02040803050406030204"/>
      <p:regular r:id="rId20"/>
    </p:embeddedFont>
    <p:embeddedFont>
      <p:font typeface="Cambria" charset="1" panose="02040503050406030204"/>
      <p:regular r:id="rId21"/>
    </p:embeddedFont>
    <p:embeddedFont>
      <p:font typeface="Trebuchet MS Bold" charset="1" panose="020B0703020202020204"/>
      <p:regular r:id="rId22"/>
    </p:embeddedFont>
    <p:embeddedFont>
      <p:font typeface="Cambria Italics" charset="1" panose="020405030504060A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Arimo Bold" charset="1" panose="020B0704020202020204"/>
      <p:regular r:id="rId26"/>
    </p:embeddedFont>
    <p:embeddedFont>
      <p:font typeface="Canva Sans Bold" charset="1" panose="020B0803030501040103"/>
      <p:regular r:id="rId27"/>
    </p:embeddedFont>
    <p:embeddedFont>
      <p:font typeface="League Spartan" charset="1" panose="00000800000000000000"/>
      <p:regular r:id="rId28"/>
    </p:embeddedFont>
    <p:embeddedFont>
      <p:font typeface="ABeeZee" charset="1" panose="02000000000000000000"/>
      <p:regular r:id="rId29"/>
    </p:embeddedFont>
    <p:embeddedFont>
      <p:font typeface="Times New Roman Bold" charset="1" panose="020308020704050203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1.jpeg" Type="http://schemas.openxmlformats.org/officeDocument/2006/relationships/image"/><Relationship Id="rId4"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https://drive.google.com/file/d/1lztUNwEdcRfBNO1E-d0rk6wraVoSdtuz/view?usp=sharing" TargetMode="External" Type="http://schemas.openxmlformats.org/officeDocument/2006/relationships/hyperlink"/><Relationship Id="rId7" Target="https://www.figma.com/design/zN9hCQa89iUlcQdKnJBUlg/SS-App?node-id=0-1&amp;t=5uuL21Mmry2S1TBn-1" TargetMode="External" Type="http://schemas.openxmlformats.org/officeDocument/2006/relationships/hyperlink"/><Relationship Id="rId8" Target="https://docs.google.com/document/d/1X-_Aw4O9PL3KeRKwI_v37Eshw07g1yd5V_mmx7k3u-E/edit?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15" Target="../media/image15.png" Type="http://schemas.openxmlformats.org/officeDocument/2006/relationships/image"/><Relationship Id="rId16" Target="../media/image16.svg" Type="http://schemas.openxmlformats.org/officeDocument/2006/relationships/image"/><Relationship Id="rId17" Target="../media/image17.png" Type="http://schemas.openxmlformats.org/officeDocument/2006/relationships/image"/><Relationship Id="rId18" Target="../media/image18.svg" Type="http://schemas.openxmlformats.org/officeDocument/2006/relationships/image"/><Relationship Id="rId19" Target="../media/image19.png" Type="http://schemas.openxmlformats.org/officeDocument/2006/relationships/image"/><Relationship Id="rId2" Target="../media/image1.jpeg" Type="http://schemas.openxmlformats.org/officeDocument/2006/relationships/image"/><Relationship Id="rId20" Target="../media/image20.svg" Type="http://schemas.openxmlformats.org/officeDocument/2006/relationships/image"/><Relationship Id="rId21" Target="../media/image21.png" Type="http://schemas.openxmlformats.org/officeDocument/2006/relationships/image"/><Relationship Id="rId22" Target="../media/image22.svg" Type="http://schemas.openxmlformats.org/officeDocument/2006/relationships/image"/><Relationship Id="rId23" Target="../media/image23.png" Type="http://schemas.openxmlformats.org/officeDocument/2006/relationships/image"/><Relationship Id="rId24" Target="../media/image24.svg" Type="http://schemas.openxmlformats.org/officeDocument/2006/relationships/image"/><Relationship Id="rId25" Target="../media/image25.png" Type="http://schemas.openxmlformats.org/officeDocument/2006/relationships/image"/><Relationship Id="rId26" Target="../media/image26.svg" Type="http://schemas.openxmlformats.org/officeDocument/2006/relationships/image"/><Relationship Id="rId27" Target="../media/image27.png" Type="http://schemas.openxmlformats.org/officeDocument/2006/relationships/image"/><Relationship Id="rId28" Target="../media/image28.svg" Type="http://schemas.openxmlformats.org/officeDocument/2006/relationships/image"/><Relationship Id="rId29" Target="../media/image29.png" Type="http://schemas.openxmlformats.org/officeDocument/2006/relationships/image"/><Relationship Id="rId3" Target="../media/image3.png" Type="http://schemas.openxmlformats.org/officeDocument/2006/relationships/image"/><Relationship Id="rId30" Target="../media/image30.svg" Type="http://schemas.openxmlformats.org/officeDocument/2006/relationships/image"/><Relationship Id="rId31" Target="../media/image2.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51456" y="0"/>
            <a:ext cx="1202144" cy="1170299"/>
          </a:xfrm>
          <a:custGeom>
            <a:avLst/>
            <a:gdLst/>
            <a:ahLst/>
            <a:cxnLst/>
            <a:rect r="r" b="b" t="t" l="l"/>
            <a:pathLst>
              <a:path h="1170299" w="1202144">
                <a:moveTo>
                  <a:pt x="0" y="0"/>
                </a:moveTo>
                <a:lnTo>
                  <a:pt x="1202144" y="0"/>
                </a:lnTo>
                <a:lnTo>
                  <a:pt x="1202144" y="1170299"/>
                </a:lnTo>
                <a:lnTo>
                  <a:pt x="0" y="1170299"/>
                </a:lnTo>
                <a:lnTo>
                  <a:pt x="0" y="0"/>
                </a:lnTo>
                <a:close/>
              </a:path>
            </a:pathLst>
          </a:custGeom>
          <a:blipFill>
            <a:blip r:embed="rId2"/>
            <a:stretch>
              <a:fillRect l="0" t="0" r="0" b="0"/>
            </a:stretch>
          </a:blipFill>
        </p:spPr>
      </p:sp>
      <p:sp>
        <p:nvSpPr>
          <p:cNvPr name="TextBox 3" id="3"/>
          <p:cNvSpPr txBox="true"/>
          <p:nvPr/>
        </p:nvSpPr>
        <p:spPr>
          <a:xfrm rot="0">
            <a:off x="1027309" y="480374"/>
            <a:ext cx="7698982" cy="566167"/>
          </a:xfrm>
          <a:prstGeom prst="rect">
            <a:avLst/>
          </a:prstGeom>
        </p:spPr>
        <p:txBody>
          <a:bodyPr anchor="t" rtlCol="false" tIns="0" lIns="0" bIns="0" rIns="0">
            <a:spAutoFit/>
          </a:bodyPr>
          <a:lstStyle/>
          <a:p>
            <a:pPr algn="ctr">
              <a:lnSpc>
                <a:spcPts val="4731"/>
              </a:lnSpc>
              <a:spcBef>
                <a:spcPct val="0"/>
              </a:spcBef>
            </a:pPr>
            <a:r>
              <a:rPr lang="en-US" sz="3033" spc="-60">
                <a:solidFill>
                  <a:srgbClr val="000000"/>
                </a:solidFill>
                <a:latin typeface="RoxboroughCF"/>
                <a:ea typeface="RoxboroughCF"/>
                <a:cs typeface="RoxboroughCF"/>
                <a:sym typeface="RoxboroughCF"/>
              </a:rPr>
              <a:t>Computer Science &amp; Technology</a:t>
            </a:r>
          </a:p>
        </p:txBody>
      </p:sp>
      <p:sp>
        <p:nvSpPr>
          <p:cNvPr name="TextBox 4" id="4"/>
          <p:cNvSpPr txBox="true"/>
          <p:nvPr/>
        </p:nvSpPr>
        <p:spPr>
          <a:xfrm rot="0">
            <a:off x="1972089" y="1223129"/>
            <a:ext cx="5809422" cy="666750"/>
          </a:xfrm>
          <a:prstGeom prst="rect">
            <a:avLst/>
          </a:prstGeom>
        </p:spPr>
        <p:txBody>
          <a:bodyPr anchor="t" rtlCol="false" tIns="0" lIns="0" bIns="0" rIns="0">
            <a:spAutoFit/>
          </a:bodyPr>
          <a:lstStyle/>
          <a:p>
            <a:pPr algn="ctr">
              <a:lnSpc>
                <a:spcPts val="2676"/>
              </a:lnSpc>
            </a:pPr>
            <a:r>
              <a:rPr lang="en-US" b="true" sz="2230" spc="356">
                <a:solidFill>
                  <a:srgbClr val="C00000"/>
                </a:solidFill>
                <a:latin typeface="Montserrat Bold"/>
                <a:ea typeface="Montserrat Bold"/>
                <a:cs typeface="Montserrat Bold"/>
                <a:sym typeface="Montserrat Bold"/>
              </a:rPr>
              <a:t>PROJECT PHASE 1  </a:t>
            </a:r>
          </a:p>
          <a:p>
            <a:pPr algn="ctr">
              <a:lnSpc>
                <a:spcPts val="2676"/>
              </a:lnSpc>
            </a:pPr>
            <a:r>
              <a:rPr lang="en-US" b="true" sz="2230" spc="356">
                <a:solidFill>
                  <a:srgbClr val="C00000"/>
                </a:solidFill>
                <a:latin typeface="Montserrat Bold"/>
                <a:ea typeface="Montserrat Bold"/>
                <a:cs typeface="Montserrat Bold"/>
                <a:sym typeface="Montserrat Bold"/>
              </a:rPr>
              <a:t>REVIEW 1</a:t>
            </a:r>
          </a:p>
        </p:txBody>
      </p:sp>
      <p:sp>
        <p:nvSpPr>
          <p:cNvPr name="TextBox 5" id="5"/>
          <p:cNvSpPr txBox="true"/>
          <p:nvPr/>
        </p:nvSpPr>
        <p:spPr>
          <a:xfrm rot="0">
            <a:off x="1513209" y="2726686"/>
            <a:ext cx="6956465" cy="3254226"/>
          </a:xfrm>
          <a:prstGeom prst="rect">
            <a:avLst/>
          </a:prstGeom>
        </p:spPr>
        <p:txBody>
          <a:bodyPr anchor="t" rtlCol="false" tIns="0" lIns="0" bIns="0" rIns="0">
            <a:spAutoFit/>
          </a:bodyPr>
          <a:lstStyle/>
          <a:p>
            <a:pPr algn="l">
              <a:lnSpc>
                <a:spcPts val="3283"/>
              </a:lnSpc>
            </a:pPr>
            <a:r>
              <a:rPr lang="en-US" b="true" sz="2026">
                <a:solidFill>
                  <a:srgbClr val="000000"/>
                </a:solidFill>
                <a:latin typeface="Cambria Bold"/>
                <a:ea typeface="Cambria Bold"/>
                <a:cs typeface="Cambria Bold"/>
                <a:sym typeface="Cambria Bold"/>
              </a:rPr>
              <a:t>Team No:  </a:t>
            </a:r>
            <a:r>
              <a:rPr lang="en-US" sz="2026">
                <a:solidFill>
                  <a:srgbClr val="000000"/>
                </a:solidFill>
                <a:latin typeface="Cambria"/>
                <a:ea typeface="Cambria"/>
                <a:cs typeface="Cambria"/>
                <a:sym typeface="Cambria"/>
              </a:rPr>
              <a:t>                 2</a:t>
            </a:r>
          </a:p>
          <a:p>
            <a:pPr algn="just">
              <a:lnSpc>
                <a:spcPts val="3283"/>
              </a:lnSpc>
            </a:pPr>
            <a:r>
              <a:rPr lang="en-US" b="true" sz="2026">
                <a:solidFill>
                  <a:srgbClr val="000000"/>
                </a:solidFill>
                <a:latin typeface="Cambria Bold"/>
                <a:ea typeface="Cambria Bold"/>
                <a:cs typeface="Cambria Bold"/>
                <a:sym typeface="Cambria Bold"/>
              </a:rPr>
              <a:t>Team Members:</a:t>
            </a:r>
            <a:r>
              <a:rPr lang="en-US" sz="2026">
                <a:solidFill>
                  <a:srgbClr val="000000"/>
                </a:solidFill>
                <a:latin typeface="Cambria"/>
                <a:ea typeface="Cambria"/>
                <a:cs typeface="Cambria"/>
                <a:sym typeface="Cambria"/>
              </a:rPr>
              <a:t>     Priyanka Sharma(ENG21CT0030)</a:t>
            </a:r>
          </a:p>
          <a:p>
            <a:pPr algn="just">
              <a:lnSpc>
                <a:spcPts val="3283"/>
              </a:lnSpc>
            </a:pPr>
            <a:r>
              <a:rPr lang="en-US" sz="2026">
                <a:solidFill>
                  <a:srgbClr val="000000"/>
                </a:solidFill>
                <a:latin typeface="Cambria"/>
                <a:ea typeface="Cambria"/>
                <a:cs typeface="Cambria"/>
                <a:sym typeface="Cambria"/>
              </a:rPr>
              <a:t>                                       Sukriti Srinivasa  (ENG21CT0039) </a:t>
            </a:r>
          </a:p>
          <a:p>
            <a:pPr algn="just">
              <a:lnSpc>
                <a:spcPts val="3283"/>
              </a:lnSpc>
            </a:pPr>
            <a:r>
              <a:rPr lang="en-US" sz="2026">
                <a:solidFill>
                  <a:srgbClr val="000000"/>
                </a:solidFill>
                <a:latin typeface="Cambria"/>
                <a:ea typeface="Cambria"/>
                <a:cs typeface="Cambria"/>
                <a:sym typeface="Cambria"/>
              </a:rPr>
              <a:t>                                       Sunidhi KS             (ENG21CT0040)</a:t>
            </a:r>
          </a:p>
          <a:p>
            <a:pPr algn="just">
              <a:lnSpc>
                <a:spcPts val="3283"/>
              </a:lnSpc>
            </a:pPr>
            <a:r>
              <a:rPr lang="en-US" sz="2026">
                <a:solidFill>
                  <a:srgbClr val="000000"/>
                </a:solidFill>
                <a:latin typeface="Cambria"/>
                <a:ea typeface="Cambria"/>
                <a:cs typeface="Cambria"/>
                <a:sym typeface="Cambria"/>
              </a:rPr>
              <a:t>                                       Vidushi Modi        (ENG21CT0048)</a:t>
            </a:r>
          </a:p>
          <a:p>
            <a:pPr algn="l">
              <a:lnSpc>
                <a:spcPts val="3283"/>
              </a:lnSpc>
            </a:pPr>
            <a:r>
              <a:rPr lang="en-US" b="true" sz="2026">
                <a:solidFill>
                  <a:srgbClr val="000000"/>
                </a:solidFill>
                <a:latin typeface="Cambria Bold"/>
                <a:ea typeface="Cambria Bold"/>
                <a:cs typeface="Cambria Bold"/>
                <a:sym typeface="Cambria Bold"/>
              </a:rPr>
              <a:t>Guide:  </a:t>
            </a:r>
            <a:r>
              <a:rPr lang="en-US" sz="2026">
                <a:solidFill>
                  <a:srgbClr val="000000"/>
                </a:solidFill>
                <a:latin typeface="Cambria"/>
                <a:ea typeface="Cambria"/>
                <a:cs typeface="Cambria"/>
                <a:sym typeface="Cambria"/>
              </a:rPr>
              <a:t>                       Dr. Santosh Kumar J  (Associate Professor)</a:t>
            </a:r>
          </a:p>
          <a:p>
            <a:pPr algn="l">
              <a:lnSpc>
                <a:spcPts val="3283"/>
              </a:lnSpc>
            </a:pPr>
            <a:r>
              <a:rPr lang="en-US" b="true" sz="2026">
                <a:solidFill>
                  <a:srgbClr val="000000"/>
                </a:solidFill>
                <a:latin typeface="Cambria Bold"/>
                <a:ea typeface="Cambria Bold"/>
                <a:cs typeface="Cambria Bold"/>
                <a:sym typeface="Cambria Bold"/>
              </a:rPr>
              <a:t>Department:  </a:t>
            </a:r>
            <a:r>
              <a:rPr lang="en-US" sz="2026">
                <a:solidFill>
                  <a:srgbClr val="000000"/>
                </a:solidFill>
                <a:latin typeface="Cambria"/>
                <a:ea typeface="Cambria"/>
                <a:cs typeface="Cambria"/>
                <a:sym typeface="Cambria"/>
              </a:rPr>
              <a:t>         Computer Science &amp; Technology</a:t>
            </a:r>
          </a:p>
          <a:p>
            <a:pPr algn="l">
              <a:lnSpc>
                <a:spcPts val="3283"/>
              </a:lnSpc>
            </a:pPr>
            <a:r>
              <a:rPr lang="en-US" b="true" sz="2026">
                <a:solidFill>
                  <a:srgbClr val="000000"/>
                </a:solidFill>
                <a:latin typeface="Cambria Bold"/>
                <a:ea typeface="Cambria Bold"/>
                <a:cs typeface="Cambria Bold"/>
                <a:sym typeface="Cambria Bold"/>
              </a:rPr>
              <a:t>University:</a:t>
            </a:r>
            <a:r>
              <a:rPr lang="en-US" sz="2026">
                <a:solidFill>
                  <a:srgbClr val="000000"/>
                </a:solidFill>
                <a:latin typeface="Cambria"/>
                <a:ea typeface="Cambria"/>
                <a:cs typeface="Cambria"/>
                <a:sym typeface="Cambria"/>
              </a:rPr>
              <a:t>               Dayananda Sagar University</a:t>
            </a:r>
          </a:p>
        </p:txBody>
      </p:sp>
      <p:sp>
        <p:nvSpPr>
          <p:cNvPr name="Freeform 6" id="6"/>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7510" y="884816"/>
            <a:ext cx="9518581" cy="6056197"/>
          </a:xfrm>
          <a:custGeom>
            <a:avLst/>
            <a:gdLst/>
            <a:ahLst/>
            <a:cxnLst/>
            <a:rect r="r" b="b" t="t" l="l"/>
            <a:pathLst>
              <a:path h="6056197" w="9518581">
                <a:moveTo>
                  <a:pt x="0" y="0"/>
                </a:moveTo>
                <a:lnTo>
                  <a:pt x="9518580" y="0"/>
                </a:lnTo>
                <a:lnTo>
                  <a:pt x="9518580" y="6056197"/>
                </a:lnTo>
                <a:lnTo>
                  <a:pt x="0" y="6056197"/>
                </a:lnTo>
                <a:lnTo>
                  <a:pt x="0" y="0"/>
                </a:lnTo>
                <a:close/>
              </a:path>
            </a:pathLst>
          </a:custGeom>
          <a:blipFill>
            <a:blip r:embed="rId2"/>
            <a:stretch>
              <a:fillRect l="0" t="0" r="0" b="0"/>
            </a:stretch>
          </a:blipFill>
        </p:spPr>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3"/>
            <a:stretch>
              <a:fillRect l="0" t="0" r="0" b="0"/>
            </a:stretch>
          </a:blipFill>
        </p:spPr>
      </p:sp>
      <p:sp>
        <p:nvSpPr>
          <p:cNvPr name="Freeform 4" id="4"/>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4"/>
            <a:stretch>
              <a:fillRect l="0" t="0" r="0" b="0"/>
            </a:stretch>
          </a:blipFill>
        </p:spPr>
      </p:sp>
      <p:grpSp>
        <p:nvGrpSpPr>
          <p:cNvPr name="Group 5" id="5"/>
          <p:cNvGrpSpPr/>
          <p:nvPr/>
        </p:nvGrpSpPr>
        <p:grpSpPr>
          <a:xfrm rot="0">
            <a:off x="129997" y="212329"/>
            <a:ext cx="1203045" cy="784350"/>
            <a:chOff x="0" y="0"/>
            <a:chExt cx="3007613" cy="1960875"/>
          </a:xfrm>
        </p:grpSpPr>
        <p:sp>
          <p:nvSpPr>
            <p:cNvPr name="Freeform 6" id="6"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7" id="7"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8" id="8"/>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9" id="9"/>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0" y="1155001"/>
            <a:ext cx="9725339" cy="581025"/>
          </a:xfrm>
          <a:prstGeom prst="rect">
            <a:avLst/>
          </a:prstGeom>
        </p:spPr>
        <p:txBody>
          <a:bodyPr anchor="t" rtlCol="false" tIns="0" lIns="0" bIns="0" rIns="0">
            <a:spAutoFit/>
          </a:bodyPr>
          <a:lstStyle/>
          <a:p>
            <a:pPr algn="ctr">
              <a:lnSpc>
                <a:spcPts val="4079"/>
              </a:lnSpc>
            </a:pPr>
            <a:r>
              <a:rPr lang="en-US" sz="3399" b="true">
                <a:solidFill>
                  <a:srgbClr val="C00000"/>
                </a:solidFill>
                <a:latin typeface="Times New Roman Bold"/>
                <a:ea typeface="Times New Roman Bold"/>
                <a:cs typeface="Times New Roman Bold"/>
                <a:sym typeface="Times New Roman Bold"/>
              </a:rPr>
              <a:t>Application</a:t>
            </a:r>
          </a:p>
        </p:txBody>
      </p:sp>
      <p:sp>
        <p:nvSpPr>
          <p:cNvPr name="TextBox 3" id="3"/>
          <p:cNvSpPr txBox="true"/>
          <p:nvPr/>
        </p:nvSpPr>
        <p:spPr>
          <a:xfrm rot="0">
            <a:off x="582891" y="2279690"/>
            <a:ext cx="3835850" cy="4050983"/>
          </a:xfrm>
          <a:prstGeom prst="rect">
            <a:avLst/>
          </a:prstGeom>
        </p:spPr>
        <p:txBody>
          <a:bodyPr anchor="t" rtlCol="false" tIns="0" lIns="0" bIns="0" rIns="0">
            <a:spAutoFit/>
          </a:bodyPr>
          <a:lstStyle/>
          <a:p>
            <a:pPr algn="ctr">
              <a:lnSpc>
                <a:spcPts val="2429"/>
              </a:lnSpc>
            </a:pPr>
            <a:r>
              <a:rPr lang="en-US" sz="1799" b="true">
                <a:solidFill>
                  <a:srgbClr val="000000"/>
                </a:solidFill>
                <a:latin typeface="Arimo Bold"/>
                <a:ea typeface="Arimo Bold"/>
                <a:cs typeface="Arimo Bold"/>
                <a:sym typeface="Arimo Bold"/>
              </a:rPr>
              <a:t>Potential Impact on the Target Audience</a:t>
            </a:r>
          </a:p>
          <a:p>
            <a:pPr algn="ctr">
              <a:lnSpc>
                <a:spcPts val="2429"/>
              </a:lnSpc>
            </a:pPr>
          </a:p>
          <a:p>
            <a:pPr algn="just">
              <a:lnSpc>
                <a:spcPts val="1890"/>
              </a:lnSpc>
            </a:pPr>
            <a:r>
              <a:rPr lang="en-US" b="true" sz="1400">
                <a:solidFill>
                  <a:srgbClr val="000000"/>
                </a:solidFill>
                <a:latin typeface="Arimo Bold"/>
                <a:ea typeface="Arimo Bold"/>
                <a:cs typeface="Arimo Bold"/>
                <a:sym typeface="Arimo Bold"/>
              </a:rPr>
              <a:t>Farmers:</a:t>
            </a:r>
          </a:p>
          <a:p>
            <a:pPr algn="just" marL="302261" indent="-151130" lvl="1">
              <a:lnSpc>
                <a:spcPts val="1890"/>
              </a:lnSpc>
              <a:buFont typeface="Arial"/>
              <a:buChar char="•"/>
            </a:pPr>
            <a:r>
              <a:rPr lang="en-US" sz="1400">
                <a:solidFill>
                  <a:srgbClr val="000000"/>
                </a:solidFill>
                <a:latin typeface="Arimo"/>
                <a:ea typeface="Arimo"/>
                <a:cs typeface="Arimo"/>
                <a:sym typeface="Arimo"/>
              </a:rPr>
              <a:t>Direct access to a wider market (local and global).</a:t>
            </a:r>
          </a:p>
          <a:p>
            <a:pPr algn="just" marL="302261" indent="-151130" lvl="1">
              <a:lnSpc>
                <a:spcPts val="1890"/>
              </a:lnSpc>
              <a:buFont typeface="Arial"/>
              <a:buChar char="•"/>
            </a:pPr>
            <a:r>
              <a:rPr lang="en-US" sz="1400">
                <a:solidFill>
                  <a:srgbClr val="000000"/>
                </a:solidFill>
                <a:latin typeface="Arimo"/>
                <a:ea typeface="Arimo"/>
                <a:cs typeface="Arimo"/>
                <a:sym typeface="Arimo"/>
              </a:rPr>
              <a:t>Increased income by eliminating middlemen.</a:t>
            </a:r>
          </a:p>
          <a:p>
            <a:pPr algn="just" marL="302261" indent="-151130" lvl="1">
              <a:lnSpc>
                <a:spcPts val="1890"/>
              </a:lnSpc>
              <a:buFont typeface="Arial"/>
              <a:buChar char="•"/>
            </a:pPr>
            <a:r>
              <a:rPr lang="en-US" sz="1400">
                <a:solidFill>
                  <a:srgbClr val="000000"/>
                </a:solidFill>
                <a:latin typeface="Arimo"/>
                <a:ea typeface="Arimo"/>
                <a:cs typeface="Arimo"/>
                <a:sym typeface="Arimo"/>
              </a:rPr>
              <a:t>Simplified app with language and offline support ensures inclusivity.</a:t>
            </a:r>
          </a:p>
          <a:p>
            <a:pPr algn="just">
              <a:lnSpc>
                <a:spcPts val="1890"/>
              </a:lnSpc>
            </a:pPr>
          </a:p>
          <a:p>
            <a:pPr algn="just">
              <a:lnSpc>
                <a:spcPts val="1890"/>
              </a:lnSpc>
            </a:pPr>
            <a:r>
              <a:rPr lang="en-US" b="true" sz="1400">
                <a:solidFill>
                  <a:srgbClr val="000000"/>
                </a:solidFill>
                <a:latin typeface="Arimo Bold"/>
                <a:ea typeface="Arimo Bold"/>
                <a:cs typeface="Arimo Bold"/>
                <a:sym typeface="Arimo Bold"/>
              </a:rPr>
              <a:t>Retailers and Consumers:</a:t>
            </a:r>
          </a:p>
          <a:p>
            <a:pPr algn="just" marL="302261" indent="-151130" lvl="1">
              <a:lnSpc>
                <a:spcPts val="1890"/>
              </a:lnSpc>
              <a:buFont typeface="Arial"/>
              <a:buChar char="•"/>
            </a:pPr>
            <a:r>
              <a:rPr lang="en-US" sz="1400">
                <a:solidFill>
                  <a:srgbClr val="000000"/>
                </a:solidFill>
                <a:latin typeface="Arimo"/>
                <a:ea typeface="Arimo"/>
                <a:cs typeface="Arimo"/>
                <a:sym typeface="Arimo"/>
              </a:rPr>
              <a:t>Access to fresh, local produce directly from the source.</a:t>
            </a:r>
          </a:p>
          <a:p>
            <a:pPr algn="just" marL="302261" indent="-151130" lvl="1">
              <a:lnSpc>
                <a:spcPts val="1890"/>
              </a:lnSpc>
              <a:buFont typeface="Arial"/>
              <a:buChar char="•"/>
            </a:pPr>
            <a:r>
              <a:rPr lang="en-US" sz="1400">
                <a:solidFill>
                  <a:srgbClr val="000000"/>
                </a:solidFill>
                <a:latin typeface="Arimo"/>
                <a:ea typeface="Arimo"/>
                <a:cs typeface="Arimo"/>
                <a:sym typeface="Arimo"/>
              </a:rPr>
              <a:t>Transparency in pricing and product quality.</a:t>
            </a:r>
          </a:p>
          <a:p>
            <a:pPr algn="just">
              <a:lnSpc>
                <a:spcPts val="1890"/>
              </a:lnSpc>
            </a:pPr>
          </a:p>
          <a:p>
            <a:pPr algn="just">
              <a:lnSpc>
                <a:spcPts val="1890"/>
              </a:lnSpc>
            </a:pPr>
          </a:p>
        </p:txBody>
      </p:sp>
      <p:sp>
        <p:nvSpPr>
          <p:cNvPr name="TextBox 4" id="4"/>
          <p:cNvSpPr txBox="true"/>
          <p:nvPr/>
        </p:nvSpPr>
        <p:spPr>
          <a:xfrm rot="0">
            <a:off x="6992405" y="5122947"/>
            <a:ext cx="2178304" cy="252857"/>
          </a:xfrm>
          <a:prstGeom prst="rect">
            <a:avLst/>
          </a:prstGeom>
        </p:spPr>
        <p:txBody>
          <a:bodyPr anchor="t" rtlCol="false" tIns="0" lIns="0" bIns="0" rIns="0">
            <a:spAutoFit/>
          </a:bodyPr>
          <a:lstStyle/>
          <a:p>
            <a:pPr algn="r">
              <a:lnSpc>
                <a:spcPts val="1152"/>
              </a:lnSpc>
            </a:pPr>
            <a:r>
              <a:rPr lang="en-US" b="true" sz="960">
                <a:solidFill>
                  <a:srgbClr val="FFFFFF"/>
                </a:solidFill>
                <a:latin typeface="Arimo Bold"/>
                <a:ea typeface="Arimo Bold"/>
                <a:cs typeface="Arimo Bold"/>
                <a:sym typeface="Arimo Bold"/>
              </a:rPr>
              <a:t>5</a:t>
            </a:r>
          </a:p>
        </p:txBody>
      </p:sp>
      <p:grpSp>
        <p:nvGrpSpPr>
          <p:cNvPr name="Group 5" id="5"/>
          <p:cNvGrpSpPr/>
          <p:nvPr/>
        </p:nvGrpSpPr>
        <p:grpSpPr>
          <a:xfrm rot="0">
            <a:off x="220617" y="271410"/>
            <a:ext cx="1021806" cy="666187"/>
            <a:chOff x="0" y="0"/>
            <a:chExt cx="2554514" cy="1665468"/>
          </a:xfrm>
        </p:grpSpPr>
        <p:sp>
          <p:nvSpPr>
            <p:cNvPr name="Freeform 6" id="6" descr="Your startup LOGO"/>
            <p:cNvSpPr/>
            <p:nvPr/>
          </p:nvSpPr>
          <p:spPr>
            <a:xfrm flipH="false" flipV="false" rot="0">
              <a:off x="25400" y="25400"/>
              <a:ext cx="2503678" cy="1614678"/>
            </a:xfrm>
            <a:custGeom>
              <a:avLst/>
              <a:gdLst/>
              <a:ahLst/>
              <a:cxnLst/>
              <a:rect r="r" b="b" t="t" l="l"/>
              <a:pathLst>
                <a:path h="1614678" w="2503678">
                  <a:moveTo>
                    <a:pt x="0" y="807339"/>
                  </a:moveTo>
                  <a:cubicBezTo>
                    <a:pt x="0" y="361442"/>
                    <a:pt x="560451" y="0"/>
                    <a:pt x="1251839" y="0"/>
                  </a:cubicBezTo>
                  <a:cubicBezTo>
                    <a:pt x="1943227" y="0"/>
                    <a:pt x="2503678" y="361442"/>
                    <a:pt x="2503678" y="807339"/>
                  </a:cubicBezTo>
                  <a:cubicBezTo>
                    <a:pt x="2503678" y="1253236"/>
                    <a:pt x="1943227" y="1614678"/>
                    <a:pt x="1251839" y="1614678"/>
                  </a:cubicBezTo>
                  <a:cubicBezTo>
                    <a:pt x="560451" y="1614678"/>
                    <a:pt x="0" y="1253236"/>
                    <a:pt x="0" y="807339"/>
                  </a:cubicBezTo>
                  <a:close/>
                </a:path>
              </a:pathLst>
            </a:custGeom>
            <a:solidFill>
              <a:srgbClr val="FFFFFF"/>
            </a:solidFill>
          </p:spPr>
        </p:sp>
        <p:sp>
          <p:nvSpPr>
            <p:cNvPr name="Freeform 7" id="7" descr="Your startup LOGO"/>
            <p:cNvSpPr/>
            <p:nvPr/>
          </p:nvSpPr>
          <p:spPr>
            <a:xfrm flipH="false" flipV="false" rot="0">
              <a:off x="0" y="0"/>
              <a:ext cx="2554478" cy="1665478"/>
            </a:xfrm>
            <a:custGeom>
              <a:avLst/>
              <a:gdLst/>
              <a:ahLst/>
              <a:cxnLst/>
              <a:rect r="r" b="b" t="t" l="l"/>
              <a:pathLst>
                <a:path h="1665478" w="2554478">
                  <a:moveTo>
                    <a:pt x="0" y="832739"/>
                  </a:moveTo>
                  <a:cubicBezTo>
                    <a:pt x="0" y="363855"/>
                    <a:pt x="583057" y="0"/>
                    <a:pt x="1277239" y="0"/>
                  </a:cubicBezTo>
                  <a:cubicBezTo>
                    <a:pt x="1971421" y="0"/>
                    <a:pt x="2554478" y="363855"/>
                    <a:pt x="2554478" y="832739"/>
                  </a:cubicBezTo>
                  <a:lnTo>
                    <a:pt x="2529078" y="832739"/>
                  </a:lnTo>
                  <a:lnTo>
                    <a:pt x="2554478" y="832739"/>
                  </a:lnTo>
                  <a:cubicBezTo>
                    <a:pt x="2554478" y="1301623"/>
                    <a:pt x="1971421" y="1665478"/>
                    <a:pt x="1277239" y="1665478"/>
                  </a:cubicBezTo>
                  <a:lnTo>
                    <a:pt x="1277239" y="1640078"/>
                  </a:lnTo>
                  <a:lnTo>
                    <a:pt x="1277239" y="1665478"/>
                  </a:lnTo>
                  <a:cubicBezTo>
                    <a:pt x="583057" y="1665478"/>
                    <a:pt x="0" y="1301623"/>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5522"/>
                    <a:pt x="588772" y="1614678"/>
                    <a:pt x="1277239" y="1614678"/>
                  </a:cubicBezTo>
                  <a:cubicBezTo>
                    <a:pt x="1965706" y="1614678"/>
                    <a:pt x="2503678" y="1255522"/>
                    <a:pt x="2503678" y="832739"/>
                  </a:cubicBezTo>
                  <a:cubicBezTo>
                    <a:pt x="2503678" y="409956"/>
                    <a:pt x="1965833" y="50800"/>
                    <a:pt x="1277239" y="50800"/>
                  </a:cubicBezTo>
                  <a:lnTo>
                    <a:pt x="1277239" y="25400"/>
                  </a:lnTo>
                  <a:lnTo>
                    <a:pt x="1277239" y="50800"/>
                  </a:lnTo>
                  <a:cubicBezTo>
                    <a:pt x="588772" y="50800"/>
                    <a:pt x="50800" y="409956"/>
                    <a:pt x="50800" y="832739"/>
                  </a:cubicBezTo>
                  <a:close/>
                </a:path>
              </a:pathLst>
            </a:custGeom>
            <a:solidFill>
              <a:srgbClr val="8064A2"/>
            </a:solidFill>
          </p:spPr>
        </p:sp>
        <p:sp>
          <p:nvSpPr>
            <p:cNvPr name="TextBox 8" id="8"/>
            <p:cNvSpPr txBox="true"/>
            <p:nvPr/>
          </p:nvSpPr>
          <p:spPr>
            <a:xfrm>
              <a:off x="0" y="-9525"/>
              <a:ext cx="2554514" cy="1674993"/>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9" id="9"/>
          <p:cNvSpPr txBox="true"/>
          <p:nvPr/>
        </p:nvSpPr>
        <p:spPr>
          <a:xfrm rot="0">
            <a:off x="4923243" y="1953459"/>
            <a:ext cx="4247467" cy="4703445"/>
          </a:xfrm>
          <a:prstGeom prst="rect">
            <a:avLst/>
          </a:prstGeom>
        </p:spPr>
        <p:txBody>
          <a:bodyPr anchor="t" rtlCol="false" tIns="0" lIns="0" bIns="0" rIns="0">
            <a:spAutoFit/>
          </a:bodyPr>
          <a:lstStyle/>
          <a:p>
            <a:pPr algn="ctr">
              <a:lnSpc>
                <a:spcPts val="2429"/>
              </a:lnSpc>
            </a:pPr>
            <a:r>
              <a:rPr lang="en-US" b="true" sz="1799">
                <a:solidFill>
                  <a:srgbClr val="000000"/>
                </a:solidFill>
                <a:latin typeface="Arimo Bold"/>
                <a:ea typeface="Arimo Bold"/>
                <a:cs typeface="Arimo Bold"/>
                <a:sym typeface="Arimo Bold"/>
              </a:rPr>
              <a:t>Benefits of the Solution</a:t>
            </a:r>
          </a:p>
          <a:p>
            <a:pPr algn="ctr">
              <a:lnSpc>
                <a:spcPts val="2429"/>
              </a:lnSpc>
            </a:pPr>
          </a:p>
          <a:p>
            <a:pPr algn="just">
              <a:lnSpc>
                <a:spcPts val="1890"/>
              </a:lnSpc>
            </a:pPr>
            <a:r>
              <a:rPr lang="en-US" b="true" sz="1400">
                <a:solidFill>
                  <a:srgbClr val="000000"/>
                </a:solidFill>
                <a:latin typeface="Arimo Bold"/>
                <a:ea typeface="Arimo Bold"/>
                <a:cs typeface="Arimo Bold"/>
                <a:sym typeface="Arimo Bold"/>
              </a:rPr>
              <a:t>Social:</a:t>
            </a:r>
          </a:p>
          <a:p>
            <a:pPr algn="just" marL="302261" indent="-151130" lvl="1">
              <a:lnSpc>
                <a:spcPts val="1890"/>
              </a:lnSpc>
              <a:buFont typeface="Arial"/>
              <a:buChar char="•"/>
            </a:pPr>
            <a:r>
              <a:rPr lang="en-US" sz="1400">
                <a:solidFill>
                  <a:srgbClr val="000000"/>
                </a:solidFill>
                <a:latin typeface="Arimo"/>
                <a:ea typeface="Arimo"/>
                <a:cs typeface="Arimo"/>
                <a:sym typeface="Arimo"/>
              </a:rPr>
              <a:t>Empowers small-scale farmers by improving market access and profitability.</a:t>
            </a:r>
          </a:p>
          <a:p>
            <a:pPr algn="just" marL="302261" indent="-151130" lvl="1">
              <a:lnSpc>
                <a:spcPts val="1890"/>
              </a:lnSpc>
              <a:buFont typeface="Arial"/>
              <a:buChar char="•"/>
            </a:pPr>
            <a:r>
              <a:rPr lang="en-US" sz="1400">
                <a:solidFill>
                  <a:srgbClr val="000000"/>
                </a:solidFill>
                <a:latin typeface="Arimo"/>
                <a:ea typeface="Arimo"/>
                <a:cs typeface="Arimo"/>
                <a:sym typeface="Arimo"/>
              </a:rPr>
              <a:t>Bridges the digital divide with a simple, farmer-friendly interface.</a:t>
            </a:r>
          </a:p>
          <a:p>
            <a:pPr algn="just">
              <a:lnSpc>
                <a:spcPts val="1890"/>
              </a:lnSpc>
            </a:pPr>
          </a:p>
          <a:p>
            <a:pPr algn="just">
              <a:lnSpc>
                <a:spcPts val="1890"/>
              </a:lnSpc>
            </a:pPr>
            <a:r>
              <a:rPr lang="en-US" b="true" sz="1400">
                <a:solidFill>
                  <a:srgbClr val="000000"/>
                </a:solidFill>
                <a:latin typeface="Arimo Bold"/>
                <a:ea typeface="Arimo Bold"/>
                <a:cs typeface="Arimo Bold"/>
                <a:sym typeface="Arimo Bold"/>
              </a:rPr>
              <a:t>Economic</a:t>
            </a:r>
            <a:r>
              <a:rPr lang="en-US" sz="1400">
                <a:solidFill>
                  <a:srgbClr val="000000"/>
                </a:solidFill>
                <a:latin typeface="Arimo"/>
                <a:ea typeface="Arimo"/>
                <a:cs typeface="Arimo"/>
                <a:sym typeface="Arimo"/>
              </a:rPr>
              <a:t>:</a:t>
            </a:r>
          </a:p>
          <a:p>
            <a:pPr algn="just" marL="302261" indent="-151130" lvl="1">
              <a:lnSpc>
                <a:spcPts val="1890"/>
              </a:lnSpc>
              <a:buFont typeface="Arial"/>
              <a:buChar char="•"/>
            </a:pPr>
            <a:r>
              <a:rPr lang="en-US" sz="1400">
                <a:solidFill>
                  <a:srgbClr val="000000"/>
                </a:solidFill>
                <a:latin typeface="Arimo"/>
                <a:ea typeface="Arimo"/>
                <a:cs typeface="Arimo"/>
                <a:sym typeface="Arimo"/>
              </a:rPr>
              <a:t>Reduces dependency on middlemen, leading to better profits for farmers.</a:t>
            </a:r>
          </a:p>
          <a:p>
            <a:pPr algn="just" marL="302261" indent="-151130" lvl="1">
              <a:lnSpc>
                <a:spcPts val="1890"/>
              </a:lnSpc>
              <a:buFont typeface="Arial"/>
              <a:buChar char="•"/>
            </a:pPr>
            <a:r>
              <a:rPr lang="en-US" sz="1400">
                <a:solidFill>
                  <a:srgbClr val="000000"/>
                </a:solidFill>
                <a:latin typeface="Arimo"/>
                <a:ea typeface="Arimo"/>
                <a:cs typeface="Arimo"/>
                <a:sym typeface="Arimo"/>
              </a:rPr>
              <a:t>Creates a direct connection between producers and consumers, ensuring fair trade practices.</a:t>
            </a:r>
          </a:p>
          <a:p>
            <a:pPr algn="just">
              <a:lnSpc>
                <a:spcPts val="1890"/>
              </a:lnSpc>
            </a:pPr>
          </a:p>
          <a:p>
            <a:pPr algn="just">
              <a:lnSpc>
                <a:spcPts val="1890"/>
              </a:lnSpc>
            </a:pPr>
            <a:r>
              <a:rPr lang="en-US" b="true" sz="1400">
                <a:solidFill>
                  <a:srgbClr val="000000"/>
                </a:solidFill>
                <a:latin typeface="Arimo Bold"/>
                <a:ea typeface="Arimo Bold"/>
                <a:cs typeface="Arimo Bold"/>
                <a:sym typeface="Arimo Bold"/>
              </a:rPr>
              <a:t>Environmental:</a:t>
            </a:r>
          </a:p>
          <a:p>
            <a:pPr algn="just" marL="302261" indent="-151130" lvl="1">
              <a:lnSpc>
                <a:spcPts val="1890"/>
              </a:lnSpc>
              <a:buFont typeface="Arial"/>
              <a:buChar char="•"/>
            </a:pPr>
            <a:r>
              <a:rPr lang="en-US" sz="1400">
                <a:solidFill>
                  <a:srgbClr val="000000"/>
                </a:solidFill>
                <a:latin typeface="Arimo"/>
                <a:ea typeface="Arimo"/>
                <a:cs typeface="Arimo"/>
                <a:sym typeface="Arimo"/>
              </a:rPr>
              <a:t>Supports sustainable farming practices by connecting farmers to eco-conscious consumers.</a:t>
            </a:r>
          </a:p>
          <a:p>
            <a:pPr algn="just" marL="302261" indent="-151130" lvl="1">
              <a:lnSpc>
                <a:spcPts val="1890"/>
              </a:lnSpc>
              <a:buFont typeface="Arial"/>
              <a:buChar char="•"/>
            </a:pPr>
            <a:r>
              <a:rPr lang="en-US" sz="1400">
                <a:solidFill>
                  <a:srgbClr val="000000"/>
                </a:solidFill>
                <a:latin typeface="Arimo"/>
                <a:ea typeface="Arimo"/>
                <a:cs typeface="Arimo"/>
                <a:sym typeface="Arimo"/>
              </a:rPr>
              <a:t>Reduces carbon footprint with localized trade, minimizing transportation distances.</a:t>
            </a:r>
          </a:p>
        </p:txBody>
      </p:sp>
      <p:sp>
        <p:nvSpPr>
          <p:cNvPr name="Freeform 10" id="10"/>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Freeform 11" id="11"/>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12" id="12"/>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Freeform 3" id="3"/>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4" id="4"/>
          <p:cNvSpPr txBox="true"/>
          <p:nvPr/>
        </p:nvSpPr>
        <p:spPr>
          <a:xfrm rot="0">
            <a:off x="0" y="777604"/>
            <a:ext cx="9725339" cy="763905"/>
          </a:xfrm>
          <a:prstGeom prst="rect">
            <a:avLst/>
          </a:prstGeom>
        </p:spPr>
        <p:txBody>
          <a:bodyPr anchor="t" rtlCol="false" tIns="0" lIns="0" bIns="0" rIns="0">
            <a:spAutoFit/>
          </a:bodyPr>
          <a:lstStyle/>
          <a:p>
            <a:pPr algn="ctr">
              <a:lnSpc>
                <a:spcPts val="6480"/>
              </a:lnSpc>
            </a:pPr>
            <a:r>
              <a:rPr lang="en-US" b="true" sz="3600" spc="89">
                <a:solidFill>
                  <a:srgbClr val="C00000"/>
                </a:solidFill>
                <a:latin typeface="Trebuchet MS Bold"/>
                <a:ea typeface="Trebuchet MS Bold"/>
                <a:cs typeface="Trebuchet MS Bold"/>
                <a:sym typeface="Trebuchet MS Bold"/>
              </a:rPr>
              <a:t>References</a:t>
            </a:r>
          </a:p>
        </p:txBody>
      </p:sp>
      <p:grpSp>
        <p:nvGrpSpPr>
          <p:cNvPr name="Group 5" id="5"/>
          <p:cNvGrpSpPr/>
          <p:nvPr/>
        </p:nvGrpSpPr>
        <p:grpSpPr>
          <a:xfrm rot="0">
            <a:off x="3486691" y="1850808"/>
            <a:ext cx="2751956" cy="287307"/>
            <a:chOff x="0" y="0"/>
            <a:chExt cx="3669274" cy="383076"/>
          </a:xfrm>
        </p:grpSpPr>
        <p:sp>
          <p:nvSpPr>
            <p:cNvPr name="Freeform 6" id="6"/>
            <p:cNvSpPr/>
            <p:nvPr/>
          </p:nvSpPr>
          <p:spPr>
            <a:xfrm flipH="false" flipV="false" rot="0">
              <a:off x="0" y="11021"/>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36569" y="-66675"/>
              <a:ext cx="3232706" cy="438730"/>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6" tooltip="https://drive.google.com/file/d/1lztUNwEdcRfBNO1E-d0rk6wraVoSdtuz/view?usp=sharing"/>
                </a:rPr>
                <a:t>Farm Interview Audio </a:t>
              </a:r>
            </a:p>
          </p:txBody>
        </p:sp>
      </p:grpSp>
      <p:grpSp>
        <p:nvGrpSpPr>
          <p:cNvPr name="Group 8" id="8"/>
          <p:cNvGrpSpPr/>
          <p:nvPr/>
        </p:nvGrpSpPr>
        <p:grpSpPr>
          <a:xfrm rot="0">
            <a:off x="3995118" y="2286893"/>
            <a:ext cx="1735102" cy="287307"/>
            <a:chOff x="0" y="0"/>
            <a:chExt cx="2313470" cy="383076"/>
          </a:xfrm>
        </p:grpSpPr>
        <p:sp>
          <p:nvSpPr>
            <p:cNvPr name="TextBox 9" id="9"/>
            <p:cNvSpPr txBox="true"/>
            <p:nvPr/>
          </p:nvSpPr>
          <p:spPr>
            <a:xfrm rot="0">
              <a:off x="405117" y="-66675"/>
              <a:ext cx="1908353" cy="438730"/>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7" tooltip="https://www.figma.com/design/zN9hCQa89iUlcQdKnJBUlg/SS-App?node-id=0-1&amp;t=5uuL21Mmry2S1TBn-1"/>
                </a:rPr>
                <a:t>Existing apps</a:t>
              </a:r>
            </a:p>
          </p:txBody>
        </p:sp>
        <p:sp>
          <p:nvSpPr>
            <p:cNvPr name="Freeform 10" id="10"/>
            <p:cNvSpPr/>
            <p:nvPr/>
          </p:nvSpPr>
          <p:spPr>
            <a:xfrm flipH="false" flipV="false" rot="0">
              <a:off x="0" y="11021"/>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0">
            <a:off x="3722389" y="2722978"/>
            <a:ext cx="2280560" cy="279041"/>
            <a:chOff x="0" y="0"/>
            <a:chExt cx="3040747" cy="372055"/>
          </a:xfrm>
        </p:grpSpPr>
        <p:sp>
          <p:nvSpPr>
            <p:cNvPr name="TextBox 12" id="12"/>
            <p:cNvSpPr txBox="true"/>
            <p:nvPr/>
          </p:nvSpPr>
          <p:spPr>
            <a:xfrm rot="0">
              <a:off x="459404" y="-66675"/>
              <a:ext cx="2581343" cy="438730"/>
            </a:xfrm>
            <a:prstGeom prst="rect">
              <a:avLst/>
            </a:prstGeom>
          </p:spPr>
          <p:txBody>
            <a:bodyPr anchor="t" rtlCol="false" tIns="0" lIns="0" bIns="0" rIns="0">
              <a:spAutoFit/>
            </a:bodyPr>
            <a:lstStyle/>
            <a:p>
              <a:pPr algn="ctr">
                <a:lnSpc>
                  <a:spcPts val="2887"/>
                </a:lnSpc>
                <a:spcBef>
                  <a:spcPct val="0"/>
                </a:spcBef>
              </a:pPr>
              <a:r>
                <a:rPr lang="en-US" b="true" sz="1851" u="sng">
                  <a:solidFill>
                    <a:srgbClr val="000000"/>
                  </a:solidFill>
                  <a:latin typeface="Cambria Bold"/>
                  <a:ea typeface="Cambria Bold"/>
                  <a:cs typeface="Cambria Bold"/>
                  <a:sym typeface="Cambria Bold"/>
                  <a:hlinkClick r:id="rId8" tooltip="https://docs.google.com/document/d/1X-_Aw4O9PL3KeRKwI_v37Eshw07g1yd5V_mmx7k3u-E/edit?usp=sharing"/>
                </a:rPr>
                <a:t>Field Visit Report </a:t>
              </a:r>
            </a:p>
          </p:txBody>
        </p:sp>
        <p:sp>
          <p:nvSpPr>
            <p:cNvPr name="Freeform 13" id="13"/>
            <p:cNvSpPr/>
            <p:nvPr/>
          </p:nvSpPr>
          <p:spPr>
            <a:xfrm flipH="false" flipV="false" rot="0">
              <a:off x="0" y="0"/>
              <a:ext cx="372055" cy="372055"/>
            </a:xfrm>
            <a:custGeom>
              <a:avLst/>
              <a:gdLst/>
              <a:ahLst/>
              <a:cxnLst/>
              <a:rect r="r" b="b" t="t" l="l"/>
              <a:pathLst>
                <a:path h="372055" w="372055">
                  <a:moveTo>
                    <a:pt x="0" y="0"/>
                  </a:moveTo>
                  <a:lnTo>
                    <a:pt x="372055" y="0"/>
                  </a:lnTo>
                  <a:lnTo>
                    <a:pt x="372055" y="372055"/>
                  </a:lnTo>
                  <a:lnTo>
                    <a:pt x="0" y="372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4" id="14"/>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15" id="15"/>
          <p:cNvGrpSpPr/>
          <p:nvPr/>
        </p:nvGrpSpPr>
        <p:grpSpPr>
          <a:xfrm rot="0">
            <a:off x="129997" y="212329"/>
            <a:ext cx="1203045" cy="784350"/>
            <a:chOff x="0" y="0"/>
            <a:chExt cx="3007613" cy="1960875"/>
          </a:xfrm>
        </p:grpSpPr>
        <p:sp>
          <p:nvSpPr>
            <p:cNvPr name="Freeform 16" id="16"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17" id="17"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8" id="18"/>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683071" y="1406670"/>
            <a:ext cx="8193661" cy="466725"/>
          </a:xfrm>
          <a:prstGeom prst="rect">
            <a:avLst/>
          </a:prstGeom>
        </p:spPr>
        <p:txBody>
          <a:bodyPr anchor="t" rtlCol="false" tIns="0" lIns="0" bIns="0" rIns="0">
            <a:spAutoFit/>
          </a:bodyPr>
          <a:lstStyle/>
          <a:p>
            <a:pPr algn="ctr">
              <a:lnSpc>
                <a:spcPts val="3600"/>
              </a:lnSpc>
            </a:pPr>
            <a:r>
              <a:rPr lang="en-US" sz="3000" b="true">
                <a:solidFill>
                  <a:srgbClr val="C00000"/>
                </a:solidFill>
                <a:latin typeface="Trebuchet MS Bold"/>
                <a:ea typeface="Trebuchet MS Bold"/>
                <a:cs typeface="Trebuchet MS Bold"/>
                <a:sym typeface="Trebuchet MS Bold"/>
              </a:rPr>
              <a:t>AgriLink</a:t>
            </a:r>
          </a:p>
        </p:txBody>
      </p:sp>
      <p:sp>
        <p:nvSpPr>
          <p:cNvPr name="Freeform 4" id="4"/>
          <p:cNvSpPr/>
          <p:nvPr/>
        </p:nvSpPr>
        <p:spPr>
          <a:xfrm flipH="false" flipV="false" rot="0">
            <a:off x="1905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634621" y="2888238"/>
            <a:ext cx="8290560" cy="2921889"/>
          </a:xfrm>
          <a:prstGeom prst="rect">
            <a:avLst/>
          </a:prstGeom>
        </p:spPr>
        <p:txBody>
          <a:bodyPr anchor="t" rtlCol="false" tIns="0" lIns="0" bIns="0" rIns="0">
            <a:spAutoFit/>
          </a:bodyPr>
          <a:lstStyle/>
          <a:p>
            <a:pPr algn="just">
              <a:lnSpc>
                <a:spcPts val="3327"/>
              </a:lnSpc>
            </a:pPr>
          </a:p>
          <a:p>
            <a:pPr algn="just">
              <a:lnSpc>
                <a:spcPts val="3327"/>
              </a:lnSpc>
            </a:pPr>
            <a:r>
              <a:rPr lang="en-US" sz="2133">
                <a:solidFill>
                  <a:srgbClr val="000000"/>
                </a:solidFill>
                <a:latin typeface="Cambria"/>
                <a:ea typeface="Cambria"/>
                <a:cs typeface="Cambria"/>
                <a:sym typeface="Cambria"/>
              </a:rPr>
              <a:t>AgriLink assists farmers throughout the </a:t>
            </a:r>
            <a:r>
              <a:rPr lang="en-US" sz="2133" i="true">
                <a:solidFill>
                  <a:srgbClr val="000000"/>
                </a:solidFill>
                <a:latin typeface="Cambria Italics"/>
                <a:ea typeface="Cambria Italics"/>
                <a:cs typeface="Cambria Italics"/>
                <a:sym typeface="Cambria Italics"/>
              </a:rPr>
              <a:t>entire farming proces</a:t>
            </a:r>
            <a:r>
              <a:rPr lang="en-US" sz="2133">
                <a:solidFill>
                  <a:srgbClr val="000000"/>
                </a:solidFill>
                <a:latin typeface="Cambria"/>
                <a:ea typeface="Cambria"/>
                <a:cs typeface="Cambria"/>
                <a:sym typeface="Cambria"/>
              </a:rPr>
              <a:t>s—from detecting crop diseases using AI, enhancing their skills through a Learning Management System (LMS) and to help them list and sell their produce directly to retailers and consumers, removing middlemen for better profits.</a:t>
            </a:r>
          </a:p>
          <a:p>
            <a:pPr algn="just">
              <a:lnSpc>
                <a:spcPts val="3327"/>
              </a:lnSpc>
            </a:pPr>
          </a:p>
        </p:txBody>
      </p:sp>
      <p:sp>
        <p:nvSpPr>
          <p:cNvPr name="TextBox 6" id="6"/>
          <p:cNvSpPr txBox="true"/>
          <p:nvPr/>
        </p:nvSpPr>
        <p:spPr>
          <a:xfrm rot="0">
            <a:off x="3819037" y="2566674"/>
            <a:ext cx="2087265" cy="407289"/>
          </a:xfrm>
          <a:prstGeom prst="rect">
            <a:avLst/>
          </a:prstGeom>
        </p:spPr>
        <p:txBody>
          <a:bodyPr anchor="t" rtlCol="false" tIns="0" lIns="0" bIns="0" rIns="0">
            <a:spAutoFit/>
          </a:bodyPr>
          <a:lstStyle/>
          <a:p>
            <a:pPr algn="ctr">
              <a:lnSpc>
                <a:spcPts val="3327"/>
              </a:lnSpc>
              <a:spcBef>
                <a:spcPct val="0"/>
              </a:spcBef>
            </a:pPr>
            <a:r>
              <a:rPr lang="en-US" b="true" sz="2133">
                <a:solidFill>
                  <a:srgbClr val="000000"/>
                </a:solidFill>
                <a:latin typeface="Cambria Bold"/>
                <a:ea typeface="Cambria Bold"/>
                <a:cs typeface="Cambria Bold"/>
                <a:sym typeface="Cambria Bold"/>
              </a:rPr>
              <a:t>Helping Farmers</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11" id="11"/>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475149" y="1363145"/>
            <a:ext cx="8803301" cy="567690"/>
          </a:xfrm>
          <a:prstGeom prst="rect">
            <a:avLst/>
          </a:prstGeom>
        </p:spPr>
        <p:txBody>
          <a:bodyPr anchor="t" rtlCol="false" tIns="0" lIns="0" bIns="0" rIns="0">
            <a:spAutoFit/>
          </a:bodyPr>
          <a:lstStyle/>
          <a:p>
            <a:pPr algn="ctr">
              <a:lnSpc>
                <a:spcPts val="4680"/>
              </a:lnSpc>
            </a:pPr>
            <a:r>
              <a:rPr lang="en-US" sz="3000" b="true">
                <a:solidFill>
                  <a:srgbClr val="C00000"/>
                </a:solidFill>
                <a:latin typeface="Cambria Bold"/>
                <a:ea typeface="Cambria Bold"/>
                <a:cs typeface="Cambria Bold"/>
                <a:sym typeface="Cambria Bold"/>
              </a:rPr>
              <a:t>ABSTRACT</a:t>
            </a:r>
          </a:p>
        </p:txBody>
      </p:sp>
      <p:sp>
        <p:nvSpPr>
          <p:cNvPr name="TextBox 4" id="4"/>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
        <p:nvSpPr>
          <p:cNvPr name="TextBox 5" id="5"/>
          <p:cNvSpPr txBox="true"/>
          <p:nvPr/>
        </p:nvSpPr>
        <p:spPr>
          <a:xfrm rot="0">
            <a:off x="811399" y="2132901"/>
            <a:ext cx="8130803" cy="3760089"/>
          </a:xfrm>
          <a:prstGeom prst="rect">
            <a:avLst/>
          </a:prstGeom>
        </p:spPr>
        <p:txBody>
          <a:bodyPr anchor="t" rtlCol="false" tIns="0" lIns="0" bIns="0" rIns="0">
            <a:spAutoFit/>
          </a:bodyPr>
          <a:lstStyle/>
          <a:p>
            <a:pPr algn="just">
              <a:lnSpc>
                <a:spcPts val="3327"/>
              </a:lnSpc>
            </a:pPr>
          </a:p>
          <a:p>
            <a:pPr algn="just">
              <a:lnSpc>
                <a:spcPts val="3327"/>
              </a:lnSpc>
            </a:pPr>
            <a:r>
              <a:rPr lang="en-US" sz="2133">
                <a:solidFill>
                  <a:srgbClr val="000000"/>
                </a:solidFill>
                <a:latin typeface="Cambria"/>
                <a:ea typeface="Cambria"/>
                <a:cs typeface="Cambria"/>
                <a:sym typeface="Cambria"/>
              </a:rPr>
              <a:t>AgriLink is a comprehensive platform designed to help farmers at every stage of farming. It offers AI-driven crop disease detection, a Learning Management System (LMS) for continuous education, and for listing, negotiating, and transacting produce directly with buyers. By removing intermediaries, AgriLink ensures that farmers get the profits they deserve, while also enhancing their productivity and knowledge.</a:t>
            </a:r>
          </a:p>
          <a:p>
            <a:pPr algn="just">
              <a:lnSpc>
                <a:spcPts val="3327"/>
              </a:lnSpc>
              <a:spcBef>
                <a:spcPct val="0"/>
              </a:spcBef>
            </a:pPr>
          </a:p>
        </p:txBody>
      </p:sp>
      <p:sp>
        <p:nvSpPr>
          <p:cNvPr name="Freeform 6" id="6"/>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14131" y="1375527"/>
            <a:ext cx="9725339" cy="447675"/>
          </a:xfrm>
          <a:prstGeom prst="rect">
            <a:avLst/>
          </a:prstGeom>
        </p:spPr>
        <p:txBody>
          <a:bodyPr anchor="t" rtlCol="false" tIns="0" lIns="0" bIns="0" rIns="0">
            <a:spAutoFit/>
          </a:bodyPr>
          <a:lstStyle/>
          <a:p>
            <a:pPr algn="ctr">
              <a:lnSpc>
                <a:spcPts val="3583"/>
              </a:lnSpc>
            </a:pPr>
            <a:r>
              <a:rPr lang="en-US" sz="2986" b="true">
                <a:solidFill>
                  <a:srgbClr val="C00000"/>
                </a:solidFill>
                <a:latin typeface="Trebuchet MS Bold"/>
                <a:ea typeface="Trebuchet MS Bold"/>
                <a:cs typeface="Trebuchet MS Bold"/>
                <a:sym typeface="Trebuchet MS Bold"/>
              </a:rPr>
              <a:t>INTRODUCTION</a:t>
            </a:r>
          </a:p>
        </p:txBody>
      </p:sp>
      <p:sp>
        <p:nvSpPr>
          <p:cNvPr name="Freeform 4" id="4"/>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731520" y="1923351"/>
            <a:ext cx="8290560" cy="4179189"/>
          </a:xfrm>
          <a:prstGeom prst="rect">
            <a:avLst/>
          </a:prstGeom>
        </p:spPr>
        <p:txBody>
          <a:bodyPr anchor="t" rtlCol="false" tIns="0" lIns="0" bIns="0" rIns="0">
            <a:spAutoFit/>
          </a:bodyPr>
          <a:lstStyle/>
          <a:p>
            <a:pPr algn="just">
              <a:lnSpc>
                <a:spcPts val="3327"/>
              </a:lnSpc>
            </a:pPr>
          </a:p>
          <a:p>
            <a:pPr algn="just">
              <a:lnSpc>
                <a:spcPts val="3327"/>
              </a:lnSpc>
              <a:spcBef>
                <a:spcPct val="0"/>
              </a:spcBef>
            </a:pPr>
            <a:r>
              <a:rPr lang="en-US" sz="2133">
                <a:solidFill>
                  <a:srgbClr val="000000"/>
                </a:solidFill>
                <a:latin typeface="Cambria"/>
                <a:ea typeface="Cambria"/>
                <a:cs typeface="Cambria"/>
                <a:sym typeface="Cambria"/>
              </a:rPr>
              <a:t>Farming is not just about growing crops—today, it encompasses disease management, skill enhancement, and ensuring fair market access. Many farmers struggle with detecting crop diseases early, accessing modern farming techniques, and navigating the market without losing profits to middlemen. AgriLink addresses these challenges by providing an AI-powered solution for crop disease detection, an LMS for learning farming best practices, and a market platform that helps farmers sell directly to retailers and consumers, ensuring better financial returns.</a:t>
            </a:r>
          </a:p>
        </p:txBody>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731520" y="1321435"/>
          <a:ext cx="8223628" cy="5235738"/>
        </p:xfrm>
        <a:graphic>
          <a:graphicData uri="http://schemas.openxmlformats.org/drawingml/2006/table">
            <a:tbl>
              <a:tblPr/>
              <a:tblGrid>
                <a:gridCol w="2922674"/>
                <a:gridCol w="2103909"/>
                <a:gridCol w="3197045"/>
              </a:tblGrid>
              <a:tr h="592707">
                <a:tc>
                  <a:txBody>
                    <a:bodyPr anchor="t" rtlCol="false"/>
                    <a:lstStyle/>
                    <a:p>
                      <a:pPr algn="ctr">
                        <a:lnSpc>
                          <a:spcPts val="1679"/>
                        </a:lnSpc>
                        <a:defRPr/>
                      </a:pPr>
                      <a:r>
                        <a:rPr lang="en-US" sz="1200">
                          <a:solidFill>
                            <a:srgbClr val="000000"/>
                          </a:solidFill>
                          <a:latin typeface="Arimo"/>
                          <a:ea typeface="Arimo"/>
                          <a:cs typeface="Arimo"/>
                          <a:sym typeface="Arimo"/>
                        </a:rPr>
                        <a:t>Research Paper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Gap</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Need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3652">
                <a:tc>
                  <a:txBody>
                    <a:bodyPr anchor="t" rtlCol="false"/>
                    <a:lstStyle/>
                    <a:p>
                      <a:pPr algn="ctr">
                        <a:lnSpc>
                          <a:spcPts val="1679"/>
                        </a:lnSpc>
                        <a:defRPr/>
                      </a:pPr>
                      <a:r>
                        <a:rPr lang="en-US" sz="1200">
                          <a:solidFill>
                            <a:srgbClr val="000000"/>
                          </a:solidFill>
                          <a:latin typeface="Arimo"/>
                          <a:ea typeface="Arimo"/>
                          <a:cs typeface="Arimo"/>
                          <a:sym typeface="Arimo"/>
                        </a:rPr>
                        <a:t>Mobile-Based Agricultural Apps for Farmers’ Welfare in India </a:t>
                      </a:r>
                      <a:r>
                        <a:rPr lang="en-US" sz="1200" b="true">
                          <a:solidFill>
                            <a:srgbClr val="000000"/>
                          </a:solidFill>
                          <a:latin typeface="Arimo Bold"/>
                          <a:ea typeface="Arimo Bold"/>
                          <a:cs typeface="Arimo Bold"/>
                          <a:sym typeface="Arimo Bold"/>
                        </a:rPr>
                        <a:t>(Manobharathi K, 2021)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Low adoption of ICT tools due to limited digital literacy and reliance on middlemen.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User-friendly, real-time mobile apps providing market, weather, and expert advisory services.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23652">
                <a:tc>
                  <a:txBody>
                    <a:bodyPr anchor="t" rtlCol="false"/>
                    <a:lstStyle/>
                    <a:p>
                      <a:pPr algn="ctr">
                        <a:lnSpc>
                          <a:spcPts val="1679"/>
                        </a:lnSpc>
                        <a:defRPr/>
                      </a:pPr>
                      <a:r>
                        <a:rPr lang="en-US" sz="1200">
                          <a:solidFill>
                            <a:srgbClr val="000000"/>
                          </a:solidFill>
                          <a:latin typeface="Arimo"/>
                          <a:ea typeface="Arimo"/>
                          <a:cs typeface="Arimo"/>
                          <a:sym typeface="Arimo"/>
                        </a:rPr>
                        <a:t>A Study of E-Marketing Apps for Agricultural Products </a:t>
                      </a:r>
                      <a:r>
                        <a:rPr lang="en-US" sz="1200" b="true">
                          <a:solidFill>
                            <a:srgbClr val="000000"/>
                          </a:solidFill>
                          <a:latin typeface="Arimo Bold"/>
                          <a:ea typeface="Arimo Bold"/>
                          <a:cs typeface="Arimo Bold"/>
                          <a:sym typeface="Arimo Bold"/>
                        </a:rPr>
                        <a:t>(Kajal V. Khandagale, 2022)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Inefficiency, price manipulation, and reliance on middlemen in agricultural markets.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Digital platforms that offer transparency, reduce marketing costs, and provide real-time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82390">
                <a:tc>
                  <a:txBody>
                    <a:bodyPr anchor="t" rtlCol="false"/>
                    <a:lstStyle/>
                    <a:p>
                      <a:pPr algn="ctr">
                        <a:lnSpc>
                          <a:spcPts val="1679"/>
                        </a:lnSpc>
                        <a:defRPr/>
                      </a:pPr>
                      <a:r>
                        <a:rPr lang="en-US" sz="1200">
                          <a:solidFill>
                            <a:srgbClr val="000000"/>
                          </a:solidFill>
                          <a:latin typeface="Arimo"/>
                          <a:ea typeface="Arimo"/>
                          <a:cs typeface="Arimo"/>
                          <a:sym typeface="Arimo"/>
                        </a:rPr>
                        <a:t>Android App for Farmers to Sell Their Crops </a:t>
                      </a:r>
                      <a:r>
                        <a:rPr lang="en-US" sz="1200" b="true">
                          <a:solidFill>
                            <a:srgbClr val="000000"/>
                          </a:solidFill>
                          <a:latin typeface="Arimo Bold"/>
                          <a:ea typeface="Arimo Bold"/>
                          <a:cs typeface="Arimo Bold"/>
                          <a:sym typeface="Arimo Bold"/>
                        </a:rPr>
                        <a:t>(Vamsidhar Reddy et al., 2023)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Existing apps include intermediaries, reducing farmers' profits.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Direct platforms allowing farmers to sell crops without middlemen, with added features like soil and weather data.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3337">
                <a:tc>
                  <a:txBody>
                    <a:bodyPr anchor="t" rtlCol="false"/>
                    <a:lstStyle/>
                    <a:p>
                      <a:pPr algn="ctr">
                        <a:lnSpc>
                          <a:spcPts val="1679"/>
                        </a:lnSpc>
                        <a:defRPr/>
                      </a:pPr>
                      <a:r>
                        <a:rPr lang="en-US" sz="1200">
                          <a:solidFill>
                            <a:srgbClr val="000000"/>
                          </a:solidFill>
                          <a:latin typeface="Arimo"/>
                          <a:ea typeface="Arimo"/>
                          <a:cs typeface="Arimo"/>
                          <a:sym typeface="Arimo"/>
                        </a:rPr>
                        <a:t>Developing a Crop Disease Detection using Deep Learning </a:t>
                      </a:r>
                      <a:r>
                        <a:rPr lang="en-US" sz="1200" b="true">
                          <a:solidFill>
                            <a:srgbClr val="000000"/>
                          </a:solidFill>
                          <a:latin typeface="Arimo Bold"/>
                          <a:ea typeface="Arimo Bold"/>
                          <a:cs typeface="Arimo Bold"/>
                          <a:sym typeface="Arimo Bold"/>
                        </a:rPr>
                        <a:t>(Rahul Papalkar, Abhishek Mane, 2023)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Limited real-time disease detection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Arimo"/>
                          <a:ea typeface="Arimo"/>
                          <a:cs typeface="Arimo"/>
                          <a:sym typeface="Arimo"/>
                        </a:rPr>
                        <a:t>Realtime crop monitoring system with solutions.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231654" y="376047"/>
            <a:ext cx="3290292" cy="596646"/>
          </a:xfrm>
          <a:prstGeom prst="rect">
            <a:avLst/>
          </a:prstGeom>
        </p:spPr>
        <p:txBody>
          <a:bodyPr anchor="t" rtlCol="false" tIns="0" lIns="0" bIns="0" rIns="0">
            <a:spAutoFit/>
          </a:bodyPr>
          <a:lstStyle/>
          <a:p>
            <a:pPr algn="ctr">
              <a:lnSpc>
                <a:spcPts val="4992"/>
              </a:lnSpc>
              <a:spcBef>
                <a:spcPct val="0"/>
              </a:spcBef>
            </a:pPr>
            <a:r>
              <a:rPr lang="en-US" b="true" sz="3200">
                <a:solidFill>
                  <a:srgbClr val="C00000"/>
                </a:solidFill>
                <a:latin typeface="Cambria Bold"/>
                <a:ea typeface="Cambria Bold"/>
                <a:cs typeface="Cambria Bold"/>
                <a:sym typeface="Cambria Bold"/>
              </a:rPr>
              <a:t>Literature Survey</a:t>
            </a:r>
          </a:p>
        </p:txBody>
      </p:sp>
      <p:sp>
        <p:nvSpPr>
          <p:cNvPr name="Freeform 5" id="5"/>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grpSp>
        <p:nvGrpSpPr>
          <p:cNvPr name="Group 6" id="6"/>
          <p:cNvGrpSpPr/>
          <p:nvPr/>
        </p:nvGrpSpPr>
        <p:grpSpPr>
          <a:xfrm rot="0">
            <a:off x="129997" y="212329"/>
            <a:ext cx="1203045" cy="784350"/>
            <a:chOff x="0" y="0"/>
            <a:chExt cx="3007613" cy="1960875"/>
          </a:xfrm>
        </p:grpSpPr>
        <p:sp>
          <p:nvSpPr>
            <p:cNvPr name="Freeform 7" id="7"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8" id="8"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9" id="9"/>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3445031" y="1330424"/>
            <a:ext cx="2898775" cy="580390"/>
          </a:xfrm>
          <a:prstGeom prst="rect">
            <a:avLst/>
          </a:prstGeom>
        </p:spPr>
        <p:txBody>
          <a:bodyPr anchor="t" rtlCol="false" tIns="0" lIns="0" bIns="0" rIns="0">
            <a:spAutoFit/>
          </a:bodyPr>
          <a:lstStyle/>
          <a:p>
            <a:pPr algn="ctr">
              <a:lnSpc>
                <a:spcPts val="4759"/>
              </a:lnSpc>
            </a:pPr>
            <a:r>
              <a:rPr lang="en-US" sz="3399" b="true">
                <a:solidFill>
                  <a:srgbClr val="C00000"/>
                </a:solidFill>
                <a:latin typeface="Canva Sans Bold"/>
                <a:ea typeface="Canva Sans Bold"/>
                <a:cs typeface="Canva Sans Bold"/>
                <a:sym typeface="Canva Sans Bold"/>
              </a:rPr>
              <a:t>Research Gap</a:t>
            </a:r>
          </a:p>
        </p:txBody>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grpSp>
        <p:nvGrpSpPr>
          <p:cNvPr name="Group 4" id="4"/>
          <p:cNvGrpSpPr/>
          <p:nvPr/>
        </p:nvGrpSpPr>
        <p:grpSpPr>
          <a:xfrm rot="0">
            <a:off x="129997" y="212329"/>
            <a:ext cx="1203045" cy="784350"/>
            <a:chOff x="0" y="0"/>
            <a:chExt cx="3007613" cy="1960875"/>
          </a:xfrm>
        </p:grpSpPr>
        <p:sp>
          <p:nvSpPr>
            <p:cNvPr name="Freeform 5" id="5"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6" id="6"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7" id="7"/>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
        <p:nvSpPr>
          <p:cNvPr name="TextBox 8" id="8"/>
          <p:cNvSpPr txBox="true"/>
          <p:nvPr/>
        </p:nvSpPr>
        <p:spPr>
          <a:xfrm rot="0">
            <a:off x="766757" y="2134553"/>
            <a:ext cx="8255323" cy="3989451"/>
          </a:xfrm>
          <a:prstGeom prst="rect">
            <a:avLst/>
          </a:prstGeom>
        </p:spPr>
        <p:txBody>
          <a:bodyPr anchor="t" rtlCol="false" tIns="0" lIns="0" bIns="0" rIns="0">
            <a:spAutoFit/>
          </a:bodyPr>
          <a:lstStyle/>
          <a:p>
            <a:pPr algn="just">
              <a:lnSpc>
                <a:spcPts val="2652"/>
              </a:lnSpc>
              <a:spcBef>
                <a:spcPct val="0"/>
              </a:spcBef>
            </a:pPr>
            <a:r>
              <a:rPr lang="en-US" b="true" sz="1700">
                <a:solidFill>
                  <a:srgbClr val="000000"/>
                </a:solidFill>
                <a:latin typeface="Cambria Bold"/>
                <a:ea typeface="Cambria Bold"/>
                <a:cs typeface="Cambria Bold"/>
                <a:sym typeface="Cambria Bold"/>
              </a:rPr>
              <a:t>Conclusion:</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Limited Adoption: Farmers are not widely adopting current digital platforms due to their complexity and reliance on intermediaries.</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Lack of Personalized Support: Most apps fail to offer AI-driven recommendations that provide customized pricing and market insights based on real-time data.</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Missing Voice Assistance: No existing apps fully integrate voice assistance for farmers with low digital literacy, limiting accessibility.</a:t>
            </a:r>
          </a:p>
          <a:p>
            <a:pPr algn="just">
              <a:lnSpc>
                <a:spcPts val="2652"/>
              </a:lnSpc>
            </a:pPr>
          </a:p>
          <a:p>
            <a:pPr algn="just">
              <a:lnSpc>
                <a:spcPts val="2652"/>
              </a:lnSpc>
              <a:spcBef>
                <a:spcPct val="0"/>
              </a:spcBef>
            </a:pPr>
            <a:r>
              <a:rPr lang="en-US" b="true" sz="1700">
                <a:solidFill>
                  <a:srgbClr val="000000"/>
                </a:solidFill>
                <a:latin typeface="Cambria Bold"/>
                <a:ea typeface="Cambria Bold"/>
                <a:cs typeface="Cambria Bold"/>
                <a:sym typeface="Cambria Bold"/>
              </a:rPr>
              <a:t>Our Solution:</a:t>
            </a:r>
          </a:p>
          <a:p>
            <a:pPr algn="just" marL="367031" indent="-183515" lvl="1">
              <a:lnSpc>
                <a:spcPts val="2652"/>
              </a:lnSpc>
              <a:buFont typeface="Arial"/>
              <a:buChar char="•"/>
            </a:pPr>
            <a:r>
              <a:rPr lang="en-US" sz="1700">
                <a:solidFill>
                  <a:srgbClr val="000000"/>
                </a:solidFill>
                <a:latin typeface="Cambria"/>
                <a:ea typeface="Cambria"/>
                <a:cs typeface="Cambria"/>
                <a:sym typeface="Cambria"/>
              </a:rPr>
              <a:t>AgriLink fills the gap by offering an AI-powered, voice-assisted platform that simplifies market access for farmers, provides personalized recommendations, and ensures ease of use through voice navigation.</a:t>
            </a:r>
          </a:p>
        </p:txBody>
      </p:sp>
      <p:sp>
        <p:nvSpPr>
          <p:cNvPr name="Freeform 9" id="9"/>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10" id="10"/>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3" id="3"/>
          <p:cNvSpPr txBox="true"/>
          <p:nvPr/>
        </p:nvSpPr>
        <p:spPr>
          <a:xfrm rot="0">
            <a:off x="0" y="1304774"/>
            <a:ext cx="9725339" cy="447675"/>
          </a:xfrm>
          <a:prstGeom prst="rect">
            <a:avLst/>
          </a:prstGeom>
        </p:spPr>
        <p:txBody>
          <a:bodyPr anchor="t" rtlCol="false" tIns="0" lIns="0" bIns="0" rIns="0">
            <a:spAutoFit/>
          </a:bodyPr>
          <a:lstStyle/>
          <a:p>
            <a:pPr algn="ctr">
              <a:lnSpc>
                <a:spcPts val="3583"/>
              </a:lnSpc>
            </a:pPr>
            <a:r>
              <a:rPr lang="en-US" sz="2986" b="true">
                <a:solidFill>
                  <a:srgbClr val="C00000"/>
                </a:solidFill>
                <a:latin typeface="Trebuchet MS Bold"/>
                <a:ea typeface="Trebuchet MS Bold"/>
                <a:cs typeface="Trebuchet MS Bold"/>
                <a:sym typeface="Trebuchet MS Bold"/>
              </a:rPr>
              <a:t>PROBLEM STATEMENT</a:t>
            </a:r>
          </a:p>
        </p:txBody>
      </p:sp>
      <p:sp>
        <p:nvSpPr>
          <p:cNvPr name="Freeform 4" id="4"/>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5" id="5"/>
          <p:cNvSpPr txBox="true"/>
          <p:nvPr/>
        </p:nvSpPr>
        <p:spPr>
          <a:xfrm rot="0">
            <a:off x="731520" y="2239979"/>
            <a:ext cx="8392747" cy="4193477"/>
          </a:xfrm>
          <a:prstGeom prst="rect">
            <a:avLst/>
          </a:prstGeom>
        </p:spPr>
        <p:txBody>
          <a:bodyPr anchor="t" rtlCol="false" tIns="0" lIns="0" bIns="0" rIns="0">
            <a:spAutoFit/>
          </a:bodyPr>
          <a:lstStyle/>
          <a:p>
            <a:pPr algn="just">
              <a:lnSpc>
                <a:spcPts val="3327"/>
              </a:lnSpc>
              <a:spcBef>
                <a:spcPct val="0"/>
              </a:spcBef>
            </a:pPr>
            <a:r>
              <a:rPr lang="en-US" sz="2133">
                <a:solidFill>
                  <a:srgbClr val="000000"/>
                </a:solidFill>
                <a:latin typeface="Cambria"/>
                <a:ea typeface="Cambria"/>
                <a:cs typeface="Cambria"/>
                <a:sym typeface="Cambria"/>
              </a:rPr>
              <a:t>Farmers face multiple barriers in selling and growing their produce, including:</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Middlemen driving up costs and reducing profits.</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Limited access to wider markets, especially for small scale farmers.</a:t>
            </a:r>
          </a:p>
          <a:p>
            <a:pPr algn="just" marL="460586" indent="-230293" lvl="1">
              <a:lnSpc>
                <a:spcPts val="3327"/>
              </a:lnSpc>
              <a:buFont typeface="Arial"/>
              <a:buChar char="•"/>
            </a:pPr>
            <a:r>
              <a:rPr lang="en-US" sz="2133">
                <a:solidFill>
                  <a:srgbClr val="000000"/>
                </a:solidFill>
                <a:latin typeface="Cambria"/>
                <a:ea typeface="Cambria"/>
                <a:cs typeface="Cambria"/>
                <a:sym typeface="Cambria"/>
              </a:rPr>
              <a:t>Complex digital platforms that are not designed for users with low technical literacy. </a:t>
            </a:r>
          </a:p>
          <a:p>
            <a:pPr algn="just">
              <a:lnSpc>
                <a:spcPts val="3327"/>
              </a:lnSpc>
            </a:pPr>
          </a:p>
          <a:p>
            <a:pPr algn="just">
              <a:lnSpc>
                <a:spcPts val="3327"/>
              </a:lnSpc>
            </a:pPr>
            <a:r>
              <a:rPr lang="en-US" sz="2133">
                <a:solidFill>
                  <a:srgbClr val="000000"/>
                </a:solidFill>
                <a:latin typeface="Cambria"/>
                <a:ea typeface="Cambria"/>
                <a:cs typeface="Cambria"/>
                <a:sym typeface="Cambria"/>
              </a:rPr>
              <a:t>Our solution tackles these challenges by providing a simple, localized app that streamlines the entire process from listing produce to final transactions, all while enhancing the learning experience for farmers.</a:t>
            </a:r>
          </a:p>
        </p:txBody>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2241735" y="1074511"/>
            <a:ext cx="5270129" cy="596646"/>
          </a:xfrm>
          <a:prstGeom prst="rect">
            <a:avLst/>
          </a:prstGeom>
        </p:spPr>
        <p:txBody>
          <a:bodyPr anchor="t" rtlCol="false" tIns="0" lIns="0" bIns="0" rIns="0">
            <a:spAutoFit/>
          </a:bodyPr>
          <a:lstStyle/>
          <a:p>
            <a:pPr algn="ctr">
              <a:lnSpc>
                <a:spcPts val="4992"/>
              </a:lnSpc>
              <a:spcBef>
                <a:spcPct val="0"/>
              </a:spcBef>
            </a:pPr>
            <a:r>
              <a:rPr lang="en-US" b="true" sz="3200">
                <a:solidFill>
                  <a:srgbClr val="C00000"/>
                </a:solidFill>
                <a:latin typeface="Cambria Bold"/>
                <a:ea typeface="Cambria Bold"/>
                <a:cs typeface="Cambria Bold"/>
                <a:sym typeface="Cambria Bold"/>
              </a:rPr>
              <a:t>Objectives and Methodology</a:t>
            </a:r>
          </a:p>
        </p:txBody>
      </p:sp>
      <p:sp>
        <p:nvSpPr>
          <p:cNvPr name="Freeform 3" id="3"/>
          <p:cNvSpPr/>
          <p:nvPr/>
        </p:nvSpPr>
        <p:spPr>
          <a:xfrm flipH="false" flipV="false" rot="0">
            <a:off x="8523195" y="19355"/>
            <a:ext cx="1202144" cy="1170299"/>
          </a:xfrm>
          <a:custGeom>
            <a:avLst/>
            <a:gdLst/>
            <a:ahLst/>
            <a:cxnLst/>
            <a:rect r="r" b="b" t="t" l="l"/>
            <a:pathLst>
              <a:path h="1170299" w="1202144">
                <a:moveTo>
                  <a:pt x="0" y="0"/>
                </a:moveTo>
                <a:lnTo>
                  <a:pt x="1202144" y="0"/>
                </a:lnTo>
                <a:lnTo>
                  <a:pt x="1202144" y="1170298"/>
                </a:lnTo>
                <a:lnTo>
                  <a:pt x="0" y="1170298"/>
                </a:lnTo>
                <a:lnTo>
                  <a:pt x="0" y="0"/>
                </a:lnTo>
                <a:close/>
              </a:path>
            </a:pathLst>
          </a:custGeom>
          <a:blipFill>
            <a:blip r:embed="rId2"/>
            <a:stretch>
              <a:fillRect l="0" t="0" r="0" b="0"/>
            </a:stretch>
          </a:blipFill>
        </p:spPr>
      </p:sp>
      <p:sp>
        <p:nvSpPr>
          <p:cNvPr name="TextBox 4" id="4"/>
          <p:cNvSpPr txBox="true"/>
          <p:nvPr/>
        </p:nvSpPr>
        <p:spPr>
          <a:xfrm rot="0">
            <a:off x="731520" y="1928422"/>
            <a:ext cx="8392747" cy="4655258"/>
          </a:xfrm>
          <a:prstGeom prst="rect">
            <a:avLst/>
          </a:prstGeom>
        </p:spPr>
        <p:txBody>
          <a:bodyPr anchor="t" rtlCol="false" tIns="0" lIns="0" bIns="0" rIns="0">
            <a:spAutoFit/>
          </a:bodyPr>
          <a:lstStyle/>
          <a:p>
            <a:pPr algn="just" marL="371483" indent="-185742" lvl="1">
              <a:lnSpc>
                <a:spcPts val="2684"/>
              </a:lnSpc>
              <a:buFont typeface="Arial"/>
              <a:buChar char="•"/>
            </a:pPr>
            <a:r>
              <a:rPr lang="en-US" sz="1720">
                <a:solidFill>
                  <a:srgbClr val="000000"/>
                </a:solidFill>
                <a:latin typeface="Cambria"/>
                <a:ea typeface="Cambria"/>
                <a:cs typeface="Cambria"/>
                <a:sym typeface="Cambria"/>
              </a:rPr>
              <a:t>Disease Detection:</a:t>
            </a:r>
          </a:p>
          <a:p>
            <a:pPr algn="just">
              <a:lnSpc>
                <a:spcPts val="2684"/>
              </a:lnSpc>
              <a:spcBef>
                <a:spcPct val="0"/>
              </a:spcBef>
            </a:pPr>
            <a:r>
              <a:rPr lang="en-US" sz="1720">
                <a:solidFill>
                  <a:srgbClr val="000000"/>
                </a:solidFill>
                <a:latin typeface="Cambria"/>
                <a:ea typeface="Cambria"/>
                <a:cs typeface="Cambria"/>
                <a:sym typeface="Cambria"/>
              </a:rPr>
              <a:t>AgriLink will help farmers detect crop diseases early by using AI to analyze images of crops and provide quick diagnoses and treatment recommendations, making disease management easier and more efficient.</a:t>
            </a:r>
          </a:p>
          <a:p>
            <a:pPr algn="just">
              <a:lnSpc>
                <a:spcPts val="2684"/>
              </a:lnSpc>
              <a:spcBef>
                <a:spcPct val="0"/>
              </a:spcBef>
            </a:pPr>
          </a:p>
          <a:p>
            <a:pPr algn="just" marL="371483" indent="-185742" lvl="1">
              <a:lnSpc>
                <a:spcPts val="2684"/>
              </a:lnSpc>
              <a:buFont typeface="Arial"/>
              <a:buChar char="•"/>
            </a:pPr>
            <a:r>
              <a:rPr lang="en-US" sz="1720">
                <a:solidFill>
                  <a:srgbClr val="000000"/>
                </a:solidFill>
                <a:latin typeface="Cambria"/>
                <a:ea typeface="Cambria"/>
                <a:cs typeface="Cambria"/>
                <a:sym typeface="Cambria"/>
              </a:rPr>
              <a:t>Learning Management System (LMS):</a:t>
            </a:r>
          </a:p>
          <a:p>
            <a:pPr algn="just">
              <a:lnSpc>
                <a:spcPts val="2684"/>
              </a:lnSpc>
              <a:spcBef>
                <a:spcPct val="0"/>
              </a:spcBef>
            </a:pPr>
            <a:r>
              <a:rPr lang="en-US" sz="1720">
                <a:solidFill>
                  <a:srgbClr val="000000"/>
                </a:solidFill>
                <a:latin typeface="Cambria"/>
                <a:ea typeface="Cambria"/>
                <a:cs typeface="Cambria"/>
                <a:sym typeface="Cambria"/>
              </a:rPr>
              <a:t>The platform includes a built-in learning system where farmers can access tutorials, expert advice, and best practices on crop management, helping them improve their skills and knowledge.</a:t>
            </a:r>
          </a:p>
          <a:p>
            <a:pPr algn="just">
              <a:lnSpc>
                <a:spcPts val="2684"/>
              </a:lnSpc>
              <a:spcBef>
                <a:spcPct val="0"/>
              </a:spcBef>
            </a:pPr>
          </a:p>
          <a:p>
            <a:pPr algn="just" marL="371483" indent="-185742" lvl="1">
              <a:lnSpc>
                <a:spcPts val="2684"/>
              </a:lnSpc>
              <a:buFont typeface="Arial"/>
              <a:buChar char="•"/>
            </a:pPr>
            <a:r>
              <a:rPr lang="en-US" sz="1720">
                <a:solidFill>
                  <a:srgbClr val="000000"/>
                </a:solidFill>
                <a:latin typeface="Cambria"/>
                <a:ea typeface="Cambria"/>
                <a:cs typeface="Cambria"/>
                <a:sym typeface="Cambria"/>
              </a:rPr>
              <a:t>Voice Assistance:</a:t>
            </a:r>
          </a:p>
          <a:p>
            <a:pPr algn="just">
              <a:lnSpc>
                <a:spcPts val="2684"/>
              </a:lnSpc>
              <a:spcBef>
                <a:spcPct val="0"/>
              </a:spcBef>
            </a:pPr>
            <a:r>
              <a:rPr lang="en-US" sz="1720">
                <a:solidFill>
                  <a:srgbClr val="000000"/>
                </a:solidFill>
                <a:latin typeface="Cambria"/>
                <a:ea typeface="Cambria"/>
                <a:cs typeface="Cambria"/>
                <a:sym typeface="Cambria"/>
              </a:rPr>
              <a:t>With voice assistance, farmers can navigate the app, get recommendations, and manage their farms through simple voice commands, making it accessible to those with limited technical skills.</a:t>
            </a:r>
          </a:p>
        </p:txBody>
      </p:sp>
      <p:sp>
        <p:nvSpPr>
          <p:cNvPr name="Freeform 5" id="5"/>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
            <a:stretch>
              <a:fillRect l="0" t="0" r="0" b="0"/>
            </a:stretch>
          </a:blipFill>
        </p:spPr>
      </p:sp>
      <p:sp>
        <p:nvSpPr>
          <p:cNvPr name="TextBox 6" id="6"/>
          <p:cNvSpPr txBox="true"/>
          <p:nvPr/>
        </p:nvSpPr>
        <p:spPr>
          <a:xfrm rot="0">
            <a:off x="0" y="414004"/>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7" id="7"/>
          <p:cNvGrpSpPr/>
          <p:nvPr/>
        </p:nvGrpSpPr>
        <p:grpSpPr>
          <a:xfrm rot="0">
            <a:off x="129997" y="212329"/>
            <a:ext cx="1203045" cy="784350"/>
            <a:chOff x="0" y="0"/>
            <a:chExt cx="3007613" cy="1960875"/>
          </a:xfrm>
        </p:grpSpPr>
        <p:sp>
          <p:nvSpPr>
            <p:cNvPr name="Freeform 8" id="8"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9" id="9"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10" id="10"/>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5000">
              <a:srgbClr val="99CCFF">
                <a:alpha val="100000"/>
              </a:srgbClr>
            </a:gs>
            <a:gs pos="85000">
              <a:srgbClr val="FFFFFF">
                <a:alpha val="100000"/>
              </a:srgbClr>
            </a:gs>
            <a:gs pos="100000">
              <a:srgbClr val="99CC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8551456" y="0"/>
            <a:ext cx="1202144" cy="1170299"/>
          </a:xfrm>
          <a:custGeom>
            <a:avLst/>
            <a:gdLst/>
            <a:ahLst/>
            <a:cxnLst/>
            <a:rect r="r" b="b" t="t" l="l"/>
            <a:pathLst>
              <a:path h="1170299" w="1202144">
                <a:moveTo>
                  <a:pt x="0" y="0"/>
                </a:moveTo>
                <a:lnTo>
                  <a:pt x="1202144" y="0"/>
                </a:lnTo>
                <a:lnTo>
                  <a:pt x="1202144" y="1170299"/>
                </a:lnTo>
                <a:lnTo>
                  <a:pt x="0" y="1170299"/>
                </a:lnTo>
                <a:lnTo>
                  <a:pt x="0" y="0"/>
                </a:lnTo>
                <a:close/>
              </a:path>
            </a:pathLst>
          </a:custGeom>
          <a:blipFill>
            <a:blip r:embed="rId2"/>
            <a:stretch>
              <a:fillRect l="0" t="0" r="0" b="0"/>
            </a:stretch>
          </a:blipFill>
        </p:spPr>
      </p:sp>
      <p:sp>
        <p:nvSpPr>
          <p:cNvPr name="TextBox 3" id="3"/>
          <p:cNvSpPr txBox="true"/>
          <p:nvPr/>
        </p:nvSpPr>
        <p:spPr>
          <a:xfrm rot="0">
            <a:off x="3939302" y="921836"/>
            <a:ext cx="1874996" cy="644652"/>
          </a:xfrm>
          <a:prstGeom prst="rect">
            <a:avLst/>
          </a:prstGeom>
        </p:spPr>
        <p:txBody>
          <a:bodyPr anchor="t" rtlCol="false" tIns="0" lIns="0" bIns="0" rIns="0">
            <a:spAutoFit/>
          </a:bodyPr>
          <a:lstStyle/>
          <a:p>
            <a:pPr algn="ctr">
              <a:lnSpc>
                <a:spcPts val="5303"/>
              </a:lnSpc>
              <a:spcBef>
                <a:spcPct val="0"/>
              </a:spcBef>
            </a:pPr>
            <a:r>
              <a:rPr lang="en-US" b="true" sz="3399">
                <a:solidFill>
                  <a:srgbClr val="C00000"/>
                </a:solidFill>
                <a:latin typeface="Cambria Bold"/>
                <a:ea typeface="Cambria Bold"/>
                <a:cs typeface="Cambria Bold"/>
                <a:sym typeface="Cambria Bold"/>
              </a:rPr>
              <a:t>RoadMap</a:t>
            </a:r>
          </a:p>
        </p:txBody>
      </p:sp>
      <p:sp>
        <p:nvSpPr>
          <p:cNvPr name="Freeform 4" id="4"/>
          <p:cNvSpPr/>
          <p:nvPr/>
        </p:nvSpPr>
        <p:spPr>
          <a:xfrm flipH="false" flipV="false" rot="5353728">
            <a:off x="3566306" y="1918760"/>
            <a:ext cx="1388186" cy="1291449"/>
          </a:xfrm>
          <a:custGeom>
            <a:avLst/>
            <a:gdLst/>
            <a:ahLst/>
            <a:cxnLst/>
            <a:rect r="r" b="b" t="t" l="l"/>
            <a:pathLst>
              <a:path h="1291449" w="1388186">
                <a:moveTo>
                  <a:pt x="0" y="0"/>
                </a:moveTo>
                <a:lnTo>
                  <a:pt x="1388187" y="0"/>
                </a:lnTo>
                <a:lnTo>
                  <a:pt x="1388187" y="1291449"/>
                </a:lnTo>
                <a:lnTo>
                  <a:pt x="0" y="12914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682814">
            <a:off x="2067385" y="2231397"/>
            <a:ext cx="1589535" cy="1017303"/>
          </a:xfrm>
          <a:custGeom>
            <a:avLst/>
            <a:gdLst/>
            <a:ahLst/>
            <a:cxnLst/>
            <a:rect r="r" b="b" t="t" l="l"/>
            <a:pathLst>
              <a:path h="1017303" w="1589535">
                <a:moveTo>
                  <a:pt x="0" y="0"/>
                </a:moveTo>
                <a:lnTo>
                  <a:pt x="1589535" y="0"/>
                </a:lnTo>
                <a:lnTo>
                  <a:pt x="1589535" y="1017302"/>
                </a:lnTo>
                <a:lnTo>
                  <a:pt x="0" y="10173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847067">
            <a:off x="6278713" y="1911348"/>
            <a:ext cx="1388186" cy="1291449"/>
          </a:xfrm>
          <a:custGeom>
            <a:avLst/>
            <a:gdLst/>
            <a:ahLst/>
            <a:cxnLst/>
            <a:rect r="r" b="b" t="t" l="l"/>
            <a:pathLst>
              <a:path h="1291449" w="1388186">
                <a:moveTo>
                  <a:pt x="0" y="0"/>
                </a:moveTo>
                <a:lnTo>
                  <a:pt x="1388187" y="0"/>
                </a:lnTo>
                <a:lnTo>
                  <a:pt x="1388187" y="1291449"/>
                </a:lnTo>
                <a:lnTo>
                  <a:pt x="0" y="12914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189475">
            <a:off x="4769057" y="2022211"/>
            <a:ext cx="1589535" cy="1017303"/>
          </a:xfrm>
          <a:custGeom>
            <a:avLst/>
            <a:gdLst/>
            <a:ahLst/>
            <a:cxnLst/>
            <a:rect r="r" b="b" t="t" l="l"/>
            <a:pathLst>
              <a:path h="1017303" w="1589535">
                <a:moveTo>
                  <a:pt x="0" y="0"/>
                </a:moveTo>
                <a:lnTo>
                  <a:pt x="1589536" y="0"/>
                </a:lnTo>
                <a:lnTo>
                  <a:pt x="1589536" y="1017302"/>
                </a:lnTo>
                <a:lnTo>
                  <a:pt x="0" y="10173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287652" y="1873316"/>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997984" y="2738965"/>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3990027" y="1973280"/>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5608425" y="1973280"/>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6371528" y="2507639"/>
            <a:ext cx="323856" cy="462651"/>
          </a:xfrm>
          <a:custGeom>
            <a:avLst/>
            <a:gdLst/>
            <a:ahLst/>
            <a:cxnLst/>
            <a:rect r="r" b="b" t="t" l="l"/>
            <a:pathLst>
              <a:path h="462651" w="323856">
                <a:moveTo>
                  <a:pt x="0" y="0"/>
                </a:moveTo>
                <a:lnTo>
                  <a:pt x="323856" y="0"/>
                </a:lnTo>
                <a:lnTo>
                  <a:pt x="323856" y="462651"/>
                </a:lnTo>
                <a:lnTo>
                  <a:pt x="0" y="46265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7226823" y="1641990"/>
            <a:ext cx="323856" cy="462651"/>
          </a:xfrm>
          <a:custGeom>
            <a:avLst/>
            <a:gdLst/>
            <a:ahLst/>
            <a:cxnLst/>
            <a:rect r="r" b="b" t="t" l="l"/>
            <a:pathLst>
              <a:path h="462651" w="323856">
                <a:moveTo>
                  <a:pt x="0" y="0"/>
                </a:moveTo>
                <a:lnTo>
                  <a:pt x="323855" y="0"/>
                </a:lnTo>
                <a:lnTo>
                  <a:pt x="323855" y="462651"/>
                </a:lnTo>
                <a:lnTo>
                  <a:pt x="0" y="4626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4" id="14"/>
          <p:cNvSpPr/>
          <p:nvPr/>
        </p:nvSpPr>
        <p:spPr>
          <a:xfrm flipH="false" flipV="false" rot="0">
            <a:off x="586805" y="3580801"/>
            <a:ext cx="388895" cy="388895"/>
          </a:xfrm>
          <a:custGeom>
            <a:avLst/>
            <a:gdLst/>
            <a:ahLst/>
            <a:cxnLst/>
            <a:rect r="r" b="b" t="t" l="l"/>
            <a:pathLst>
              <a:path h="388895" w="388895">
                <a:moveTo>
                  <a:pt x="0" y="0"/>
                </a:moveTo>
                <a:lnTo>
                  <a:pt x="388896" y="0"/>
                </a:lnTo>
                <a:lnTo>
                  <a:pt x="388896" y="388895"/>
                </a:lnTo>
                <a:lnTo>
                  <a:pt x="0" y="38889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5" id="15"/>
          <p:cNvSpPr txBox="true"/>
          <p:nvPr/>
        </p:nvSpPr>
        <p:spPr>
          <a:xfrm rot="0">
            <a:off x="624456" y="3638114"/>
            <a:ext cx="313594"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1</a:t>
            </a:r>
          </a:p>
        </p:txBody>
      </p:sp>
      <p:sp>
        <p:nvSpPr>
          <p:cNvPr name="Freeform 16" id="16"/>
          <p:cNvSpPr/>
          <p:nvPr/>
        </p:nvSpPr>
        <p:spPr>
          <a:xfrm flipH="false" flipV="false" rot="0">
            <a:off x="2225221" y="3580801"/>
            <a:ext cx="388895" cy="388895"/>
          </a:xfrm>
          <a:custGeom>
            <a:avLst/>
            <a:gdLst/>
            <a:ahLst/>
            <a:cxnLst/>
            <a:rect r="r" b="b" t="t" l="l"/>
            <a:pathLst>
              <a:path h="388895" w="388895">
                <a:moveTo>
                  <a:pt x="0" y="0"/>
                </a:moveTo>
                <a:lnTo>
                  <a:pt x="388895" y="0"/>
                </a:lnTo>
                <a:lnTo>
                  <a:pt x="388895" y="388895"/>
                </a:lnTo>
                <a:lnTo>
                  <a:pt x="0" y="38889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7" id="17"/>
          <p:cNvSpPr txBox="true"/>
          <p:nvPr/>
        </p:nvSpPr>
        <p:spPr>
          <a:xfrm rot="0">
            <a:off x="2236280" y="3638114"/>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2</a:t>
            </a:r>
          </a:p>
        </p:txBody>
      </p:sp>
      <p:sp>
        <p:nvSpPr>
          <p:cNvPr name="Freeform 18" id="18"/>
          <p:cNvSpPr/>
          <p:nvPr/>
        </p:nvSpPr>
        <p:spPr>
          <a:xfrm flipH="false" flipV="false" rot="0">
            <a:off x="3863390" y="3548117"/>
            <a:ext cx="388895" cy="388895"/>
          </a:xfrm>
          <a:custGeom>
            <a:avLst/>
            <a:gdLst/>
            <a:ahLst/>
            <a:cxnLst/>
            <a:rect r="r" b="b" t="t" l="l"/>
            <a:pathLst>
              <a:path h="388895" w="388895">
                <a:moveTo>
                  <a:pt x="0" y="0"/>
                </a:moveTo>
                <a:lnTo>
                  <a:pt x="388896" y="0"/>
                </a:lnTo>
                <a:lnTo>
                  <a:pt x="388896" y="388896"/>
                </a:lnTo>
                <a:lnTo>
                  <a:pt x="0" y="38889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19" id="19"/>
          <p:cNvSpPr txBox="true"/>
          <p:nvPr/>
        </p:nvSpPr>
        <p:spPr>
          <a:xfrm rot="0">
            <a:off x="3874450" y="3633342"/>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3</a:t>
            </a:r>
          </a:p>
        </p:txBody>
      </p:sp>
      <p:sp>
        <p:nvSpPr>
          <p:cNvPr name="Freeform 20" id="20"/>
          <p:cNvSpPr/>
          <p:nvPr/>
        </p:nvSpPr>
        <p:spPr>
          <a:xfrm flipH="false" flipV="false" rot="0">
            <a:off x="5501560" y="3548117"/>
            <a:ext cx="388895" cy="388895"/>
          </a:xfrm>
          <a:custGeom>
            <a:avLst/>
            <a:gdLst/>
            <a:ahLst/>
            <a:cxnLst/>
            <a:rect r="r" b="b" t="t" l="l"/>
            <a:pathLst>
              <a:path h="388895" w="388895">
                <a:moveTo>
                  <a:pt x="0" y="0"/>
                </a:moveTo>
                <a:lnTo>
                  <a:pt x="388896" y="0"/>
                </a:lnTo>
                <a:lnTo>
                  <a:pt x="388896" y="388896"/>
                </a:lnTo>
                <a:lnTo>
                  <a:pt x="0" y="38889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21" id="21"/>
          <p:cNvSpPr txBox="true"/>
          <p:nvPr/>
        </p:nvSpPr>
        <p:spPr>
          <a:xfrm rot="0">
            <a:off x="5512619" y="3628570"/>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4</a:t>
            </a:r>
          </a:p>
        </p:txBody>
      </p:sp>
      <p:sp>
        <p:nvSpPr>
          <p:cNvPr name="Freeform 22" id="22"/>
          <p:cNvSpPr/>
          <p:nvPr/>
        </p:nvSpPr>
        <p:spPr>
          <a:xfrm flipH="false" flipV="false" rot="0">
            <a:off x="7139730" y="3548117"/>
            <a:ext cx="388895" cy="388895"/>
          </a:xfrm>
          <a:custGeom>
            <a:avLst/>
            <a:gdLst/>
            <a:ahLst/>
            <a:cxnLst/>
            <a:rect r="r" b="b" t="t" l="l"/>
            <a:pathLst>
              <a:path h="388895" w="388895">
                <a:moveTo>
                  <a:pt x="0" y="0"/>
                </a:moveTo>
                <a:lnTo>
                  <a:pt x="388895" y="0"/>
                </a:lnTo>
                <a:lnTo>
                  <a:pt x="388895" y="388896"/>
                </a:lnTo>
                <a:lnTo>
                  <a:pt x="0" y="388896"/>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23" id="23"/>
          <p:cNvSpPr txBox="true"/>
          <p:nvPr/>
        </p:nvSpPr>
        <p:spPr>
          <a:xfrm rot="0">
            <a:off x="7150789" y="3623799"/>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5</a:t>
            </a:r>
          </a:p>
        </p:txBody>
      </p:sp>
      <p:sp>
        <p:nvSpPr>
          <p:cNvPr name="Freeform 24" id="24"/>
          <p:cNvSpPr/>
          <p:nvPr/>
        </p:nvSpPr>
        <p:spPr>
          <a:xfrm flipH="false" flipV="false" rot="0">
            <a:off x="8777899" y="3562841"/>
            <a:ext cx="388895" cy="388895"/>
          </a:xfrm>
          <a:custGeom>
            <a:avLst/>
            <a:gdLst/>
            <a:ahLst/>
            <a:cxnLst/>
            <a:rect r="r" b="b" t="t" l="l"/>
            <a:pathLst>
              <a:path h="388895" w="388895">
                <a:moveTo>
                  <a:pt x="0" y="0"/>
                </a:moveTo>
                <a:lnTo>
                  <a:pt x="388896" y="0"/>
                </a:lnTo>
                <a:lnTo>
                  <a:pt x="388896" y="388895"/>
                </a:lnTo>
                <a:lnTo>
                  <a:pt x="0" y="388895"/>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25" id="25"/>
          <p:cNvSpPr txBox="true"/>
          <p:nvPr/>
        </p:nvSpPr>
        <p:spPr>
          <a:xfrm rot="0">
            <a:off x="8788959" y="3633750"/>
            <a:ext cx="366777" cy="283868"/>
          </a:xfrm>
          <a:prstGeom prst="rect">
            <a:avLst/>
          </a:prstGeom>
        </p:spPr>
        <p:txBody>
          <a:bodyPr anchor="t" rtlCol="false" tIns="0" lIns="0" bIns="0" rIns="0">
            <a:spAutoFit/>
          </a:bodyPr>
          <a:lstStyle/>
          <a:p>
            <a:pPr algn="ctr">
              <a:lnSpc>
                <a:spcPts val="2383"/>
              </a:lnSpc>
            </a:pPr>
            <a:r>
              <a:rPr lang="en-US" sz="1702">
                <a:solidFill>
                  <a:srgbClr val="FFFFFF"/>
                </a:solidFill>
                <a:latin typeface="League Spartan"/>
                <a:ea typeface="League Spartan"/>
                <a:cs typeface="League Spartan"/>
                <a:sym typeface="League Spartan"/>
              </a:rPr>
              <a:t>6</a:t>
            </a:r>
          </a:p>
        </p:txBody>
      </p:sp>
      <p:sp>
        <p:nvSpPr>
          <p:cNvPr name="TextBox 26" id="26"/>
          <p:cNvSpPr txBox="true"/>
          <p:nvPr/>
        </p:nvSpPr>
        <p:spPr>
          <a:xfrm rot="0">
            <a:off x="0" y="4001750"/>
            <a:ext cx="1562506" cy="685060"/>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RESEARH &amp; REQUIREMENT GATHERING</a:t>
            </a:r>
          </a:p>
        </p:txBody>
      </p:sp>
      <p:sp>
        <p:nvSpPr>
          <p:cNvPr name="TextBox 27" id="27"/>
          <p:cNvSpPr txBox="true"/>
          <p:nvPr/>
        </p:nvSpPr>
        <p:spPr>
          <a:xfrm rot="0">
            <a:off x="140953" y="4782060"/>
            <a:ext cx="1421553" cy="15335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St</a:t>
            </a:r>
            <a:r>
              <a:rPr lang="en-US" sz="1006">
                <a:solidFill>
                  <a:srgbClr val="000000"/>
                </a:solidFill>
                <a:latin typeface="ABeeZee"/>
                <a:ea typeface="ABeeZee"/>
                <a:cs typeface="ABeeZee"/>
                <a:sym typeface="ABeeZee"/>
              </a:rPr>
              <a:t>udy farmers’ needs, market trends, and user personas.</a:t>
            </a:r>
          </a:p>
          <a:p>
            <a:pPr algn="l" marL="217305" indent="-108652" lvl="1">
              <a:lnSpc>
                <a:spcPts val="1207"/>
              </a:lnSpc>
              <a:buFont typeface="Arial"/>
              <a:buChar char="•"/>
            </a:pPr>
            <a:r>
              <a:rPr lang="en-US" sz="1006">
                <a:solidFill>
                  <a:srgbClr val="000000"/>
                </a:solidFill>
                <a:latin typeface="ABeeZee"/>
                <a:ea typeface="ABeeZee"/>
                <a:cs typeface="ABeeZee"/>
                <a:sym typeface="ABeeZee"/>
              </a:rPr>
              <a:t>Identify the core features and prioritize them based on user impact. </a:t>
            </a:r>
          </a:p>
          <a:p>
            <a:pPr algn="l">
              <a:lnSpc>
                <a:spcPts val="1207"/>
              </a:lnSpc>
            </a:pPr>
          </a:p>
        </p:txBody>
      </p:sp>
      <p:sp>
        <p:nvSpPr>
          <p:cNvPr name="TextBox 28" id="28"/>
          <p:cNvSpPr txBox="true"/>
          <p:nvPr/>
        </p:nvSpPr>
        <p:spPr>
          <a:xfrm rot="0">
            <a:off x="1638416" y="4171408"/>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WIREFRAMING</a:t>
            </a:r>
          </a:p>
        </p:txBody>
      </p:sp>
      <p:sp>
        <p:nvSpPr>
          <p:cNvPr name="TextBox 29" id="29"/>
          <p:cNvSpPr txBox="true"/>
          <p:nvPr/>
        </p:nvSpPr>
        <p:spPr>
          <a:xfrm rot="0">
            <a:off x="1708892"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C</a:t>
            </a:r>
            <a:r>
              <a:rPr lang="en-US" sz="1006">
                <a:solidFill>
                  <a:srgbClr val="000000"/>
                </a:solidFill>
                <a:latin typeface="ABeeZee"/>
                <a:ea typeface="ABeeZee"/>
                <a:cs typeface="ABeeZee"/>
                <a:sym typeface="ABeeZee"/>
              </a:rPr>
              <a:t>reate wireframes for key screens (home, produce listing, transaction, AI recommendations, etc.).</a:t>
            </a:r>
          </a:p>
          <a:p>
            <a:pPr algn="l" marL="217305" indent="-108652" lvl="1">
              <a:lnSpc>
                <a:spcPts val="1207"/>
              </a:lnSpc>
              <a:buFont typeface="Arial"/>
              <a:buChar char="•"/>
            </a:pPr>
            <a:r>
              <a:rPr lang="en-US" sz="1006">
                <a:solidFill>
                  <a:srgbClr val="000000"/>
                </a:solidFill>
                <a:latin typeface="ABeeZee"/>
                <a:ea typeface="ABeeZee"/>
                <a:cs typeface="ABeeZee"/>
                <a:sym typeface="ABeeZee"/>
              </a:rPr>
              <a:t>Ensure mockups incorporate voice assistance and multilanguage support.</a:t>
            </a:r>
          </a:p>
          <a:p>
            <a:pPr algn="l">
              <a:lnSpc>
                <a:spcPts val="1207"/>
              </a:lnSpc>
            </a:pPr>
          </a:p>
        </p:txBody>
      </p:sp>
      <p:sp>
        <p:nvSpPr>
          <p:cNvPr name="TextBox 30" id="30"/>
          <p:cNvSpPr txBox="true"/>
          <p:nvPr/>
        </p:nvSpPr>
        <p:spPr>
          <a:xfrm rot="0">
            <a:off x="3276585" y="4102507"/>
            <a:ext cx="1562506" cy="455266"/>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USER FEEDBACK &amp; ITERATION</a:t>
            </a:r>
          </a:p>
        </p:txBody>
      </p:sp>
      <p:sp>
        <p:nvSpPr>
          <p:cNvPr name="TextBox 31" id="31"/>
          <p:cNvSpPr txBox="true"/>
          <p:nvPr/>
        </p:nvSpPr>
        <p:spPr>
          <a:xfrm rot="0">
            <a:off x="3352587" y="4677285"/>
            <a:ext cx="1421553" cy="13811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Share </a:t>
            </a:r>
            <a:r>
              <a:rPr lang="en-US" sz="1006">
                <a:solidFill>
                  <a:srgbClr val="000000"/>
                </a:solidFill>
                <a:latin typeface="ABeeZee"/>
                <a:ea typeface="ABeeZee"/>
                <a:cs typeface="ABeeZee"/>
                <a:sym typeface="ABeeZee"/>
              </a:rPr>
              <a:t>mockups to potential users (farmers, retailers).</a:t>
            </a:r>
          </a:p>
          <a:p>
            <a:pPr algn="l" marL="217305" indent="-108652" lvl="1">
              <a:lnSpc>
                <a:spcPts val="1207"/>
              </a:lnSpc>
              <a:buFont typeface="Arial"/>
              <a:buChar char="•"/>
            </a:pPr>
            <a:r>
              <a:rPr lang="en-US" sz="1006">
                <a:solidFill>
                  <a:srgbClr val="000000"/>
                </a:solidFill>
                <a:latin typeface="ABeeZee"/>
                <a:ea typeface="ABeeZee"/>
                <a:cs typeface="ABeeZee"/>
                <a:sym typeface="ABeeZee"/>
              </a:rPr>
              <a:t>Gather feedback and iterate on designs to ensure simplicity and functionality.</a:t>
            </a:r>
          </a:p>
          <a:p>
            <a:pPr algn="l">
              <a:lnSpc>
                <a:spcPts val="1207"/>
              </a:lnSpc>
            </a:pPr>
          </a:p>
        </p:txBody>
      </p:sp>
      <p:sp>
        <p:nvSpPr>
          <p:cNvPr name="TextBox 32" id="32"/>
          <p:cNvSpPr txBox="true"/>
          <p:nvPr/>
        </p:nvSpPr>
        <p:spPr>
          <a:xfrm rot="0">
            <a:off x="4915076" y="4165613"/>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DEVELOPMENT</a:t>
            </a:r>
          </a:p>
        </p:txBody>
      </p:sp>
      <p:sp>
        <p:nvSpPr>
          <p:cNvPr name="TextBox 33" id="33"/>
          <p:cNvSpPr txBox="true"/>
          <p:nvPr/>
        </p:nvSpPr>
        <p:spPr>
          <a:xfrm rot="0">
            <a:off x="4981966"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S</a:t>
            </a:r>
            <a:r>
              <a:rPr lang="en-US" sz="1006">
                <a:solidFill>
                  <a:srgbClr val="000000"/>
                </a:solidFill>
                <a:latin typeface="ABeeZee"/>
                <a:ea typeface="ABeeZee"/>
                <a:cs typeface="ABeeZee"/>
                <a:sym typeface="ABeeZee"/>
              </a:rPr>
              <a:t>et up backend and frontend architecture.</a:t>
            </a:r>
          </a:p>
          <a:p>
            <a:pPr algn="l" marL="217305" indent="-108652" lvl="1">
              <a:lnSpc>
                <a:spcPts val="1207"/>
              </a:lnSpc>
              <a:buFont typeface="Arial"/>
              <a:buChar char="•"/>
            </a:pPr>
            <a:r>
              <a:rPr lang="en-US" sz="1006">
                <a:solidFill>
                  <a:srgbClr val="000000"/>
                </a:solidFill>
                <a:latin typeface="ABeeZee"/>
                <a:ea typeface="ABeeZee"/>
                <a:cs typeface="ABeeZee"/>
                <a:sym typeface="ABeeZee"/>
              </a:rPr>
              <a:t>Implement AI-powered recommendation engine.</a:t>
            </a:r>
          </a:p>
          <a:p>
            <a:pPr algn="l" marL="217305" indent="-108652" lvl="1">
              <a:lnSpc>
                <a:spcPts val="1207"/>
              </a:lnSpc>
              <a:buFont typeface="Arial"/>
              <a:buChar char="•"/>
            </a:pPr>
            <a:r>
              <a:rPr lang="en-US" sz="1006">
                <a:solidFill>
                  <a:srgbClr val="000000"/>
                </a:solidFill>
                <a:latin typeface="ABeeZee"/>
                <a:ea typeface="ABeeZee"/>
                <a:cs typeface="ABeeZee"/>
                <a:sym typeface="ABeeZee"/>
              </a:rPr>
              <a:t>Integrate voice assistance (Google Speech API) and Firebase for data storage.</a:t>
            </a:r>
          </a:p>
          <a:p>
            <a:pPr algn="l">
              <a:lnSpc>
                <a:spcPts val="1207"/>
              </a:lnSpc>
            </a:pPr>
          </a:p>
        </p:txBody>
      </p:sp>
      <p:sp>
        <p:nvSpPr>
          <p:cNvPr name="TextBox 34" id="34"/>
          <p:cNvSpPr txBox="true"/>
          <p:nvPr/>
        </p:nvSpPr>
        <p:spPr>
          <a:xfrm rot="0">
            <a:off x="6552925" y="4165613"/>
            <a:ext cx="1562506" cy="225471"/>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TESTING</a:t>
            </a:r>
          </a:p>
        </p:txBody>
      </p:sp>
      <p:sp>
        <p:nvSpPr>
          <p:cNvPr name="TextBox 35" id="35"/>
          <p:cNvSpPr txBox="true"/>
          <p:nvPr/>
        </p:nvSpPr>
        <p:spPr>
          <a:xfrm rot="0">
            <a:off x="6670886" y="4548248"/>
            <a:ext cx="1421553" cy="1990725"/>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C</a:t>
            </a:r>
            <a:r>
              <a:rPr lang="en-US" sz="1006">
                <a:solidFill>
                  <a:srgbClr val="000000"/>
                </a:solidFill>
                <a:latin typeface="ABeeZee"/>
                <a:ea typeface="ABeeZee"/>
                <a:cs typeface="ABeeZee"/>
                <a:sym typeface="ABeeZee"/>
              </a:rPr>
              <a:t>onduct unit testing, integration testing, and user acceptance testing (UAT) for all modules.</a:t>
            </a:r>
          </a:p>
          <a:p>
            <a:pPr algn="l" marL="217305" indent="-108652" lvl="1">
              <a:lnSpc>
                <a:spcPts val="1207"/>
              </a:lnSpc>
              <a:buFont typeface="Arial"/>
              <a:buChar char="•"/>
            </a:pPr>
            <a:r>
              <a:rPr lang="en-US" sz="1006">
                <a:solidFill>
                  <a:srgbClr val="000000"/>
                </a:solidFill>
                <a:latin typeface="ABeeZee"/>
                <a:ea typeface="ABeeZee"/>
                <a:cs typeface="ABeeZee"/>
                <a:sym typeface="ABeeZee"/>
              </a:rPr>
              <a:t>Ensure compatibility with various devices and offline functionality in low connectivity areas</a:t>
            </a:r>
          </a:p>
          <a:p>
            <a:pPr algn="l">
              <a:lnSpc>
                <a:spcPts val="1207"/>
              </a:lnSpc>
            </a:pPr>
          </a:p>
        </p:txBody>
      </p:sp>
      <p:sp>
        <p:nvSpPr>
          <p:cNvPr name="TextBox 36" id="36"/>
          <p:cNvSpPr txBox="true"/>
          <p:nvPr/>
        </p:nvSpPr>
        <p:spPr>
          <a:xfrm rot="0">
            <a:off x="8191094" y="4037461"/>
            <a:ext cx="1562506" cy="455266"/>
          </a:xfrm>
          <a:prstGeom prst="rect">
            <a:avLst/>
          </a:prstGeom>
        </p:spPr>
        <p:txBody>
          <a:bodyPr anchor="t" rtlCol="false" tIns="0" lIns="0" bIns="0" rIns="0">
            <a:spAutoFit/>
          </a:bodyPr>
          <a:lstStyle/>
          <a:p>
            <a:pPr algn="ctr">
              <a:lnSpc>
                <a:spcPts val="1813"/>
              </a:lnSpc>
            </a:pPr>
            <a:r>
              <a:rPr lang="en-US" sz="1295">
                <a:solidFill>
                  <a:srgbClr val="000000"/>
                </a:solidFill>
                <a:latin typeface="League Spartan"/>
                <a:ea typeface="League Spartan"/>
                <a:cs typeface="League Spartan"/>
                <a:sym typeface="League Spartan"/>
              </a:rPr>
              <a:t>DEPLOYMENT &amp; FUTURE</a:t>
            </a:r>
          </a:p>
        </p:txBody>
      </p:sp>
      <p:sp>
        <p:nvSpPr>
          <p:cNvPr name="TextBox 37" id="37"/>
          <p:cNvSpPr txBox="true"/>
          <p:nvPr/>
        </p:nvSpPr>
        <p:spPr>
          <a:xfrm rot="0">
            <a:off x="8191094" y="4548248"/>
            <a:ext cx="1492029" cy="2019300"/>
          </a:xfrm>
          <a:prstGeom prst="rect">
            <a:avLst/>
          </a:prstGeom>
        </p:spPr>
        <p:txBody>
          <a:bodyPr anchor="t" rtlCol="false" tIns="0" lIns="0" bIns="0" rIns="0">
            <a:spAutoFit/>
          </a:bodyPr>
          <a:lstStyle/>
          <a:p>
            <a:pPr algn="l" marL="217305" indent="-108652" lvl="1">
              <a:lnSpc>
                <a:spcPts val="1207"/>
              </a:lnSpc>
              <a:buFont typeface="Arial"/>
              <a:buChar char="•"/>
            </a:pPr>
            <a:r>
              <a:rPr lang="en-US" sz="1006">
                <a:solidFill>
                  <a:srgbClr val="000000"/>
                </a:solidFill>
                <a:latin typeface="ABeeZee"/>
                <a:ea typeface="ABeeZee"/>
                <a:cs typeface="ABeeZee"/>
                <a:sym typeface="ABeeZee"/>
              </a:rPr>
              <a:t>H</a:t>
            </a:r>
            <a:r>
              <a:rPr lang="en-US" sz="1006">
                <a:solidFill>
                  <a:srgbClr val="000000"/>
                </a:solidFill>
                <a:latin typeface="ABeeZee"/>
                <a:ea typeface="ABeeZee"/>
                <a:cs typeface="ABeeZee"/>
                <a:sym typeface="ABeeZee"/>
              </a:rPr>
              <a:t>ost on AWS, ensure scalability and security measures are in place.</a:t>
            </a:r>
          </a:p>
          <a:p>
            <a:pPr algn="l" marL="217305" indent="-108652" lvl="1">
              <a:lnSpc>
                <a:spcPts val="1207"/>
              </a:lnSpc>
              <a:buFont typeface="Arial"/>
              <a:buChar char="•"/>
            </a:pPr>
            <a:r>
              <a:rPr lang="en-US" sz="1006">
                <a:solidFill>
                  <a:srgbClr val="000000"/>
                </a:solidFill>
                <a:latin typeface="ABeeZee"/>
                <a:ea typeface="ABeeZee"/>
                <a:cs typeface="ABeeZee"/>
                <a:sym typeface="ABeeZee"/>
              </a:rPr>
              <a:t>Pilot the app in a few regions and gather user feedback for improvements.</a:t>
            </a:r>
          </a:p>
          <a:p>
            <a:pPr algn="l" marL="217305" indent="-108652" lvl="1">
              <a:lnSpc>
                <a:spcPts val="1207"/>
              </a:lnSpc>
              <a:buFont typeface="Arial"/>
              <a:buChar char="•"/>
            </a:pPr>
            <a:r>
              <a:rPr lang="en-US" sz="1006">
                <a:solidFill>
                  <a:srgbClr val="000000"/>
                </a:solidFill>
                <a:latin typeface="ABeeZee"/>
                <a:ea typeface="ABeeZee"/>
                <a:cs typeface="ABeeZee"/>
                <a:sym typeface="ABeeZee"/>
              </a:rPr>
              <a:t>Expand LMS content, introduce financial tools, and scale AI recommendations.</a:t>
            </a:r>
          </a:p>
        </p:txBody>
      </p:sp>
      <p:sp>
        <p:nvSpPr>
          <p:cNvPr name="Freeform 38" id="38"/>
          <p:cNvSpPr/>
          <p:nvPr/>
        </p:nvSpPr>
        <p:spPr>
          <a:xfrm flipH="false" flipV="false" rot="0">
            <a:off x="0" y="6921963"/>
            <a:ext cx="9753600" cy="461670"/>
          </a:xfrm>
          <a:custGeom>
            <a:avLst/>
            <a:gdLst/>
            <a:ahLst/>
            <a:cxnLst/>
            <a:rect r="r" b="b" t="t" l="l"/>
            <a:pathLst>
              <a:path h="461670" w="9753600">
                <a:moveTo>
                  <a:pt x="0" y="0"/>
                </a:moveTo>
                <a:lnTo>
                  <a:pt x="9753600" y="0"/>
                </a:lnTo>
                <a:lnTo>
                  <a:pt x="9753600" y="461670"/>
                </a:lnTo>
                <a:lnTo>
                  <a:pt x="0" y="461670"/>
                </a:lnTo>
                <a:lnTo>
                  <a:pt x="0" y="0"/>
                </a:lnTo>
                <a:close/>
              </a:path>
            </a:pathLst>
          </a:custGeom>
          <a:blipFill>
            <a:blip r:embed="rId31"/>
            <a:stretch>
              <a:fillRect l="0" t="0" r="0" b="0"/>
            </a:stretch>
          </a:blipFill>
        </p:spPr>
      </p:sp>
      <p:sp>
        <p:nvSpPr>
          <p:cNvPr name="TextBox 39" id="39"/>
          <p:cNvSpPr txBox="true"/>
          <p:nvPr/>
        </p:nvSpPr>
        <p:spPr>
          <a:xfrm rot="0">
            <a:off x="52738" y="394649"/>
            <a:ext cx="9725339" cy="371475"/>
          </a:xfrm>
          <a:prstGeom prst="rect">
            <a:avLst/>
          </a:prstGeom>
        </p:spPr>
        <p:txBody>
          <a:bodyPr anchor="t" rtlCol="false" tIns="0" lIns="0" bIns="0" rIns="0">
            <a:spAutoFit/>
          </a:bodyPr>
          <a:lstStyle/>
          <a:p>
            <a:pPr algn="ctr">
              <a:lnSpc>
                <a:spcPts val="2879"/>
              </a:lnSpc>
            </a:pPr>
            <a:r>
              <a:rPr lang="en-US" sz="2400" b="true">
                <a:solidFill>
                  <a:srgbClr val="002060"/>
                </a:solidFill>
                <a:latin typeface="Trebuchet MS Bold"/>
                <a:ea typeface="Trebuchet MS Bold"/>
                <a:cs typeface="Trebuchet MS Bold"/>
                <a:sym typeface="Trebuchet MS Bold"/>
              </a:rPr>
              <a:t>COMPUTER SCIENCE AND TECHNOLOGY</a:t>
            </a:r>
          </a:p>
        </p:txBody>
      </p:sp>
      <p:grpSp>
        <p:nvGrpSpPr>
          <p:cNvPr name="Group 40" id="40"/>
          <p:cNvGrpSpPr/>
          <p:nvPr/>
        </p:nvGrpSpPr>
        <p:grpSpPr>
          <a:xfrm rot="0">
            <a:off x="129997" y="212329"/>
            <a:ext cx="1203045" cy="784350"/>
            <a:chOff x="0" y="0"/>
            <a:chExt cx="3007613" cy="1960875"/>
          </a:xfrm>
        </p:grpSpPr>
        <p:sp>
          <p:nvSpPr>
            <p:cNvPr name="Freeform 41" id="41" descr="Your startup LOGO"/>
            <p:cNvSpPr/>
            <p:nvPr/>
          </p:nvSpPr>
          <p:spPr>
            <a:xfrm flipH="false" flipV="false" rot="0">
              <a:off x="29905" y="29905"/>
              <a:ext cx="2947760" cy="1901077"/>
            </a:xfrm>
            <a:custGeom>
              <a:avLst/>
              <a:gdLst/>
              <a:ahLst/>
              <a:cxnLst/>
              <a:rect r="r" b="b" t="t" l="l"/>
              <a:pathLst>
                <a:path h="1901077" w="2947760">
                  <a:moveTo>
                    <a:pt x="0" y="950539"/>
                  </a:moveTo>
                  <a:cubicBezTo>
                    <a:pt x="0" y="425552"/>
                    <a:pt x="659860" y="0"/>
                    <a:pt x="1473880" y="0"/>
                  </a:cubicBezTo>
                  <a:cubicBezTo>
                    <a:pt x="2287901" y="0"/>
                    <a:pt x="2947761" y="425552"/>
                    <a:pt x="2947761" y="950539"/>
                  </a:cubicBezTo>
                  <a:cubicBezTo>
                    <a:pt x="2947761" y="1475525"/>
                    <a:pt x="2287901" y="1901077"/>
                    <a:pt x="1473880" y="1901077"/>
                  </a:cubicBezTo>
                  <a:cubicBezTo>
                    <a:pt x="659860" y="1901077"/>
                    <a:pt x="0" y="1475525"/>
                    <a:pt x="0" y="950539"/>
                  </a:cubicBezTo>
                  <a:close/>
                </a:path>
              </a:pathLst>
            </a:custGeom>
            <a:solidFill>
              <a:srgbClr val="FFFFFF"/>
            </a:solidFill>
          </p:spPr>
        </p:sp>
        <p:sp>
          <p:nvSpPr>
            <p:cNvPr name="Freeform 42" id="42" descr="Your startup LOGO"/>
            <p:cNvSpPr/>
            <p:nvPr/>
          </p:nvSpPr>
          <p:spPr>
            <a:xfrm flipH="false" flipV="false" rot="0">
              <a:off x="0" y="0"/>
              <a:ext cx="3007571" cy="1960885"/>
            </a:xfrm>
            <a:custGeom>
              <a:avLst/>
              <a:gdLst/>
              <a:ahLst/>
              <a:cxnLst/>
              <a:rect r="r" b="b" t="t" l="l"/>
              <a:pathLst>
                <a:path h="1960885" w="3007571">
                  <a:moveTo>
                    <a:pt x="0" y="980444"/>
                  </a:moveTo>
                  <a:cubicBezTo>
                    <a:pt x="0" y="428393"/>
                    <a:pt x="686475" y="0"/>
                    <a:pt x="1503785" y="0"/>
                  </a:cubicBezTo>
                  <a:cubicBezTo>
                    <a:pt x="2321096" y="0"/>
                    <a:pt x="3007571" y="428393"/>
                    <a:pt x="3007571" y="980444"/>
                  </a:cubicBezTo>
                  <a:lnTo>
                    <a:pt x="2977666" y="980444"/>
                  </a:lnTo>
                  <a:lnTo>
                    <a:pt x="3007571" y="980444"/>
                  </a:lnTo>
                  <a:cubicBezTo>
                    <a:pt x="3007571" y="1532494"/>
                    <a:pt x="2321096" y="1960885"/>
                    <a:pt x="1503785" y="1960885"/>
                  </a:cubicBezTo>
                  <a:lnTo>
                    <a:pt x="1503785" y="1930982"/>
                  </a:lnTo>
                  <a:lnTo>
                    <a:pt x="1503785" y="1960885"/>
                  </a:lnTo>
                  <a:cubicBezTo>
                    <a:pt x="686475" y="1960885"/>
                    <a:pt x="0" y="1532494"/>
                    <a:pt x="0" y="980444"/>
                  </a:cubicBezTo>
                  <a:lnTo>
                    <a:pt x="29905" y="980444"/>
                  </a:lnTo>
                  <a:lnTo>
                    <a:pt x="59810" y="980444"/>
                  </a:lnTo>
                  <a:lnTo>
                    <a:pt x="29905" y="980444"/>
                  </a:lnTo>
                  <a:lnTo>
                    <a:pt x="0" y="980444"/>
                  </a:lnTo>
                  <a:moveTo>
                    <a:pt x="59810" y="980444"/>
                  </a:moveTo>
                  <a:cubicBezTo>
                    <a:pt x="59810" y="996891"/>
                    <a:pt x="46353" y="1010349"/>
                    <a:pt x="29905" y="1010349"/>
                  </a:cubicBezTo>
                  <a:cubicBezTo>
                    <a:pt x="13457" y="1010349"/>
                    <a:pt x="0" y="996891"/>
                    <a:pt x="0" y="980444"/>
                  </a:cubicBezTo>
                  <a:cubicBezTo>
                    <a:pt x="0" y="963996"/>
                    <a:pt x="13457" y="950538"/>
                    <a:pt x="29905" y="950538"/>
                  </a:cubicBezTo>
                  <a:cubicBezTo>
                    <a:pt x="46353" y="950538"/>
                    <a:pt x="59810" y="963996"/>
                    <a:pt x="59810" y="980444"/>
                  </a:cubicBezTo>
                  <a:cubicBezTo>
                    <a:pt x="59810" y="1478216"/>
                    <a:pt x="693204" y="1901077"/>
                    <a:pt x="1503785" y="1901077"/>
                  </a:cubicBezTo>
                  <a:cubicBezTo>
                    <a:pt x="2314367" y="1901077"/>
                    <a:pt x="2947760" y="1478216"/>
                    <a:pt x="2947760" y="980444"/>
                  </a:cubicBezTo>
                  <a:cubicBezTo>
                    <a:pt x="2947760" y="482671"/>
                    <a:pt x="2314517" y="59810"/>
                    <a:pt x="1503785" y="59810"/>
                  </a:cubicBezTo>
                  <a:lnTo>
                    <a:pt x="1503785" y="29905"/>
                  </a:lnTo>
                  <a:lnTo>
                    <a:pt x="1503785" y="59810"/>
                  </a:lnTo>
                  <a:cubicBezTo>
                    <a:pt x="693204" y="59810"/>
                    <a:pt x="59810" y="482671"/>
                    <a:pt x="59810" y="980444"/>
                  </a:cubicBezTo>
                  <a:close/>
                </a:path>
              </a:pathLst>
            </a:custGeom>
            <a:solidFill>
              <a:srgbClr val="8064A2"/>
            </a:solidFill>
          </p:spPr>
        </p:sp>
        <p:sp>
          <p:nvSpPr>
            <p:cNvPr name="TextBox 43" id="43"/>
            <p:cNvSpPr txBox="true"/>
            <p:nvPr/>
          </p:nvSpPr>
          <p:spPr>
            <a:xfrm>
              <a:off x="0" y="-9525"/>
              <a:ext cx="3007613" cy="1970400"/>
            </a:xfrm>
            <a:prstGeom prst="rect">
              <a:avLst/>
            </a:prstGeom>
          </p:spPr>
          <p:txBody>
            <a:bodyPr anchor="ctr" rtlCol="false" tIns="27093" lIns="27093" bIns="27093" rIns="27093"/>
            <a:lstStyle/>
            <a:p>
              <a:pPr algn="ctr">
                <a:lnSpc>
                  <a:spcPts val="1727"/>
                </a:lnSpc>
              </a:pPr>
              <a:r>
                <a:rPr lang="en-US" sz="1439" spc="13">
                  <a:solidFill>
                    <a:srgbClr val="000000"/>
                  </a:solidFill>
                  <a:latin typeface="TT Rounds Condensed"/>
                  <a:ea typeface="TT Rounds Condensed"/>
                  <a:cs typeface="TT Rounds Condensed"/>
                  <a:sym typeface="TT Rounds Condensed"/>
                </a:rPr>
                <a:t>AgriLink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DAGQWwmR5qo</dc:identifier>
  <dcterms:modified xsi:type="dcterms:W3CDTF">2011-08-01T06:04:30Z</dcterms:modified>
  <cp:revision>1</cp:revision>
  <dc:title>review0+1</dc:title>
</cp:coreProperties>
</file>