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753600" cy="7315200"/>
  <p:notesSz cx="6858000" cy="9144000"/>
  <p:embeddedFontLst>
    <p:embeddedFont>
      <p:font typeface="RoxboroughCF" charset="1" panose="00000500000000000000"/>
      <p:regular r:id="rId20"/>
    </p:embeddedFont>
    <p:embeddedFont>
      <p:font typeface="Montserrat Bold" charset="1" panose="00000800000000000000"/>
      <p:regular r:id="rId21"/>
    </p:embeddedFont>
    <p:embeddedFont>
      <p:font typeface="Cambria Bold" charset="1" panose="02040803050406030204"/>
      <p:regular r:id="rId22"/>
    </p:embeddedFont>
    <p:embeddedFont>
      <p:font typeface="Cambria" charset="1" panose="02040503050406030204"/>
      <p:regular r:id="rId23"/>
    </p:embeddedFont>
    <p:embeddedFont>
      <p:font typeface="Cambria Italics" charset="1" panose="020405030504060A0204"/>
      <p:regular r:id="rId24"/>
    </p:embeddedFont>
    <p:embeddedFont>
      <p:font typeface="TT Rounds Condensed" charset="1" panose="02000506030000020003"/>
      <p:regular r:id="rId25"/>
    </p:embeddedFont>
    <p:embeddedFont>
      <p:font typeface="Trebuchet MS Bold" charset="1" panose="020B0703020202020204"/>
      <p:regular r:id="rId26"/>
    </p:embeddedFont>
    <p:embeddedFont>
      <p:font typeface="Arimo" charset="1" panose="020B0604020202020204"/>
      <p:regular r:id="rId27"/>
    </p:embeddedFont>
    <p:embeddedFont>
      <p:font typeface="Arimo Bold" charset="1" panose="020B0704020202020204"/>
      <p:regular r:id="rId28"/>
    </p:embeddedFont>
    <p:embeddedFont>
      <p:font typeface="League Spartan" charset="1" panose="00000800000000000000"/>
      <p:regular r:id="rId29"/>
    </p:embeddedFont>
    <p:embeddedFont>
      <p:font typeface="ABeeZee" charset="1" panose="02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1.jpeg" Type="http://schemas.openxmlformats.org/officeDocument/2006/relationships/image"/><Relationship Id="rId4"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www.figma.com/proto/mMnokypQFLnz5UaFqnwhaT/Sih-poc?node-id=19-9&amp;p=f&amp;t=XRYso0bBhfYQPqLT-1&amp;scaling=scale-down&amp;content-scaling=fixed&amp;page-id=0%3A1&amp;starting-point-node-id=1%3A2" TargetMode="External" Type="http://schemas.openxmlformats.org/officeDocument/2006/relationships/hyperlink"/><Relationship Id="rId4" Target="https://www.figma.com/design/LS9HEddHbQqairwznR5gwO/Capstone-poc"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https://drive.google.com/file/d/1lztUNwEdcRfBNO1E-d0rk6wraVoSdtuz/view?usp=sharing" TargetMode="External" Type="http://schemas.openxmlformats.org/officeDocument/2006/relationships/hyperlink"/><Relationship Id="rId7" Target="https://www.figma.com/design/zN9hCQa89iUlcQdKnJBUlg/SS-App?node-id=0-1&amp;t=5uuL21Mmry2S1TBn-1" TargetMode="External" Type="http://schemas.openxmlformats.org/officeDocument/2006/relationships/hyperlink"/><Relationship Id="rId8" Target="https://docs.google.com/document/d/1X-_Aw4O9PL3KeRKwI_v37Eshw07g1yd5V_mmx7k3u-E/edit?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19" Target="../media/image19.png" Type="http://schemas.openxmlformats.org/officeDocument/2006/relationships/image"/><Relationship Id="rId2" Target="../media/image1.jpeg" Type="http://schemas.openxmlformats.org/officeDocument/2006/relationships/image"/><Relationship Id="rId20" Target="../media/image20.svg" Type="http://schemas.openxmlformats.org/officeDocument/2006/relationships/image"/><Relationship Id="rId21" Target="../media/image21.png" Type="http://schemas.openxmlformats.org/officeDocument/2006/relationships/image"/><Relationship Id="rId22" Target="../media/image22.svg" Type="http://schemas.openxmlformats.org/officeDocument/2006/relationships/image"/><Relationship Id="rId23" Target="../media/image23.png" Type="http://schemas.openxmlformats.org/officeDocument/2006/relationships/image"/><Relationship Id="rId24" Target="../media/image24.svg" Type="http://schemas.openxmlformats.org/officeDocument/2006/relationships/image"/><Relationship Id="rId25" Target="../media/image25.png" Type="http://schemas.openxmlformats.org/officeDocument/2006/relationships/image"/><Relationship Id="rId26" Target="../media/image26.svg" Type="http://schemas.openxmlformats.org/officeDocument/2006/relationships/image"/><Relationship Id="rId27" Target="../media/image27.png" Type="http://schemas.openxmlformats.org/officeDocument/2006/relationships/image"/><Relationship Id="rId28" Target="../media/image28.svg" Type="http://schemas.openxmlformats.org/officeDocument/2006/relationships/image"/><Relationship Id="rId29" Target="../media/image29.png" Type="http://schemas.openxmlformats.org/officeDocument/2006/relationships/image"/><Relationship Id="rId3" Target="../media/image3.png" Type="http://schemas.openxmlformats.org/officeDocument/2006/relationships/image"/><Relationship Id="rId30" Target="../media/image30.svg" Type="http://schemas.openxmlformats.org/officeDocument/2006/relationships/image"/><Relationship Id="rId31" Target="../media/image2.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51456" y="0"/>
            <a:ext cx="1202144" cy="1170299"/>
          </a:xfrm>
          <a:custGeom>
            <a:avLst/>
            <a:gdLst/>
            <a:ahLst/>
            <a:cxnLst/>
            <a:rect r="r" b="b" t="t" l="l"/>
            <a:pathLst>
              <a:path h="1170299" w="1202144">
                <a:moveTo>
                  <a:pt x="0" y="0"/>
                </a:moveTo>
                <a:lnTo>
                  <a:pt x="1202144" y="0"/>
                </a:lnTo>
                <a:lnTo>
                  <a:pt x="1202144" y="1170299"/>
                </a:lnTo>
                <a:lnTo>
                  <a:pt x="0" y="1170299"/>
                </a:lnTo>
                <a:lnTo>
                  <a:pt x="0" y="0"/>
                </a:lnTo>
                <a:close/>
              </a:path>
            </a:pathLst>
          </a:custGeom>
          <a:blipFill>
            <a:blip r:embed="rId2"/>
            <a:stretch>
              <a:fillRect l="0" t="0" r="0" b="0"/>
            </a:stretch>
          </a:blipFill>
        </p:spPr>
      </p:sp>
      <p:sp>
        <p:nvSpPr>
          <p:cNvPr name="TextBox 3" id="3"/>
          <p:cNvSpPr txBox="true"/>
          <p:nvPr/>
        </p:nvSpPr>
        <p:spPr>
          <a:xfrm rot="0">
            <a:off x="1027309" y="480374"/>
            <a:ext cx="7698982" cy="566167"/>
          </a:xfrm>
          <a:prstGeom prst="rect">
            <a:avLst/>
          </a:prstGeom>
        </p:spPr>
        <p:txBody>
          <a:bodyPr anchor="t" rtlCol="false" tIns="0" lIns="0" bIns="0" rIns="0">
            <a:spAutoFit/>
          </a:bodyPr>
          <a:lstStyle/>
          <a:p>
            <a:pPr algn="ctr">
              <a:lnSpc>
                <a:spcPts val="4731"/>
              </a:lnSpc>
              <a:spcBef>
                <a:spcPct val="0"/>
              </a:spcBef>
            </a:pPr>
            <a:r>
              <a:rPr lang="en-US" sz="3033" spc="-60">
                <a:solidFill>
                  <a:srgbClr val="000000"/>
                </a:solidFill>
                <a:latin typeface="RoxboroughCF"/>
                <a:ea typeface="RoxboroughCF"/>
                <a:cs typeface="RoxboroughCF"/>
                <a:sym typeface="RoxboroughCF"/>
              </a:rPr>
              <a:t>Computer Science &amp; Technology</a:t>
            </a:r>
          </a:p>
        </p:txBody>
      </p:sp>
      <p:sp>
        <p:nvSpPr>
          <p:cNvPr name="TextBox 4" id="4"/>
          <p:cNvSpPr txBox="true"/>
          <p:nvPr/>
        </p:nvSpPr>
        <p:spPr>
          <a:xfrm rot="0">
            <a:off x="1972089" y="1223129"/>
            <a:ext cx="5809422" cy="666750"/>
          </a:xfrm>
          <a:prstGeom prst="rect">
            <a:avLst/>
          </a:prstGeom>
        </p:spPr>
        <p:txBody>
          <a:bodyPr anchor="t" rtlCol="false" tIns="0" lIns="0" bIns="0" rIns="0">
            <a:spAutoFit/>
          </a:bodyPr>
          <a:lstStyle/>
          <a:p>
            <a:pPr algn="ctr">
              <a:lnSpc>
                <a:spcPts val="2676"/>
              </a:lnSpc>
            </a:pPr>
            <a:r>
              <a:rPr lang="en-US" b="true" sz="2230" spc="356">
                <a:solidFill>
                  <a:srgbClr val="C00000"/>
                </a:solidFill>
                <a:latin typeface="Montserrat Bold"/>
                <a:ea typeface="Montserrat Bold"/>
                <a:cs typeface="Montserrat Bold"/>
                <a:sym typeface="Montserrat Bold"/>
              </a:rPr>
              <a:t>PROJECT PHASE 1  </a:t>
            </a:r>
          </a:p>
          <a:p>
            <a:pPr algn="ctr">
              <a:lnSpc>
                <a:spcPts val="2676"/>
              </a:lnSpc>
            </a:pPr>
            <a:r>
              <a:rPr lang="en-US" b="true" sz="2230" spc="356">
                <a:solidFill>
                  <a:srgbClr val="C00000"/>
                </a:solidFill>
                <a:latin typeface="Montserrat Bold"/>
                <a:ea typeface="Montserrat Bold"/>
                <a:cs typeface="Montserrat Bold"/>
                <a:sym typeface="Montserrat Bold"/>
              </a:rPr>
              <a:t>FINAL REVIEW</a:t>
            </a:r>
          </a:p>
        </p:txBody>
      </p:sp>
      <p:sp>
        <p:nvSpPr>
          <p:cNvPr name="TextBox 5" id="5"/>
          <p:cNvSpPr txBox="true"/>
          <p:nvPr/>
        </p:nvSpPr>
        <p:spPr>
          <a:xfrm rot="0">
            <a:off x="1513209" y="2726686"/>
            <a:ext cx="6956465" cy="3254226"/>
          </a:xfrm>
          <a:prstGeom prst="rect">
            <a:avLst/>
          </a:prstGeom>
        </p:spPr>
        <p:txBody>
          <a:bodyPr anchor="t" rtlCol="false" tIns="0" lIns="0" bIns="0" rIns="0">
            <a:spAutoFit/>
          </a:bodyPr>
          <a:lstStyle/>
          <a:p>
            <a:pPr algn="l">
              <a:lnSpc>
                <a:spcPts val="3283"/>
              </a:lnSpc>
            </a:pPr>
            <a:r>
              <a:rPr lang="en-US" b="true" sz="2026">
                <a:solidFill>
                  <a:srgbClr val="000000"/>
                </a:solidFill>
                <a:latin typeface="Cambria Bold"/>
                <a:ea typeface="Cambria Bold"/>
                <a:cs typeface="Cambria Bold"/>
                <a:sym typeface="Cambria Bold"/>
              </a:rPr>
              <a:t>Team No:  </a:t>
            </a:r>
            <a:r>
              <a:rPr lang="en-US" sz="2026">
                <a:solidFill>
                  <a:srgbClr val="000000"/>
                </a:solidFill>
                <a:latin typeface="Cambria"/>
                <a:ea typeface="Cambria"/>
                <a:cs typeface="Cambria"/>
                <a:sym typeface="Cambria"/>
              </a:rPr>
              <a:t>                 2</a:t>
            </a:r>
          </a:p>
          <a:p>
            <a:pPr algn="just">
              <a:lnSpc>
                <a:spcPts val="3283"/>
              </a:lnSpc>
            </a:pPr>
            <a:r>
              <a:rPr lang="en-US" b="true" sz="2026">
                <a:solidFill>
                  <a:srgbClr val="000000"/>
                </a:solidFill>
                <a:latin typeface="Cambria Bold"/>
                <a:ea typeface="Cambria Bold"/>
                <a:cs typeface="Cambria Bold"/>
                <a:sym typeface="Cambria Bold"/>
              </a:rPr>
              <a:t>Team Members:</a:t>
            </a:r>
            <a:r>
              <a:rPr lang="en-US" sz="2026">
                <a:solidFill>
                  <a:srgbClr val="000000"/>
                </a:solidFill>
                <a:latin typeface="Cambria"/>
                <a:ea typeface="Cambria"/>
                <a:cs typeface="Cambria"/>
                <a:sym typeface="Cambria"/>
              </a:rPr>
              <a:t>     Priyanka Sharma (ENG21CT0030)</a:t>
            </a:r>
          </a:p>
          <a:p>
            <a:pPr algn="just">
              <a:lnSpc>
                <a:spcPts val="3283"/>
              </a:lnSpc>
            </a:pPr>
            <a:r>
              <a:rPr lang="en-US" sz="2026">
                <a:solidFill>
                  <a:srgbClr val="000000"/>
                </a:solidFill>
                <a:latin typeface="Cambria"/>
                <a:ea typeface="Cambria"/>
                <a:cs typeface="Cambria"/>
                <a:sym typeface="Cambria"/>
              </a:rPr>
              <a:t>                                       Sukriti Srinivasa  (ENG21CT0039) </a:t>
            </a:r>
          </a:p>
          <a:p>
            <a:pPr algn="just">
              <a:lnSpc>
                <a:spcPts val="3283"/>
              </a:lnSpc>
            </a:pPr>
            <a:r>
              <a:rPr lang="en-US" sz="2026">
                <a:solidFill>
                  <a:srgbClr val="000000"/>
                </a:solidFill>
                <a:latin typeface="Cambria"/>
                <a:ea typeface="Cambria"/>
                <a:cs typeface="Cambria"/>
                <a:sym typeface="Cambria"/>
              </a:rPr>
              <a:t>                                       Sunidhi KS             (ENG21CT0040)</a:t>
            </a:r>
          </a:p>
          <a:p>
            <a:pPr algn="just">
              <a:lnSpc>
                <a:spcPts val="3283"/>
              </a:lnSpc>
            </a:pPr>
            <a:r>
              <a:rPr lang="en-US" sz="2026">
                <a:solidFill>
                  <a:srgbClr val="000000"/>
                </a:solidFill>
                <a:latin typeface="Cambria"/>
                <a:ea typeface="Cambria"/>
                <a:cs typeface="Cambria"/>
                <a:sym typeface="Cambria"/>
              </a:rPr>
              <a:t>                                       Vidushi Modi        (ENG21CT0048)</a:t>
            </a:r>
          </a:p>
          <a:p>
            <a:pPr algn="l">
              <a:lnSpc>
                <a:spcPts val="3283"/>
              </a:lnSpc>
            </a:pPr>
            <a:r>
              <a:rPr lang="en-US" b="true" sz="2026">
                <a:solidFill>
                  <a:srgbClr val="000000"/>
                </a:solidFill>
                <a:latin typeface="Cambria Bold"/>
                <a:ea typeface="Cambria Bold"/>
                <a:cs typeface="Cambria Bold"/>
                <a:sym typeface="Cambria Bold"/>
              </a:rPr>
              <a:t>Guide:  </a:t>
            </a:r>
            <a:r>
              <a:rPr lang="en-US" sz="2026">
                <a:solidFill>
                  <a:srgbClr val="000000"/>
                </a:solidFill>
                <a:latin typeface="Cambria"/>
                <a:ea typeface="Cambria"/>
                <a:cs typeface="Cambria"/>
                <a:sym typeface="Cambria"/>
              </a:rPr>
              <a:t>                       Dr. Santosh Kumar J  (Associate Professor)</a:t>
            </a:r>
          </a:p>
          <a:p>
            <a:pPr algn="l">
              <a:lnSpc>
                <a:spcPts val="3283"/>
              </a:lnSpc>
            </a:pPr>
            <a:r>
              <a:rPr lang="en-US" b="true" sz="2026">
                <a:solidFill>
                  <a:srgbClr val="000000"/>
                </a:solidFill>
                <a:latin typeface="Cambria Bold"/>
                <a:ea typeface="Cambria Bold"/>
                <a:cs typeface="Cambria Bold"/>
                <a:sym typeface="Cambria Bold"/>
              </a:rPr>
              <a:t>Department:  </a:t>
            </a:r>
            <a:r>
              <a:rPr lang="en-US" sz="2026">
                <a:solidFill>
                  <a:srgbClr val="000000"/>
                </a:solidFill>
                <a:latin typeface="Cambria"/>
                <a:ea typeface="Cambria"/>
                <a:cs typeface="Cambria"/>
                <a:sym typeface="Cambria"/>
              </a:rPr>
              <a:t>         Computer Science &amp; Technology</a:t>
            </a:r>
          </a:p>
          <a:p>
            <a:pPr algn="l">
              <a:lnSpc>
                <a:spcPts val="3283"/>
              </a:lnSpc>
            </a:pPr>
            <a:r>
              <a:rPr lang="en-US" b="true" sz="2026">
                <a:solidFill>
                  <a:srgbClr val="000000"/>
                </a:solidFill>
                <a:latin typeface="Cambria Bold"/>
                <a:ea typeface="Cambria Bold"/>
                <a:cs typeface="Cambria Bold"/>
                <a:sym typeface="Cambria Bold"/>
              </a:rPr>
              <a:t>University:</a:t>
            </a:r>
            <a:r>
              <a:rPr lang="en-US" sz="2026">
                <a:solidFill>
                  <a:srgbClr val="000000"/>
                </a:solidFill>
                <a:latin typeface="Cambria"/>
                <a:ea typeface="Cambria"/>
                <a:cs typeface="Cambria"/>
                <a:sym typeface="Cambria"/>
              </a:rPr>
              <a:t>               Dayananda Sagar University</a:t>
            </a:r>
          </a:p>
        </p:txBody>
      </p:sp>
      <p:sp>
        <p:nvSpPr>
          <p:cNvPr name="Freeform 6" id="6"/>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Freeform 3" id="3"/>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grpSp>
        <p:nvGrpSpPr>
          <p:cNvPr name="Group 4" id="4"/>
          <p:cNvGrpSpPr/>
          <p:nvPr/>
        </p:nvGrpSpPr>
        <p:grpSpPr>
          <a:xfrm rot="0">
            <a:off x="129997" y="212329"/>
            <a:ext cx="1203045" cy="784350"/>
            <a:chOff x="0" y="0"/>
            <a:chExt cx="3007613" cy="1960875"/>
          </a:xfrm>
        </p:grpSpPr>
        <p:sp>
          <p:nvSpPr>
            <p:cNvPr name="Freeform 5" id="5"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6" id="6"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7" id="7"/>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Freeform 8" id="8"/>
          <p:cNvSpPr/>
          <p:nvPr/>
        </p:nvSpPr>
        <p:spPr>
          <a:xfrm flipH="false" flipV="false" rot="0">
            <a:off x="-93652" y="1144239"/>
            <a:ext cx="9917210" cy="5697708"/>
          </a:xfrm>
          <a:custGeom>
            <a:avLst/>
            <a:gdLst/>
            <a:ahLst/>
            <a:cxnLst/>
            <a:rect r="r" b="b" t="t" l="l"/>
            <a:pathLst>
              <a:path h="5697708" w="9917210">
                <a:moveTo>
                  <a:pt x="0" y="0"/>
                </a:moveTo>
                <a:lnTo>
                  <a:pt x="9917210" y="0"/>
                </a:lnTo>
                <a:lnTo>
                  <a:pt x="9917210" y="5697708"/>
                </a:lnTo>
                <a:lnTo>
                  <a:pt x="0" y="5697708"/>
                </a:lnTo>
                <a:lnTo>
                  <a:pt x="0" y="0"/>
                </a:lnTo>
                <a:close/>
              </a:path>
            </a:pathLst>
          </a:custGeom>
          <a:blipFill>
            <a:blip r:embed="rId4"/>
            <a:stretch>
              <a:fillRect l="0" t="0" r="-1238" b="0"/>
            </a:stretch>
          </a:blipFill>
        </p:spPr>
      </p:sp>
      <p:sp>
        <p:nvSpPr>
          <p:cNvPr name="TextBox 9" id="9"/>
          <p:cNvSpPr txBox="true"/>
          <p:nvPr/>
        </p:nvSpPr>
        <p:spPr>
          <a:xfrm rot="0">
            <a:off x="0" y="337804"/>
            <a:ext cx="9725339" cy="523875"/>
          </a:xfrm>
          <a:prstGeom prst="rect">
            <a:avLst/>
          </a:prstGeom>
        </p:spPr>
        <p:txBody>
          <a:bodyPr anchor="t" rtlCol="false" tIns="0" lIns="0" bIns="0" rIns="0">
            <a:spAutoFit/>
          </a:bodyPr>
          <a:lstStyle/>
          <a:p>
            <a:pPr algn="ctr">
              <a:lnSpc>
                <a:spcPts val="4079"/>
              </a:lnSpc>
            </a:pPr>
            <a:r>
              <a:rPr lang="en-US" sz="3399" b="true">
                <a:solidFill>
                  <a:srgbClr val="C00000"/>
                </a:solidFill>
                <a:latin typeface="Cambria Bold"/>
                <a:ea typeface="Cambria Bold"/>
                <a:cs typeface="Cambria Bold"/>
                <a:sym typeface="Cambria Bold"/>
              </a:rPr>
              <a:t>Flowchart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41304" y="857858"/>
            <a:ext cx="9270991" cy="4000082"/>
          </a:xfrm>
          <a:custGeom>
            <a:avLst/>
            <a:gdLst/>
            <a:ahLst/>
            <a:cxnLst/>
            <a:rect r="r" b="b" t="t" l="l"/>
            <a:pathLst>
              <a:path h="4000082" w="9270991">
                <a:moveTo>
                  <a:pt x="0" y="0"/>
                </a:moveTo>
                <a:lnTo>
                  <a:pt x="9270992" y="0"/>
                </a:lnTo>
                <a:lnTo>
                  <a:pt x="9270992" y="4000082"/>
                </a:lnTo>
                <a:lnTo>
                  <a:pt x="0" y="4000082"/>
                </a:lnTo>
                <a:lnTo>
                  <a:pt x="0" y="0"/>
                </a:lnTo>
                <a:close/>
              </a:path>
            </a:pathLst>
          </a:custGeom>
          <a:blipFill>
            <a:blip r:embed="rId2"/>
            <a:stretch>
              <a:fillRect l="-2080" t="0" r="-1155" b="-792"/>
            </a:stretch>
          </a:blipFill>
        </p:spPr>
      </p:sp>
      <p:sp>
        <p:nvSpPr>
          <p:cNvPr name="Freeform 3" id="3"/>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3"/>
            <a:stretch>
              <a:fillRect l="0" t="0" r="0" b="0"/>
            </a:stretch>
          </a:blipFill>
        </p:spPr>
      </p:sp>
      <p:grpSp>
        <p:nvGrpSpPr>
          <p:cNvPr name="Group 4" id="4"/>
          <p:cNvGrpSpPr/>
          <p:nvPr/>
        </p:nvGrpSpPr>
        <p:grpSpPr>
          <a:xfrm rot="0">
            <a:off x="129997" y="212329"/>
            <a:ext cx="1203045" cy="784350"/>
            <a:chOff x="0" y="0"/>
            <a:chExt cx="3007613" cy="1960875"/>
          </a:xfrm>
        </p:grpSpPr>
        <p:sp>
          <p:nvSpPr>
            <p:cNvPr name="Freeform 5" id="5"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6" id="6"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7" id="7"/>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8" id="8"/>
          <p:cNvSpPr txBox="true"/>
          <p:nvPr/>
        </p:nvSpPr>
        <p:spPr>
          <a:xfrm rot="0">
            <a:off x="0" y="202804"/>
            <a:ext cx="9725339" cy="523875"/>
          </a:xfrm>
          <a:prstGeom prst="rect">
            <a:avLst/>
          </a:prstGeom>
        </p:spPr>
        <p:txBody>
          <a:bodyPr anchor="t" rtlCol="false" tIns="0" lIns="0" bIns="0" rIns="0">
            <a:spAutoFit/>
          </a:bodyPr>
          <a:lstStyle/>
          <a:p>
            <a:pPr algn="ctr">
              <a:lnSpc>
                <a:spcPts val="4079"/>
              </a:lnSpc>
            </a:pPr>
            <a:r>
              <a:rPr lang="en-US" sz="3399" b="true">
                <a:solidFill>
                  <a:srgbClr val="C00000"/>
                </a:solidFill>
                <a:latin typeface="Cambria Bold"/>
                <a:ea typeface="Cambria Bold"/>
                <a:cs typeface="Cambria Bold"/>
                <a:sym typeface="Cambria Bold"/>
              </a:rPr>
              <a:t>Flowchart </a:t>
            </a:r>
          </a:p>
        </p:txBody>
      </p:sp>
      <p:sp>
        <p:nvSpPr>
          <p:cNvPr name="Freeform 9" id="9"/>
          <p:cNvSpPr/>
          <p:nvPr/>
        </p:nvSpPr>
        <p:spPr>
          <a:xfrm flipH="false" flipV="false" rot="0">
            <a:off x="1333043" y="4784135"/>
            <a:ext cx="2978787" cy="2531065"/>
          </a:xfrm>
          <a:custGeom>
            <a:avLst/>
            <a:gdLst/>
            <a:ahLst/>
            <a:cxnLst/>
            <a:rect r="r" b="b" t="t" l="l"/>
            <a:pathLst>
              <a:path h="2531065" w="2978787">
                <a:moveTo>
                  <a:pt x="0" y="0"/>
                </a:moveTo>
                <a:lnTo>
                  <a:pt x="2978787" y="0"/>
                </a:lnTo>
                <a:lnTo>
                  <a:pt x="2978787" y="2531065"/>
                </a:lnTo>
                <a:lnTo>
                  <a:pt x="0" y="2531065"/>
                </a:lnTo>
                <a:lnTo>
                  <a:pt x="0" y="0"/>
                </a:lnTo>
                <a:close/>
              </a:path>
            </a:pathLst>
          </a:custGeom>
          <a:blipFill>
            <a:blip r:embed="rId4"/>
            <a:stretch>
              <a:fillRect l="0" t="0" r="0" b="-6904"/>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grpSp>
        <p:nvGrpSpPr>
          <p:cNvPr name="Group 3" id="3"/>
          <p:cNvGrpSpPr/>
          <p:nvPr/>
        </p:nvGrpSpPr>
        <p:grpSpPr>
          <a:xfrm rot="0">
            <a:off x="129997" y="212329"/>
            <a:ext cx="1203045" cy="784350"/>
            <a:chOff x="0" y="0"/>
            <a:chExt cx="3007613" cy="1960875"/>
          </a:xfrm>
        </p:grpSpPr>
        <p:sp>
          <p:nvSpPr>
            <p:cNvPr name="Freeform 4" id="4"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5" id="5"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6" id="6"/>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7" id="7"/>
          <p:cNvSpPr txBox="true"/>
          <p:nvPr/>
        </p:nvSpPr>
        <p:spPr>
          <a:xfrm rot="0">
            <a:off x="72188" y="1466332"/>
            <a:ext cx="9725339" cy="428625"/>
          </a:xfrm>
          <a:prstGeom prst="rect">
            <a:avLst/>
          </a:prstGeom>
        </p:spPr>
        <p:txBody>
          <a:bodyPr anchor="t" rtlCol="false" tIns="0" lIns="0" bIns="0" rIns="0">
            <a:spAutoFit/>
          </a:bodyPr>
          <a:lstStyle/>
          <a:p>
            <a:pPr algn="ctr">
              <a:lnSpc>
                <a:spcPts val="3359"/>
              </a:lnSpc>
            </a:pPr>
            <a:r>
              <a:rPr lang="en-US" sz="2799" b="true">
                <a:solidFill>
                  <a:srgbClr val="C00000"/>
                </a:solidFill>
                <a:latin typeface="Cambria Bold"/>
                <a:ea typeface="Cambria Bold"/>
                <a:cs typeface="Cambria Bold"/>
                <a:sym typeface="Cambria Bold"/>
              </a:rPr>
              <a:t>POC </a:t>
            </a:r>
          </a:p>
        </p:txBody>
      </p:sp>
      <p:sp>
        <p:nvSpPr>
          <p:cNvPr name="TextBox 8" id="8"/>
          <p:cNvSpPr txBox="true"/>
          <p:nvPr/>
        </p:nvSpPr>
        <p:spPr>
          <a:xfrm rot="0">
            <a:off x="-43926" y="2764754"/>
            <a:ext cx="9725339" cy="428625"/>
          </a:xfrm>
          <a:prstGeom prst="rect">
            <a:avLst/>
          </a:prstGeom>
        </p:spPr>
        <p:txBody>
          <a:bodyPr anchor="t" rtlCol="false" tIns="0" lIns="0" bIns="0" rIns="0">
            <a:spAutoFit/>
          </a:bodyPr>
          <a:lstStyle/>
          <a:p>
            <a:pPr algn="ctr">
              <a:lnSpc>
                <a:spcPts val="3359"/>
              </a:lnSpc>
            </a:pPr>
            <a:r>
              <a:rPr lang="en-US" b="true" sz="2799" u="sng">
                <a:solidFill>
                  <a:srgbClr val="C00000"/>
                </a:solidFill>
                <a:latin typeface="Cambria Bold"/>
                <a:ea typeface="Cambria Bold"/>
                <a:cs typeface="Cambria Bold"/>
                <a:sym typeface="Cambria Bold"/>
                <a:hlinkClick r:id="rId3" tooltip="https://www.figma.com/proto/mMnokypQFLnz5UaFqnwhaT/Sih-poc?node-id=19-9&amp;p=f&amp;t=XRYso0bBhfYQPqLT-1&amp;scaling=scale-down&amp;content-scaling=fixed&amp;page-id=0%3A1&amp;starting-point-node-id=1%3A2"/>
              </a:rPr>
              <a:t>Design A</a:t>
            </a:r>
          </a:p>
        </p:txBody>
      </p:sp>
      <p:sp>
        <p:nvSpPr>
          <p:cNvPr name="TextBox 9" id="9"/>
          <p:cNvSpPr txBox="true"/>
          <p:nvPr/>
        </p:nvSpPr>
        <p:spPr>
          <a:xfrm rot="0">
            <a:off x="-43926" y="4060154"/>
            <a:ext cx="9725339" cy="428625"/>
          </a:xfrm>
          <a:prstGeom prst="rect">
            <a:avLst/>
          </a:prstGeom>
        </p:spPr>
        <p:txBody>
          <a:bodyPr anchor="t" rtlCol="false" tIns="0" lIns="0" bIns="0" rIns="0">
            <a:spAutoFit/>
          </a:bodyPr>
          <a:lstStyle/>
          <a:p>
            <a:pPr algn="ctr">
              <a:lnSpc>
                <a:spcPts val="3359"/>
              </a:lnSpc>
            </a:pPr>
            <a:r>
              <a:rPr lang="en-US" b="true" sz="2799" u="sng">
                <a:solidFill>
                  <a:srgbClr val="C00000"/>
                </a:solidFill>
                <a:latin typeface="Cambria Bold"/>
                <a:ea typeface="Cambria Bold"/>
                <a:cs typeface="Cambria Bold"/>
                <a:sym typeface="Cambria Bold"/>
                <a:hlinkClick r:id="rId4" tooltip="https://www.figma.com/design/LS9HEddHbQqairwznR5gwO/Capstone-poc"/>
              </a:rPr>
              <a:t>Design B</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34571" y="2206171"/>
            <a:ext cx="8084457" cy="3657600"/>
          </a:xfrm>
          <a:custGeom>
            <a:avLst/>
            <a:gdLst/>
            <a:ahLst/>
            <a:cxnLst/>
            <a:rect r="r" b="b" t="t" l="l"/>
            <a:pathLst>
              <a:path h="3657600" w="8084457">
                <a:moveTo>
                  <a:pt x="0" y="0"/>
                </a:moveTo>
                <a:lnTo>
                  <a:pt x="8084458" y="0"/>
                </a:lnTo>
                <a:lnTo>
                  <a:pt x="8084458" y="3657600"/>
                </a:lnTo>
                <a:lnTo>
                  <a:pt x="0" y="3657600"/>
                </a:lnTo>
                <a:lnTo>
                  <a:pt x="0" y="0"/>
                </a:lnTo>
                <a:close/>
              </a:path>
            </a:pathLst>
          </a:custGeom>
          <a:blipFill>
            <a:blip r:embed="rId2"/>
            <a:stretch>
              <a:fillRect l="0" t="0" r="0" b="0"/>
            </a:stretch>
          </a:blipFill>
          <a:ln w="19050" cap="sq">
            <a:solidFill>
              <a:srgbClr val="000000"/>
            </a:solidFill>
            <a:prstDash val="solid"/>
            <a:miter/>
          </a:ln>
        </p:spPr>
      </p:sp>
      <p:sp>
        <p:nvSpPr>
          <p:cNvPr name="TextBox 3" id="3"/>
          <p:cNvSpPr txBox="true"/>
          <p:nvPr/>
        </p:nvSpPr>
        <p:spPr>
          <a:xfrm rot="0">
            <a:off x="1514237" y="929441"/>
            <a:ext cx="6725126" cy="523875"/>
          </a:xfrm>
          <a:prstGeom prst="rect">
            <a:avLst/>
          </a:prstGeom>
        </p:spPr>
        <p:txBody>
          <a:bodyPr anchor="t" rtlCol="false" tIns="0" lIns="0" bIns="0" rIns="0">
            <a:spAutoFit/>
          </a:bodyPr>
          <a:lstStyle/>
          <a:p>
            <a:pPr algn="ctr">
              <a:lnSpc>
                <a:spcPts val="4079"/>
              </a:lnSpc>
              <a:spcBef>
                <a:spcPct val="0"/>
              </a:spcBef>
            </a:pPr>
            <a:r>
              <a:rPr lang="en-US" b="true" sz="3399">
                <a:solidFill>
                  <a:srgbClr val="C00000"/>
                </a:solidFill>
                <a:latin typeface="Cambria Bold"/>
                <a:ea typeface="Cambria Bold"/>
                <a:cs typeface="Cambria Bold"/>
                <a:sym typeface="Cambria Bold"/>
              </a:rPr>
              <a:t>Architecture of Disease Detection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Freeform 3" id="3"/>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4" id="4"/>
          <p:cNvSpPr txBox="true"/>
          <p:nvPr/>
        </p:nvSpPr>
        <p:spPr>
          <a:xfrm rot="0">
            <a:off x="0" y="777604"/>
            <a:ext cx="9725339" cy="763905"/>
          </a:xfrm>
          <a:prstGeom prst="rect">
            <a:avLst/>
          </a:prstGeom>
        </p:spPr>
        <p:txBody>
          <a:bodyPr anchor="t" rtlCol="false" tIns="0" lIns="0" bIns="0" rIns="0">
            <a:spAutoFit/>
          </a:bodyPr>
          <a:lstStyle/>
          <a:p>
            <a:pPr algn="ctr">
              <a:lnSpc>
                <a:spcPts val="6480"/>
              </a:lnSpc>
            </a:pPr>
            <a:r>
              <a:rPr lang="en-US" b="true" sz="3600" spc="89">
                <a:solidFill>
                  <a:srgbClr val="C00000"/>
                </a:solidFill>
                <a:latin typeface="Cambria Bold"/>
                <a:ea typeface="Cambria Bold"/>
                <a:cs typeface="Cambria Bold"/>
                <a:sym typeface="Cambria Bold"/>
              </a:rPr>
              <a:t>References</a:t>
            </a:r>
          </a:p>
        </p:txBody>
      </p:sp>
      <p:grpSp>
        <p:nvGrpSpPr>
          <p:cNvPr name="Group 5" id="5"/>
          <p:cNvGrpSpPr/>
          <p:nvPr/>
        </p:nvGrpSpPr>
        <p:grpSpPr>
          <a:xfrm rot="0">
            <a:off x="3486691" y="1850808"/>
            <a:ext cx="2751956" cy="287307"/>
            <a:chOff x="0" y="0"/>
            <a:chExt cx="3669274" cy="383076"/>
          </a:xfrm>
        </p:grpSpPr>
        <p:sp>
          <p:nvSpPr>
            <p:cNvPr name="Freeform 6" id="6"/>
            <p:cNvSpPr/>
            <p:nvPr/>
          </p:nvSpPr>
          <p:spPr>
            <a:xfrm flipH="false" flipV="false" rot="0">
              <a:off x="0" y="11021"/>
              <a:ext cx="372055" cy="372055"/>
            </a:xfrm>
            <a:custGeom>
              <a:avLst/>
              <a:gdLst/>
              <a:ahLst/>
              <a:cxnLst/>
              <a:rect r="r" b="b" t="t" l="l"/>
              <a:pathLst>
                <a:path h="372055" w="372055">
                  <a:moveTo>
                    <a:pt x="0" y="0"/>
                  </a:moveTo>
                  <a:lnTo>
                    <a:pt x="372055" y="0"/>
                  </a:lnTo>
                  <a:lnTo>
                    <a:pt x="372055" y="372055"/>
                  </a:lnTo>
                  <a:lnTo>
                    <a:pt x="0" y="372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36569" y="-57150"/>
              <a:ext cx="3232706" cy="429205"/>
            </a:xfrm>
            <a:prstGeom prst="rect">
              <a:avLst/>
            </a:prstGeom>
          </p:spPr>
          <p:txBody>
            <a:bodyPr anchor="t" rtlCol="false" tIns="0" lIns="0" bIns="0" rIns="0">
              <a:spAutoFit/>
            </a:bodyPr>
            <a:lstStyle/>
            <a:p>
              <a:pPr algn="ctr">
                <a:lnSpc>
                  <a:spcPts val="2887"/>
                </a:lnSpc>
                <a:spcBef>
                  <a:spcPct val="0"/>
                </a:spcBef>
              </a:pPr>
              <a:r>
                <a:rPr lang="en-US" b="true" sz="1851" u="sng">
                  <a:solidFill>
                    <a:srgbClr val="000000"/>
                  </a:solidFill>
                  <a:latin typeface="Cambria Bold"/>
                  <a:ea typeface="Cambria Bold"/>
                  <a:cs typeface="Cambria Bold"/>
                  <a:sym typeface="Cambria Bold"/>
                  <a:hlinkClick r:id="rId6" tooltip="https://drive.google.com/file/d/1lztUNwEdcRfBNO1E-d0rk6wraVoSdtuz/view?usp=sharing"/>
                </a:rPr>
                <a:t>Farm Interview Audio </a:t>
              </a:r>
            </a:p>
          </p:txBody>
        </p:sp>
      </p:grpSp>
      <p:grpSp>
        <p:nvGrpSpPr>
          <p:cNvPr name="Group 8" id="8"/>
          <p:cNvGrpSpPr/>
          <p:nvPr/>
        </p:nvGrpSpPr>
        <p:grpSpPr>
          <a:xfrm rot="0">
            <a:off x="3995118" y="2286893"/>
            <a:ext cx="1735102" cy="287307"/>
            <a:chOff x="0" y="0"/>
            <a:chExt cx="2313470" cy="383076"/>
          </a:xfrm>
        </p:grpSpPr>
        <p:sp>
          <p:nvSpPr>
            <p:cNvPr name="TextBox 9" id="9"/>
            <p:cNvSpPr txBox="true"/>
            <p:nvPr/>
          </p:nvSpPr>
          <p:spPr>
            <a:xfrm rot="0">
              <a:off x="405117" y="-57150"/>
              <a:ext cx="1908353" cy="429205"/>
            </a:xfrm>
            <a:prstGeom prst="rect">
              <a:avLst/>
            </a:prstGeom>
          </p:spPr>
          <p:txBody>
            <a:bodyPr anchor="t" rtlCol="false" tIns="0" lIns="0" bIns="0" rIns="0">
              <a:spAutoFit/>
            </a:bodyPr>
            <a:lstStyle/>
            <a:p>
              <a:pPr algn="ctr">
                <a:lnSpc>
                  <a:spcPts val="2887"/>
                </a:lnSpc>
                <a:spcBef>
                  <a:spcPct val="0"/>
                </a:spcBef>
              </a:pPr>
              <a:r>
                <a:rPr lang="en-US" b="true" sz="1851" u="sng">
                  <a:solidFill>
                    <a:srgbClr val="000000"/>
                  </a:solidFill>
                  <a:latin typeface="Cambria Bold"/>
                  <a:ea typeface="Cambria Bold"/>
                  <a:cs typeface="Cambria Bold"/>
                  <a:sym typeface="Cambria Bold"/>
                  <a:hlinkClick r:id="rId7" tooltip="https://www.figma.com/design/zN9hCQa89iUlcQdKnJBUlg/SS-App?node-id=0-1&amp;t=5uuL21Mmry2S1TBn-1"/>
                </a:rPr>
                <a:t>Existing apps</a:t>
              </a:r>
            </a:p>
          </p:txBody>
        </p:sp>
        <p:sp>
          <p:nvSpPr>
            <p:cNvPr name="Freeform 10" id="10"/>
            <p:cNvSpPr/>
            <p:nvPr/>
          </p:nvSpPr>
          <p:spPr>
            <a:xfrm flipH="false" flipV="false" rot="0">
              <a:off x="0" y="11021"/>
              <a:ext cx="372055" cy="372055"/>
            </a:xfrm>
            <a:custGeom>
              <a:avLst/>
              <a:gdLst/>
              <a:ahLst/>
              <a:cxnLst/>
              <a:rect r="r" b="b" t="t" l="l"/>
              <a:pathLst>
                <a:path h="372055" w="372055">
                  <a:moveTo>
                    <a:pt x="0" y="0"/>
                  </a:moveTo>
                  <a:lnTo>
                    <a:pt x="372055" y="0"/>
                  </a:lnTo>
                  <a:lnTo>
                    <a:pt x="372055" y="372055"/>
                  </a:lnTo>
                  <a:lnTo>
                    <a:pt x="0" y="372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0">
            <a:off x="3722389" y="2722978"/>
            <a:ext cx="2280560" cy="279041"/>
            <a:chOff x="0" y="0"/>
            <a:chExt cx="3040747" cy="372055"/>
          </a:xfrm>
        </p:grpSpPr>
        <p:sp>
          <p:nvSpPr>
            <p:cNvPr name="TextBox 12" id="12"/>
            <p:cNvSpPr txBox="true"/>
            <p:nvPr/>
          </p:nvSpPr>
          <p:spPr>
            <a:xfrm rot="0">
              <a:off x="459404" y="-57150"/>
              <a:ext cx="2581343" cy="429205"/>
            </a:xfrm>
            <a:prstGeom prst="rect">
              <a:avLst/>
            </a:prstGeom>
          </p:spPr>
          <p:txBody>
            <a:bodyPr anchor="t" rtlCol="false" tIns="0" lIns="0" bIns="0" rIns="0">
              <a:spAutoFit/>
            </a:bodyPr>
            <a:lstStyle/>
            <a:p>
              <a:pPr algn="ctr">
                <a:lnSpc>
                  <a:spcPts val="2887"/>
                </a:lnSpc>
                <a:spcBef>
                  <a:spcPct val="0"/>
                </a:spcBef>
              </a:pPr>
              <a:r>
                <a:rPr lang="en-US" b="true" sz="1851" u="sng">
                  <a:solidFill>
                    <a:srgbClr val="000000"/>
                  </a:solidFill>
                  <a:latin typeface="Cambria Bold"/>
                  <a:ea typeface="Cambria Bold"/>
                  <a:cs typeface="Cambria Bold"/>
                  <a:sym typeface="Cambria Bold"/>
                  <a:hlinkClick r:id="rId8" tooltip="https://docs.google.com/document/d/1X-_Aw4O9PL3KeRKwI_v37Eshw07g1yd5V_mmx7k3u-E/edit?usp=sharing"/>
                </a:rPr>
                <a:t>Field Visit Report </a:t>
              </a:r>
            </a:p>
          </p:txBody>
        </p:sp>
        <p:sp>
          <p:nvSpPr>
            <p:cNvPr name="Freeform 13" id="13"/>
            <p:cNvSpPr/>
            <p:nvPr/>
          </p:nvSpPr>
          <p:spPr>
            <a:xfrm flipH="false" flipV="false" rot="0">
              <a:off x="0" y="0"/>
              <a:ext cx="372055" cy="372055"/>
            </a:xfrm>
            <a:custGeom>
              <a:avLst/>
              <a:gdLst/>
              <a:ahLst/>
              <a:cxnLst/>
              <a:rect r="r" b="b" t="t" l="l"/>
              <a:pathLst>
                <a:path h="372055" w="372055">
                  <a:moveTo>
                    <a:pt x="0" y="0"/>
                  </a:moveTo>
                  <a:lnTo>
                    <a:pt x="372055" y="0"/>
                  </a:lnTo>
                  <a:lnTo>
                    <a:pt x="372055" y="372055"/>
                  </a:lnTo>
                  <a:lnTo>
                    <a:pt x="0" y="372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4" id="14"/>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15" id="15"/>
          <p:cNvGrpSpPr/>
          <p:nvPr/>
        </p:nvGrpSpPr>
        <p:grpSpPr>
          <a:xfrm rot="0">
            <a:off x="129997" y="212329"/>
            <a:ext cx="1203045" cy="784350"/>
            <a:chOff x="0" y="0"/>
            <a:chExt cx="3007613" cy="1960875"/>
          </a:xfrm>
        </p:grpSpPr>
        <p:sp>
          <p:nvSpPr>
            <p:cNvPr name="Freeform 16" id="16"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17" id="17"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8" id="18"/>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683071" y="1378095"/>
            <a:ext cx="8193661" cy="523875"/>
          </a:xfrm>
          <a:prstGeom prst="rect">
            <a:avLst/>
          </a:prstGeom>
        </p:spPr>
        <p:txBody>
          <a:bodyPr anchor="t" rtlCol="false" tIns="0" lIns="0" bIns="0" rIns="0">
            <a:spAutoFit/>
          </a:bodyPr>
          <a:lstStyle/>
          <a:p>
            <a:pPr algn="ctr">
              <a:lnSpc>
                <a:spcPts val="4079"/>
              </a:lnSpc>
            </a:pPr>
            <a:r>
              <a:rPr lang="en-US" sz="3399" b="true">
                <a:solidFill>
                  <a:srgbClr val="C00000"/>
                </a:solidFill>
                <a:latin typeface="Cambria Bold"/>
                <a:ea typeface="Cambria Bold"/>
                <a:cs typeface="Cambria Bold"/>
                <a:sym typeface="Cambria Bold"/>
              </a:rPr>
              <a:t>AgriLink</a:t>
            </a:r>
          </a:p>
        </p:txBody>
      </p:sp>
      <p:sp>
        <p:nvSpPr>
          <p:cNvPr name="Freeform 4" id="4"/>
          <p:cNvSpPr/>
          <p:nvPr/>
        </p:nvSpPr>
        <p:spPr>
          <a:xfrm flipH="false" flipV="false" rot="0">
            <a:off x="1905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5" id="5"/>
          <p:cNvSpPr txBox="true"/>
          <p:nvPr/>
        </p:nvSpPr>
        <p:spPr>
          <a:xfrm rot="0">
            <a:off x="717389" y="3176034"/>
            <a:ext cx="8290560" cy="2921889"/>
          </a:xfrm>
          <a:prstGeom prst="rect">
            <a:avLst/>
          </a:prstGeom>
        </p:spPr>
        <p:txBody>
          <a:bodyPr anchor="t" rtlCol="false" tIns="0" lIns="0" bIns="0" rIns="0">
            <a:spAutoFit/>
          </a:bodyPr>
          <a:lstStyle/>
          <a:p>
            <a:pPr algn="just">
              <a:lnSpc>
                <a:spcPts val="3327"/>
              </a:lnSpc>
            </a:pPr>
          </a:p>
          <a:p>
            <a:pPr algn="just">
              <a:lnSpc>
                <a:spcPts val="3327"/>
              </a:lnSpc>
            </a:pPr>
            <a:r>
              <a:rPr lang="en-US" sz="2133">
                <a:solidFill>
                  <a:srgbClr val="000000"/>
                </a:solidFill>
                <a:latin typeface="Cambria"/>
                <a:ea typeface="Cambria"/>
                <a:cs typeface="Cambria"/>
                <a:sym typeface="Cambria"/>
              </a:rPr>
              <a:t>AgriLink assists farmers throughout the </a:t>
            </a:r>
            <a:r>
              <a:rPr lang="en-US" sz="2133" i="true">
                <a:solidFill>
                  <a:srgbClr val="000000"/>
                </a:solidFill>
                <a:latin typeface="Cambria Italics"/>
                <a:ea typeface="Cambria Italics"/>
                <a:cs typeface="Cambria Italics"/>
                <a:sym typeface="Cambria Italics"/>
              </a:rPr>
              <a:t>entire farming proces</a:t>
            </a:r>
            <a:r>
              <a:rPr lang="en-US" sz="2133">
                <a:solidFill>
                  <a:srgbClr val="000000"/>
                </a:solidFill>
                <a:latin typeface="Cambria"/>
                <a:ea typeface="Cambria"/>
                <a:cs typeface="Cambria"/>
                <a:sym typeface="Cambria"/>
              </a:rPr>
              <a:t>s—from detecting crop diseases using AI, enhancing their skills through a Learning Management System (LMS) and to help them list and sell their produce directly to retailers and consumers, removing middlemen for better profits.</a:t>
            </a:r>
          </a:p>
          <a:p>
            <a:pPr algn="just">
              <a:lnSpc>
                <a:spcPts val="3327"/>
              </a:lnSpc>
            </a:pPr>
          </a:p>
        </p:txBody>
      </p:sp>
      <p:sp>
        <p:nvSpPr>
          <p:cNvPr name="TextBox 6" id="6"/>
          <p:cNvSpPr txBox="true"/>
          <p:nvPr/>
        </p:nvSpPr>
        <p:spPr>
          <a:xfrm rot="0">
            <a:off x="1164855" y="2206770"/>
            <a:ext cx="7461990" cy="826389"/>
          </a:xfrm>
          <a:prstGeom prst="rect">
            <a:avLst/>
          </a:prstGeom>
        </p:spPr>
        <p:txBody>
          <a:bodyPr anchor="t" rtlCol="false" tIns="0" lIns="0" bIns="0" rIns="0">
            <a:spAutoFit/>
          </a:bodyPr>
          <a:lstStyle/>
          <a:p>
            <a:pPr algn="ctr">
              <a:lnSpc>
                <a:spcPts val="3327"/>
              </a:lnSpc>
              <a:spcBef>
                <a:spcPct val="0"/>
              </a:spcBef>
            </a:pPr>
            <a:r>
              <a:rPr lang="en-US" b="true" sz="2133">
                <a:solidFill>
                  <a:srgbClr val="000000"/>
                </a:solidFill>
                <a:latin typeface="Cambria Bold"/>
                <a:ea typeface="Cambria Bold"/>
                <a:cs typeface="Cambria Bold"/>
                <a:sym typeface="Cambria Bold"/>
              </a:rPr>
              <a:t>AI-Driven Solutions for Crop Marketplace and Disease Management: AgriLink</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11" id="11"/>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475149" y="1363145"/>
            <a:ext cx="8803301" cy="567690"/>
          </a:xfrm>
          <a:prstGeom prst="rect">
            <a:avLst/>
          </a:prstGeom>
        </p:spPr>
        <p:txBody>
          <a:bodyPr anchor="t" rtlCol="false" tIns="0" lIns="0" bIns="0" rIns="0">
            <a:spAutoFit/>
          </a:bodyPr>
          <a:lstStyle/>
          <a:p>
            <a:pPr algn="ctr">
              <a:lnSpc>
                <a:spcPts val="4680"/>
              </a:lnSpc>
            </a:pPr>
            <a:r>
              <a:rPr lang="en-US" sz="3000" b="true">
                <a:solidFill>
                  <a:srgbClr val="C00000"/>
                </a:solidFill>
                <a:latin typeface="Cambria Bold"/>
                <a:ea typeface="Cambria Bold"/>
                <a:cs typeface="Cambria Bold"/>
                <a:sym typeface="Cambria Bold"/>
              </a:rPr>
              <a:t>Abstract</a:t>
            </a:r>
          </a:p>
        </p:txBody>
      </p:sp>
      <p:sp>
        <p:nvSpPr>
          <p:cNvPr name="TextBox 4" id="4"/>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
        <p:nvSpPr>
          <p:cNvPr name="TextBox 5" id="5"/>
          <p:cNvSpPr txBox="true"/>
          <p:nvPr/>
        </p:nvSpPr>
        <p:spPr>
          <a:xfrm rot="0">
            <a:off x="811399" y="2132901"/>
            <a:ext cx="8130803" cy="3760089"/>
          </a:xfrm>
          <a:prstGeom prst="rect">
            <a:avLst/>
          </a:prstGeom>
        </p:spPr>
        <p:txBody>
          <a:bodyPr anchor="t" rtlCol="false" tIns="0" lIns="0" bIns="0" rIns="0">
            <a:spAutoFit/>
          </a:bodyPr>
          <a:lstStyle/>
          <a:p>
            <a:pPr algn="just">
              <a:lnSpc>
                <a:spcPts val="3327"/>
              </a:lnSpc>
            </a:pPr>
          </a:p>
          <a:p>
            <a:pPr algn="just">
              <a:lnSpc>
                <a:spcPts val="3327"/>
              </a:lnSpc>
            </a:pPr>
            <a:r>
              <a:rPr lang="en-US" sz="2133">
                <a:solidFill>
                  <a:srgbClr val="000000"/>
                </a:solidFill>
                <a:latin typeface="Cambria"/>
                <a:ea typeface="Cambria"/>
                <a:cs typeface="Cambria"/>
                <a:sym typeface="Cambria"/>
              </a:rPr>
              <a:t>AgriLink is a comprehensive platform designed to help farmers at every stage of farming. It offers AI-driven crop disease detection, a Learning Management System (LMS) for continuous education, and for listing, negotiating, and transacting produce directly with buyers. By removing intermediaries, AgriLink ensures that farmers get the profits they deserve, while also enhancing their productivity and knowledge.</a:t>
            </a:r>
          </a:p>
          <a:p>
            <a:pPr algn="just">
              <a:lnSpc>
                <a:spcPts val="3327"/>
              </a:lnSpc>
              <a:spcBef>
                <a:spcPct val="0"/>
              </a:spcBef>
            </a:pPr>
          </a:p>
        </p:txBody>
      </p:sp>
      <p:sp>
        <p:nvSpPr>
          <p:cNvPr name="Freeform 6" id="6"/>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14131" y="1346952"/>
            <a:ext cx="9725339" cy="485775"/>
          </a:xfrm>
          <a:prstGeom prst="rect">
            <a:avLst/>
          </a:prstGeom>
        </p:spPr>
        <p:txBody>
          <a:bodyPr anchor="t" rtlCol="false" tIns="0" lIns="0" bIns="0" rIns="0">
            <a:spAutoFit/>
          </a:bodyPr>
          <a:lstStyle/>
          <a:p>
            <a:pPr algn="ctr">
              <a:lnSpc>
                <a:spcPts val="3704"/>
              </a:lnSpc>
            </a:pPr>
            <a:r>
              <a:rPr lang="en-US" sz="3086" b="true">
                <a:solidFill>
                  <a:srgbClr val="C00000"/>
                </a:solidFill>
                <a:latin typeface="Cambria Bold"/>
                <a:ea typeface="Cambria Bold"/>
                <a:cs typeface="Cambria Bold"/>
                <a:sym typeface="Cambria Bold"/>
              </a:rPr>
              <a:t>Introduction</a:t>
            </a:r>
          </a:p>
        </p:txBody>
      </p:sp>
      <p:sp>
        <p:nvSpPr>
          <p:cNvPr name="Freeform 4" id="4"/>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5" id="5"/>
          <p:cNvSpPr txBox="true"/>
          <p:nvPr/>
        </p:nvSpPr>
        <p:spPr>
          <a:xfrm rot="0">
            <a:off x="731520" y="1923351"/>
            <a:ext cx="8290560" cy="4179189"/>
          </a:xfrm>
          <a:prstGeom prst="rect">
            <a:avLst/>
          </a:prstGeom>
        </p:spPr>
        <p:txBody>
          <a:bodyPr anchor="t" rtlCol="false" tIns="0" lIns="0" bIns="0" rIns="0">
            <a:spAutoFit/>
          </a:bodyPr>
          <a:lstStyle/>
          <a:p>
            <a:pPr algn="just">
              <a:lnSpc>
                <a:spcPts val="3327"/>
              </a:lnSpc>
            </a:pPr>
          </a:p>
          <a:p>
            <a:pPr algn="just">
              <a:lnSpc>
                <a:spcPts val="3327"/>
              </a:lnSpc>
              <a:spcBef>
                <a:spcPct val="0"/>
              </a:spcBef>
            </a:pPr>
            <a:r>
              <a:rPr lang="en-US" sz="2133">
                <a:solidFill>
                  <a:srgbClr val="000000"/>
                </a:solidFill>
                <a:latin typeface="Cambria"/>
                <a:ea typeface="Cambria"/>
                <a:cs typeface="Cambria"/>
                <a:sym typeface="Cambria"/>
              </a:rPr>
              <a:t>Farming is not just about growing crops—today, it encompasses disease management, skill enhancement, and ensuring fair market access. Many farmers struggle with detecting crop diseases early, accessing modern farming techniques, and navigating the market without losing profits to middlemen. AgriLink addresses these challenges by providing an AI-powered solution for </a:t>
            </a:r>
            <a:r>
              <a:rPr lang="en-US" b="true" sz="2133">
                <a:solidFill>
                  <a:srgbClr val="000000"/>
                </a:solidFill>
                <a:latin typeface="Cambria Bold"/>
                <a:ea typeface="Cambria Bold"/>
                <a:cs typeface="Cambria Bold"/>
                <a:sym typeface="Cambria Bold"/>
              </a:rPr>
              <a:t>crop disease detection</a:t>
            </a:r>
            <a:r>
              <a:rPr lang="en-US" sz="2133">
                <a:solidFill>
                  <a:srgbClr val="000000"/>
                </a:solidFill>
                <a:latin typeface="Cambria"/>
                <a:ea typeface="Cambria"/>
                <a:cs typeface="Cambria"/>
                <a:sym typeface="Cambria"/>
              </a:rPr>
              <a:t>, an </a:t>
            </a:r>
            <a:r>
              <a:rPr lang="en-US" b="true" sz="2133">
                <a:solidFill>
                  <a:srgbClr val="000000"/>
                </a:solidFill>
                <a:latin typeface="Cambria Bold"/>
                <a:ea typeface="Cambria Bold"/>
                <a:cs typeface="Cambria Bold"/>
                <a:sym typeface="Cambria Bold"/>
              </a:rPr>
              <a:t>LMS for learning </a:t>
            </a:r>
            <a:r>
              <a:rPr lang="en-US" sz="2133">
                <a:solidFill>
                  <a:srgbClr val="000000"/>
                </a:solidFill>
                <a:latin typeface="Cambria"/>
                <a:ea typeface="Cambria"/>
                <a:cs typeface="Cambria"/>
                <a:sym typeface="Cambria"/>
              </a:rPr>
              <a:t>farming best practices, and a </a:t>
            </a:r>
            <a:r>
              <a:rPr lang="en-US" b="true" sz="2133">
                <a:solidFill>
                  <a:srgbClr val="000000"/>
                </a:solidFill>
                <a:latin typeface="Cambria Bold"/>
                <a:ea typeface="Cambria Bold"/>
                <a:cs typeface="Cambria Bold"/>
                <a:sym typeface="Cambria Bold"/>
              </a:rPr>
              <a:t>market platform</a:t>
            </a:r>
            <a:r>
              <a:rPr lang="en-US" sz="2133">
                <a:solidFill>
                  <a:srgbClr val="000000"/>
                </a:solidFill>
                <a:latin typeface="Cambria"/>
                <a:ea typeface="Cambria"/>
                <a:cs typeface="Cambria"/>
                <a:sym typeface="Cambria"/>
              </a:rPr>
              <a:t> that helps farmers sell directly to retailers and consumers, ensuring better financial returns.</a:t>
            </a:r>
          </a:p>
        </p:txBody>
      </p:sp>
      <p:sp>
        <p:nvSpPr>
          <p:cNvPr name="TextBox 6" id="6"/>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764986" y="1321435"/>
          <a:ext cx="8223628" cy="5067300"/>
        </p:xfrm>
        <a:graphic>
          <a:graphicData uri="http://schemas.openxmlformats.org/drawingml/2006/table">
            <a:tbl>
              <a:tblPr/>
              <a:tblGrid>
                <a:gridCol w="2922674"/>
                <a:gridCol w="2411440"/>
                <a:gridCol w="2889514"/>
              </a:tblGrid>
              <a:tr h="592778">
                <a:tc>
                  <a:txBody>
                    <a:bodyPr anchor="t" rtlCol="false"/>
                    <a:lstStyle/>
                    <a:p>
                      <a:pPr algn="ctr">
                        <a:lnSpc>
                          <a:spcPts val="1679"/>
                        </a:lnSpc>
                        <a:defRPr/>
                      </a:pPr>
                      <a:r>
                        <a:rPr lang="en-US" sz="1200">
                          <a:solidFill>
                            <a:srgbClr val="000000"/>
                          </a:solidFill>
                          <a:latin typeface="Arimo"/>
                          <a:ea typeface="Arimo"/>
                          <a:cs typeface="Arimo"/>
                          <a:sym typeface="Arimo"/>
                        </a:rPr>
                        <a:t>Research Paper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Gap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Need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3460">
                <a:tc>
                  <a:txBody>
                    <a:bodyPr anchor="t" rtlCol="false"/>
                    <a:lstStyle/>
                    <a:p>
                      <a:pPr algn="just">
                        <a:lnSpc>
                          <a:spcPts val="1679"/>
                        </a:lnSpc>
                        <a:defRPr/>
                      </a:pPr>
                      <a:r>
                        <a:rPr lang="en-US" sz="1200">
                          <a:solidFill>
                            <a:srgbClr val="000000"/>
                          </a:solidFill>
                          <a:latin typeface="Arimo"/>
                          <a:ea typeface="Arimo"/>
                          <a:cs typeface="Arimo"/>
                          <a:sym typeface="Arimo"/>
                        </a:rPr>
                        <a:t>Mobile-Based Agricultural Apps for Farmers’ Welfare in India </a:t>
                      </a:r>
                      <a:r>
                        <a:rPr lang="en-US" sz="1200" b="true">
                          <a:solidFill>
                            <a:srgbClr val="000000"/>
                          </a:solidFill>
                          <a:latin typeface="Arimo Bold"/>
                          <a:ea typeface="Arimo Bold"/>
                          <a:cs typeface="Arimo Bold"/>
                          <a:sym typeface="Arimo Bold"/>
                        </a:rPr>
                        <a:t>(Manobharathi K, 2021)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Low adoption of ICT tools due to limited digital literacy and reliance on middlemen.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User-friendly, real-time mobile apps providing market, weather, and expert advisory services.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23801">
                <a:tc>
                  <a:txBody>
                    <a:bodyPr anchor="t" rtlCol="false"/>
                    <a:lstStyle/>
                    <a:p>
                      <a:pPr algn="just">
                        <a:lnSpc>
                          <a:spcPts val="1679"/>
                        </a:lnSpc>
                        <a:defRPr/>
                      </a:pPr>
                      <a:r>
                        <a:rPr lang="en-US" sz="1200">
                          <a:solidFill>
                            <a:srgbClr val="000000"/>
                          </a:solidFill>
                          <a:latin typeface="Arimo"/>
                          <a:ea typeface="Arimo"/>
                          <a:cs typeface="Arimo"/>
                          <a:sym typeface="Arimo"/>
                        </a:rPr>
                        <a:t>A Study of E-Marketing Apps for Agricultural Products </a:t>
                      </a:r>
                      <a:r>
                        <a:rPr lang="en-US" sz="1200" b="true">
                          <a:solidFill>
                            <a:srgbClr val="000000"/>
                          </a:solidFill>
                          <a:latin typeface="Arimo Bold"/>
                          <a:ea typeface="Arimo Bold"/>
                          <a:cs typeface="Arimo Bold"/>
                          <a:sym typeface="Arimo Bold"/>
                        </a:rPr>
                        <a:t>(Kajal V. Khandagale, 2022)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Inefficiency, price manipulation, and reliance on middlemen in agricultural markets.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Digital platforms that offer transparency, reduce marketing costs, and provide real-time data.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23801">
                <a:tc>
                  <a:txBody>
                    <a:bodyPr anchor="t" rtlCol="false"/>
                    <a:lstStyle/>
                    <a:p>
                      <a:pPr algn="just">
                        <a:lnSpc>
                          <a:spcPts val="1679"/>
                        </a:lnSpc>
                        <a:defRPr/>
                      </a:pPr>
                      <a:r>
                        <a:rPr lang="en-US" sz="1200">
                          <a:solidFill>
                            <a:srgbClr val="000000"/>
                          </a:solidFill>
                          <a:latin typeface="Arimo"/>
                          <a:ea typeface="Arimo"/>
                          <a:cs typeface="Arimo"/>
                          <a:sym typeface="Arimo"/>
                        </a:rPr>
                        <a:t>Android App for Farmers to Sell Their Crops </a:t>
                      </a:r>
                      <a:r>
                        <a:rPr lang="en-US" sz="1200" b="true">
                          <a:solidFill>
                            <a:srgbClr val="000000"/>
                          </a:solidFill>
                          <a:latin typeface="Arimo Bold"/>
                          <a:ea typeface="Arimo Bold"/>
                          <a:cs typeface="Arimo Bold"/>
                          <a:sym typeface="Arimo Bold"/>
                        </a:rPr>
                        <a:t>(Vamsidhar Reddy et al., 2023)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Existing apps include intermediaries, reducing farmers' profits.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Direct platforms allowing farmers to sell crops without middlemen, with added features like soil and weather data.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3460">
                <a:tc>
                  <a:txBody>
                    <a:bodyPr anchor="t" rtlCol="false"/>
                    <a:lstStyle/>
                    <a:p>
                      <a:pPr algn="just">
                        <a:lnSpc>
                          <a:spcPts val="1679"/>
                        </a:lnSpc>
                        <a:defRPr/>
                      </a:pPr>
                      <a:r>
                        <a:rPr lang="en-US" sz="1200">
                          <a:solidFill>
                            <a:srgbClr val="000000"/>
                          </a:solidFill>
                          <a:latin typeface="Arimo"/>
                          <a:ea typeface="Arimo"/>
                          <a:cs typeface="Arimo"/>
                          <a:sym typeface="Arimo"/>
                        </a:rPr>
                        <a:t>Developing a Crop Disease Detection using Deep Learning </a:t>
                      </a:r>
                      <a:r>
                        <a:rPr lang="en-US" sz="1200" b="true">
                          <a:solidFill>
                            <a:srgbClr val="000000"/>
                          </a:solidFill>
                          <a:latin typeface="Arimo Bold"/>
                          <a:ea typeface="Arimo Bold"/>
                          <a:cs typeface="Arimo Bold"/>
                          <a:sym typeface="Arimo Bold"/>
                        </a:rPr>
                        <a:t>(Rahul Papalkar, Abhishek Mane, 2023)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Limited real-time disease detection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679"/>
                        </a:lnSpc>
                        <a:defRPr/>
                      </a:pPr>
                      <a:r>
                        <a:rPr lang="en-US" sz="1200">
                          <a:solidFill>
                            <a:srgbClr val="000000"/>
                          </a:solidFill>
                          <a:latin typeface="Arimo"/>
                          <a:ea typeface="Arimo"/>
                          <a:cs typeface="Arimo"/>
                          <a:sym typeface="Arimo"/>
                        </a:rPr>
                        <a:t>Realtime crop monitoring system with solutions.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231654" y="376047"/>
            <a:ext cx="3290292" cy="596646"/>
          </a:xfrm>
          <a:prstGeom prst="rect">
            <a:avLst/>
          </a:prstGeom>
        </p:spPr>
        <p:txBody>
          <a:bodyPr anchor="t" rtlCol="false" tIns="0" lIns="0" bIns="0" rIns="0">
            <a:spAutoFit/>
          </a:bodyPr>
          <a:lstStyle/>
          <a:p>
            <a:pPr algn="ctr">
              <a:lnSpc>
                <a:spcPts val="4992"/>
              </a:lnSpc>
              <a:spcBef>
                <a:spcPct val="0"/>
              </a:spcBef>
            </a:pPr>
            <a:r>
              <a:rPr lang="en-US" b="true" sz="3200">
                <a:solidFill>
                  <a:srgbClr val="C00000"/>
                </a:solidFill>
                <a:latin typeface="Cambria Bold"/>
                <a:ea typeface="Cambria Bold"/>
                <a:cs typeface="Cambria Bold"/>
                <a:sym typeface="Cambria Bold"/>
              </a:rPr>
              <a:t>Literature Survey</a:t>
            </a:r>
          </a:p>
        </p:txBody>
      </p:sp>
      <p:sp>
        <p:nvSpPr>
          <p:cNvPr name="Freeform 5" id="5"/>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grpSp>
        <p:nvGrpSpPr>
          <p:cNvPr name="Group 6" id="6"/>
          <p:cNvGrpSpPr/>
          <p:nvPr/>
        </p:nvGrpSpPr>
        <p:grpSpPr>
          <a:xfrm rot="0">
            <a:off x="129997" y="212329"/>
            <a:ext cx="1203045" cy="784350"/>
            <a:chOff x="0" y="0"/>
            <a:chExt cx="3007613" cy="1960875"/>
          </a:xfrm>
        </p:grpSpPr>
        <p:sp>
          <p:nvSpPr>
            <p:cNvPr name="Freeform 7" id="7"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8" id="8"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9" id="9"/>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3546472" y="1320899"/>
            <a:ext cx="2695892" cy="589915"/>
          </a:xfrm>
          <a:prstGeom prst="rect">
            <a:avLst/>
          </a:prstGeom>
        </p:spPr>
        <p:txBody>
          <a:bodyPr anchor="t" rtlCol="false" tIns="0" lIns="0" bIns="0" rIns="0">
            <a:spAutoFit/>
          </a:bodyPr>
          <a:lstStyle/>
          <a:p>
            <a:pPr algn="ctr">
              <a:lnSpc>
                <a:spcPts val="4759"/>
              </a:lnSpc>
            </a:pPr>
            <a:r>
              <a:rPr lang="en-US" sz="3399" b="true">
                <a:solidFill>
                  <a:srgbClr val="C00000"/>
                </a:solidFill>
                <a:latin typeface="Cambria Bold"/>
                <a:ea typeface="Cambria Bold"/>
                <a:cs typeface="Cambria Bold"/>
                <a:sym typeface="Cambria Bold"/>
              </a:rPr>
              <a:t>Research Gap</a:t>
            </a:r>
          </a:p>
        </p:txBody>
      </p:sp>
      <p:sp>
        <p:nvSpPr>
          <p:cNvPr name="Freeform 3" id="3"/>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grpSp>
        <p:nvGrpSpPr>
          <p:cNvPr name="Group 4" id="4"/>
          <p:cNvGrpSpPr/>
          <p:nvPr/>
        </p:nvGrpSpPr>
        <p:grpSpPr>
          <a:xfrm rot="0">
            <a:off x="129997" y="212329"/>
            <a:ext cx="1203045" cy="784350"/>
            <a:chOff x="0" y="0"/>
            <a:chExt cx="3007613" cy="1960875"/>
          </a:xfrm>
        </p:grpSpPr>
        <p:sp>
          <p:nvSpPr>
            <p:cNvPr name="Freeform 5" id="5"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6" id="6"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7" id="7"/>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8" id="8"/>
          <p:cNvSpPr txBox="true"/>
          <p:nvPr/>
        </p:nvSpPr>
        <p:spPr>
          <a:xfrm rot="0">
            <a:off x="766757" y="2134553"/>
            <a:ext cx="8255323" cy="3989451"/>
          </a:xfrm>
          <a:prstGeom prst="rect">
            <a:avLst/>
          </a:prstGeom>
        </p:spPr>
        <p:txBody>
          <a:bodyPr anchor="t" rtlCol="false" tIns="0" lIns="0" bIns="0" rIns="0">
            <a:spAutoFit/>
          </a:bodyPr>
          <a:lstStyle/>
          <a:p>
            <a:pPr algn="just">
              <a:lnSpc>
                <a:spcPts val="2652"/>
              </a:lnSpc>
              <a:spcBef>
                <a:spcPct val="0"/>
              </a:spcBef>
            </a:pPr>
            <a:r>
              <a:rPr lang="en-US" b="true" sz="1700">
                <a:solidFill>
                  <a:srgbClr val="000000"/>
                </a:solidFill>
                <a:latin typeface="Cambria Bold"/>
                <a:ea typeface="Cambria Bold"/>
                <a:cs typeface="Cambria Bold"/>
                <a:sym typeface="Cambria Bold"/>
              </a:rPr>
              <a:t>Key aspects</a:t>
            </a:r>
            <a:r>
              <a:rPr lang="en-US" b="true" sz="1700">
                <a:solidFill>
                  <a:srgbClr val="000000"/>
                </a:solidFill>
                <a:latin typeface="Cambria Bold"/>
                <a:ea typeface="Cambria Bold"/>
                <a:cs typeface="Cambria Bold"/>
                <a:sym typeface="Cambria Bold"/>
              </a:rPr>
              <a:t>:</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Limited Adoption: Farmers are not widely adopting current digital platforms due to their complexity and reliance on intermediaries.</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Lack of Personalized Support: Most apps fail to offer AI-driven recommendations that provide customized pricing and market insights based on real-time data.</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Missing Voice Assistance: No existing apps fully integrate voice assistance for farmers with low digital literacy, limiting accessibility.</a:t>
            </a:r>
          </a:p>
          <a:p>
            <a:pPr algn="just">
              <a:lnSpc>
                <a:spcPts val="2652"/>
              </a:lnSpc>
            </a:pPr>
          </a:p>
          <a:p>
            <a:pPr algn="just">
              <a:lnSpc>
                <a:spcPts val="2652"/>
              </a:lnSpc>
              <a:spcBef>
                <a:spcPct val="0"/>
              </a:spcBef>
            </a:pPr>
            <a:r>
              <a:rPr lang="en-US" b="true" sz="1700">
                <a:solidFill>
                  <a:srgbClr val="000000"/>
                </a:solidFill>
                <a:latin typeface="Cambria Bold"/>
                <a:ea typeface="Cambria Bold"/>
                <a:cs typeface="Cambria Bold"/>
                <a:sym typeface="Cambria Bold"/>
              </a:rPr>
              <a:t>Our Solution:</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AgriLink fills the gap by offering an AI-powered, voice-assisted platform that simplifies market access for farmers, provides personalized recommendations, and ensures ease of use through voice navigation.</a:t>
            </a:r>
          </a:p>
        </p:txBody>
      </p:sp>
      <p:sp>
        <p:nvSpPr>
          <p:cNvPr name="Freeform 9" id="9"/>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10" id="10"/>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0" y="1295249"/>
            <a:ext cx="9725339" cy="457200"/>
          </a:xfrm>
          <a:prstGeom prst="rect">
            <a:avLst/>
          </a:prstGeom>
        </p:spPr>
        <p:txBody>
          <a:bodyPr anchor="t" rtlCol="false" tIns="0" lIns="0" bIns="0" rIns="0">
            <a:spAutoFit/>
          </a:bodyPr>
          <a:lstStyle/>
          <a:p>
            <a:pPr algn="ctr">
              <a:lnSpc>
                <a:spcPts val="3583"/>
              </a:lnSpc>
            </a:pPr>
            <a:r>
              <a:rPr lang="en-US" sz="2986" b="true">
                <a:solidFill>
                  <a:srgbClr val="C00000"/>
                </a:solidFill>
                <a:latin typeface="Cambria Bold"/>
                <a:ea typeface="Cambria Bold"/>
                <a:cs typeface="Cambria Bold"/>
                <a:sym typeface="Cambria Bold"/>
              </a:rPr>
              <a:t>Problem Statement</a:t>
            </a:r>
          </a:p>
        </p:txBody>
      </p:sp>
      <p:sp>
        <p:nvSpPr>
          <p:cNvPr name="Freeform 4" id="4"/>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5" id="5"/>
          <p:cNvSpPr txBox="true"/>
          <p:nvPr/>
        </p:nvSpPr>
        <p:spPr>
          <a:xfrm rot="0">
            <a:off x="731520" y="2239979"/>
            <a:ext cx="8392747" cy="4193477"/>
          </a:xfrm>
          <a:prstGeom prst="rect">
            <a:avLst/>
          </a:prstGeom>
        </p:spPr>
        <p:txBody>
          <a:bodyPr anchor="t" rtlCol="false" tIns="0" lIns="0" bIns="0" rIns="0">
            <a:spAutoFit/>
          </a:bodyPr>
          <a:lstStyle/>
          <a:p>
            <a:pPr algn="just">
              <a:lnSpc>
                <a:spcPts val="3327"/>
              </a:lnSpc>
              <a:spcBef>
                <a:spcPct val="0"/>
              </a:spcBef>
            </a:pPr>
            <a:r>
              <a:rPr lang="en-US" sz="2133">
                <a:solidFill>
                  <a:srgbClr val="000000"/>
                </a:solidFill>
                <a:latin typeface="Cambria"/>
                <a:ea typeface="Cambria"/>
                <a:cs typeface="Cambria"/>
                <a:sym typeface="Cambria"/>
              </a:rPr>
              <a:t>Farmers face multiple barriers in selling and growing their produce, including:</a:t>
            </a:r>
          </a:p>
          <a:p>
            <a:pPr algn="just" marL="460586" indent="-230293" lvl="1">
              <a:lnSpc>
                <a:spcPts val="3327"/>
              </a:lnSpc>
              <a:buFont typeface="Arial"/>
              <a:buChar char="•"/>
            </a:pPr>
            <a:r>
              <a:rPr lang="en-US" sz="2133">
                <a:solidFill>
                  <a:srgbClr val="000000"/>
                </a:solidFill>
                <a:latin typeface="Cambria"/>
                <a:ea typeface="Cambria"/>
                <a:cs typeface="Cambria"/>
                <a:sym typeface="Cambria"/>
              </a:rPr>
              <a:t>Middlemen driving up costs and reducing profits.</a:t>
            </a:r>
          </a:p>
          <a:p>
            <a:pPr algn="just" marL="460586" indent="-230293" lvl="1">
              <a:lnSpc>
                <a:spcPts val="3327"/>
              </a:lnSpc>
              <a:buFont typeface="Arial"/>
              <a:buChar char="•"/>
            </a:pPr>
            <a:r>
              <a:rPr lang="en-US" sz="2133">
                <a:solidFill>
                  <a:srgbClr val="000000"/>
                </a:solidFill>
                <a:latin typeface="Cambria"/>
                <a:ea typeface="Cambria"/>
                <a:cs typeface="Cambria"/>
                <a:sym typeface="Cambria"/>
              </a:rPr>
              <a:t>Limited access to wider markets, especially for small scale farmers.</a:t>
            </a:r>
          </a:p>
          <a:p>
            <a:pPr algn="just" marL="460586" indent="-230293" lvl="1">
              <a:lnSpc>
                <a:spcPts val="3327"/>
              </a:lnSpc>
              <a:buFont typeface="Arial"/>
              <a:buChar char="•"/>
            </a:pPr>
            <a:r>
              <a:rPr lang="en-US" sz="2133">
                <a:solidFill>
                  <a:srgbClr val="000000"/>
                </a:solidFill>
                <a:latin typeface="Cambria"/>
                <a:ea typeface="Cambria"/>
                <a:cs typeface="Cambria"/>
                <a:sym typeface="Cambria"/>
              </a:rPr>
              <a:t>Complex digital platforms that are not designed for users with low technical literacy. </a:t>
            </a:r>
          </a:p>
          <a:p>
            <a:pPr algn="just">
              <a:lnSpc>
                <a:spcPts val="3327"/>
              </a:lnSpc>
            </a:pPr>
          </a:p>
          <a:p>
            <a:pPr algn="just">
              <a:lnSpc>
                <a:spcPts val="3327"/>
              </a:lnSpc>
            </a:pPr>
            <a:r>
              <a:rPr lang="en-US" sz="2133">
                <a:solidFill>
                  <a:srgbClr val="000000"/>
                </a:solidFill>
                <a:latin typeface="Cambria"/>
                <a:ea typeface="Cambria"/>
                <a:cs typeface="Cambria"/>
                <a:sym typeface="Cambria"/>
              </a:rPr>
              <a:t>Our solution tackles these challenges by providing a simple, localized app that streamlines the entire process from listing produce to final transactions, all while enhancing the learning experience for farmers.</a:t>
            </a:r>
          </a:p>
        </p:txBody>
      </p:sp>
      <p:sp>
        <p:nvSpPr>
          <p:cNvPr name="TextBox 6" id="6"/>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2444115" y="1074511"/>
            <a:ext cx="4865370" cy="596646"/>
          </a:xfrm>
          <a:prstGeom prst="rect">
            <a:avLst/>
          </a:prstGeom>
        </p:spPr>
        <p:txBody>
          <a:bodyPr anchor="t" rtlCol="false" tIns="0" lIns="0" bIns="0" rIns="0">
            <a:spAutoFit/>
          </a:bodyPr>
          <a:lstStyle/>
          <a:p>
            <a:pPr algn="ctr">
              <a:lnSpc>
                <a:spcPts val="4992"/>
              </a:lnSpc>
              <a:spcBef>
                <a:spcPct val="0"/>
              </a:spcBef>
            </a:pPr>
            <a:r>
              <a:rPr lang="en-US" b="true" sz="3200">
                <a:solidFill>
                  <a:srgbClr val="C00000"/>
                </a:solidFill>
                <a:latin typeface="Cambria Bold"/>
                <a:ea typeface="Cambria Bold"/>
                <a:cs typeface="Cambria Bold"/>
                <a:sym typeface="Cambria Bold"/>
              </a:rPr>
              <a:t>Objectives &amp; Methodology</a:t>
            </a:r>
          </a:p>
        </p:txBody>
      </p:sp>
      <p:sp>
        <p:nvSpPr>
          <p:cNvPr name="Freeform 3" id="3"/>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4" id="4"/>
          <p:cNvSpPr txBox="true"/>
          <p:nvPr/>
        </p:nvSpPr>
        <p:spPr>
          <a:xfrm rot="0">
            <a:off x="731520" y="1928422"/>
            <a:ext cx="8392747" cy="4655258"/>
          </a:xfrm>
          <a:prstGeom prst="rect">
            <a:avLst/>
          </a:prstGeom>
        </p:spPr>
        <p:txBody>
          <a:bodyPr anchor="t" rtlCol="false" tIns="0" lIns="0" bIns="0" rIns="0">
            <a:spAutoFit/>
          </a:bodyPr>
          <a:lstStyle/>
          <a:p>
            <a:pPr algn="just" marL="371483" indent="-185742" lvl="1">
              <a:lnSpc>
                <a:spcPts val="2684"/>
              </a:lnSpc>
              <a:buFont typeface="Arial"/>
              <a:buChar char="•"/>
            </a:pPr>
            <a:r>
              <a:rPr lang="en-US" sz="1720">
                <a:solidFill>
                  <a:srgbClr val="000000"/>
                </a:solidFill>
                <a:latin typeface="Cambria"/>
                <a:ea typeface="Cambria"/>
                <a:cs typeface="Cambria"/>
                <a:sym typeface="Cambria"/>
              </a:rPr>
              <a:t>Disease Detection:</a:t>
            </a:r>
          </a:p>
          <a:p>
            <a:pPr algn="just">
              <a:lnSpc>
                <a:spcPts val="2684"/>
              </a:lnSpc>
              <a:spcBef>
                <a:spcPct val="0"/>
              </a:spcBef>
            </a:pPr>
            <a:r>
              <a:rPr lang="en-US" sz="1720">
                <a:solidFill>
                  <a:srgbClr val="000000"/>
                </a:solidFill>
                <a:latin typeface="Cambria"/>
                <a:ea typeface="Cambria"/>
                <a:cs typeface="Cambria"/>
                <a:sym typeface="Cambria"/>
              </a:rPr>
              <a:t>AgriLink will help farmers detect crop diseases early by using AI to analyze images of crops and provide quick diagnoses and treatment recommendations, making disease management easier and more efficient.</a:t>
            </a:r>
          </a:p>
          <a:p>
            <a:pPr algn="just">
              <a:lnSpc>
                <a:spcPts val="2684"/>
              </a:lnSpc>
              <a:spcBef>
                <a:spcPct val="0"/>
              </a:spcBef>
            </a:pPr>
          </a:p>
          <a:p>
            <a:pPr algn="just" marL="371483" indent="-185742" lvl="1">
              <a:lnSpc>
                <a:spcPts val="2684"/>
              </a:lnSpc>
              <a:buFont typeface="Arial"/>
              <a:buChar char="•"/>
            </a:pPr>
            <a:r>
              <a:rPr lang="en-US" sz="1720">
                <a:solidFill>
                  <a:srgbClr val="000000"/>
                </a:solidFill>
                <a:latin typeface="Cambria"/>
                <a:ea typeface="Cambria"/>
                <a:cs typeface="Cambria"/>
                <a:sym typeface="Cambria"/>
              </a:rPr>
              <a:t>Learning Management System (LMS):</a:t>
            </a:r>
          </a:p>
          <a:p>
            <a:pPr algn="just">
              <a:lnSpc>
                <a:spcPts val="2684"/>
              </a:lnSpc>
              <a:spcBef>
                <a:spcPct val="0"/>
              </a:spcBef>
            </a:pPr>
            <a:r>
              <a:rPr lang="en-US" sz="1720">
                <a:solidFill>
                  <a:srgbClr val="000000"/>
                </a:solidFill>
                <a:latin typeface="Cambria"/>
                <a:ea typeface="Cambria"/>
                <a:cs typeface="Cambria"/>
                <a:sym typeface="Cambria"/>
              </a:rPr>
              <a:t>The platform includes a built-in learning system where farmers can access tutorials, expert advice, and best practices on crop management, helping them improve their skills and knowledge.</a:t>
            </a:r>
          </a:p>
          <a:p>
            <a:pPr algn="just">
              <a:lnSpc>
                <a:spcPts val="2684"/>
              </a:lnSpc>
              <a:spcBef>
                <a:spcPct val="0"/>
              </a:spcBef>
            </a:pPr>
          </a:p>
          <a:p>
            <a:pPr algn="just" marL="371483" indent="-185742" lvl="1">
              <a:lnSpc>
                <a:spcPts val="2684"/>
              </a:lnSpc>
              <a:buFont typeface="Arial"/>
              <a:buChar char="•"/>
            </a:pPr>
            <a:r>
              <a:rPr lang="en-US" sz="1720">
                <a:solidFill>
                  <a:srgbClr val="000000"/>
                </a:solidFill>
                <a:latin typeface="Cambria"/>
                <a:ea typeface="Cambria"/>
                <a:cs typeface="Cambria"/>
                <a:sym typeface="Cambria"/>
              </a:rPr>
              <a:t>Voice Assistance:</a:t>
            </a:r>
          </a:p>
          <a:p>
            <a:pPr algn="just">
              <a:lnSpc>
                <a:spcPts val="2684"/>
              </a:lnSpc>
              <a:spcBef>
                <a:spcPct val="0"/>
              </a:spcBef>
            </a:pPr>
            <a:r>
              <a:rPr lang="en-US" sz="1720">
                <a:solidFill>
                  <a:srgbClr val="000000"/>
                </a:solidFill>
                <a:latin typeface="Cambria"/>
                <a:ea typeface="Cambria"/>
                <a:cs typeface="Cambria"/>
                <a:sym typeface="Cambria"/>
              </a:rPr>
              <a:t>With voice assistance, farmers can navigate the app, get recommendations, and manage their farms through simple voice commands, making it accessible to those with limited technical skills.</a:t>
            </a:r>
          </a:p>
        </p:txBody>
      </p:sp>
      <p:sp>
        <p:nvSpPr>
          <p:cNvPr name="Freeform 5" id="5"/>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6" id="6"/>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51456" y="0"/>
            <a:ext cx="1202144" cy="1170299"/>
          </a:xfrm>
          <a:custGeom>
            <a:avLst/>
            <a:gdLst/>
            <a:ahLst/>
            <a:cxnLst/>
            <a:rect r="r" b="b" t="t" l="l"/>
            <a:pathLst>
              <a:path h="1170299" w="1202144">
                <a:moveTo>
                  <a:pt x="0" y="0"/>
                </a:moveTo>
                <a:lnTo>
                  <a:pt x="1202144" y="0"/>
                </a:lnTo>
                <a:lnTo>
                  <a:pt x="1202144" y="1170299"/>
                </a:lnTo>
                <a:lnTo>
                  <a:pt x="0" y="1170299"/>
                </a:lnTo>
                <a:lnTo>
                  <a:pt x="0" y="0"/>
                </a:lnTo>
                <a:close/>
              </a:path>
            </a:pathLst>
          </a:custGeom>
          <a:blipFill>
            <a:blip r:embed="rId2"/>
            <a:stretch>
              <a:fillRect l="0" t="0" r="0" b="0"/>
            </a:stretch>
          </a:blipFill>
        </p:spPr>
      </p:sp>
      <p:sp>
        <p:nvSpPr>
          <p:cNvPr name="TextBox 3" id="3"/>
          <p:cNvSpPr txBox="true"/>
          <p:nvPr/>
        </p:nvSpPr>
        <p:spPr>
          <a:xfrm rot="0">
            <a:off x="3939302" y="921836"/>
            <a:ext cx="1874996" cy="644652"/>
          </a:xfrm>
          <a:prstGeom prst="rect">
            <a:avLst/>
          </a:prstGeom>
        </p:spPr>
        <p:txBody>
          <a:bodyPr anchor="t" rtlCol="false" tIns="0" lIns="0" bIns="0" rIns="0">
            <a:spAutoFit/>
          </a:bodyPr>
          <a:lstStyle/>
          <a:p>
            <a:pPr algn="ctr">
              <a:lnSpc>
                <a:spcPts val="5303"/>
              </a:lnSpc>
              <a:spcBef>
                <a:spcPct val="0"/>
              </a:spcBef>
            </a:pPr>
            <a:r>
              <a:rPr lang="en-US" b="true" sz="3399">
                <a:solidFill>
                  <a:srgbClr val="C00000"/>
                </a:solidFill>
                <a:latin typeface="Cambria Bold"/>
                <a:ea typeface="Cambria Bold"/>
                <a:cs typeface="Cambria Bold"/>
                <a:sym typeface="Cambria Bold"/>
              </a:rPr>
              <a:t>RoadMap</a:t>
            </a:r>
          </a:p>
        </p:txBody>
      </p:sp>
      <p:sp>
        <p:nvSpPr>
          <p:cNvPr name="Freeform 4" id="4"/>
          <p:cNvSpPr/>
          <p:nvPr/>
        </p:nvSpPr>
        <p:spPr>
          <a:xfrm flipH="false" flipV="false" rot="5353728">
            <a:off x="3566306" y="1918760"/>
            <a:ext cx="1388186" cy="1291449"/>
          </a:xfrm>
          <a:custGeom>
            <a:avLst/>
            <a:gdLst/>
            <a:ahLst/>
            <a:cxnLst/>
            <a:rect r="r" b="b" t="t" l="l"/>
            <a:pathLst>
              <a:path h="1291449" w="1388186">
                <a:moveTo>
                  <a:pt x="0" y="0"/>
                </a:moveTo>
                <a:lnTo>
                  <a:pt x="1388187" y="0"/>
                </a:lnTo>
                <a:lnTo>
                  <a:pt x="1388187" y="1291449"/>
                </a:lnTo>
                <a:lnTo>
                  <a:pt x="0" y="12914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682814">
            <a:off x="2067385" y="2231397"/>
            <a:ext cx="1589535" cy="1017303"/>
          </a:xfrm>
          <a:custGeom>
            <a:avLst/>
            <a:gdLst/>
            <a:ahLst/>
            <a:cxnLst/>
            <a:rect r="r" b="b" t="t" l="l"/>
            <a:pathLst>
              <a:path h="1017303" w="1589535">
                <a:moveTo>
                  <a:pt x="0" y="0"/>
                </a:moveTo>
                <a:lnTo>
                  <a:pt x="1589535" y="0"/>
                </a:lnTo>
                <a:lnTo>
                  <a:pt x="1589535" y="1017302"/>
                </a:lnTo>
                <a:lnTo>
                  <a:pt x="0" y="10173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847067">
            <a:off x="6278713" y="1911348"/>
            <a:ext cx="1388186" cy="1291449"/>
          </a:xfrm>
          <a:custGeom>
            <a:avLst/>
            <a:gdLst/>
            <a:ahLst/>
            <a:cxnLst/>
            <a:rect r="r" b="b" t="t" l="l"/>
            <a:pathLst>
              <a:path h="1291449" w="1388186">
                <a:moveTo>
                  <a:pt x="0" y="0"/>
                </a:moveTo>
                <a:lnTo>
                  <a:pt x="1388187" y="0"/>
                </a:lnTo>
                <a:lnTo>
                  <a:pt x="1388187" y="1291449"/>
                </a:lnTo>
                <a:lnTo>
                  <a:pt x="0" y="12914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189475">
            <a:off x="4769057" y="2022211"/>
            <a:ext cx="1589535" cy="1017303"/>
          </a:xfrm>
          <a:custGeom>
            <a:avLst/>
            <a:gdLst/>
            <a:ahLst/>
            <a:cxnLst/>
            <a:rect r="r" b="b" t="t" l="l"/>
            <a:pathLst>
              <a:path h="1017303" w="1589535">
                <a:moveTo>
                  <a:pt x="0" y="0"/>
                </a:moveTo>
                <a:lnTo>
                  <a:pt x="1589536" y="0"/>
                </a:lnTo>
                <a:lnTo>
                  <a:pt x="1589536" y="1017302"/>
                </a:lnTo>
                <a:lnTo>
                  <a:pt x="0" y="10173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287652" y="1873316"/>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997984" y="2738965"/>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3990027" y="1973280"/>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5608425" y="1973280"/>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6371528" y="2507639"/>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7226823" y="1641990"/>
            <a:ext cx="323856" cy="462651"/>
          </a:xfrm>
          <a:custGeom>
            <a:avLst/>
            <a:gdLst/>
            <a:ahLst/>
            <a:cxnLst/>
            <a:rect r="r" b="b" t="t" l="l"/>
            <a:pathLst>
              <a:path h="462651" w="323856">
                <a:moveTo>
                  <a:pt x="0" y="0"/>
                </a:moveTo>
                <a:lnTo>
                  <a:pt x="323855" y="0"/>
                </a:lnTo>
                <a:lnTo>
                  <a:pt x="323855" y="462651"/>
                </a:lnTo>
                <a:lnTo>
                  <a:pt x="0" y="46265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0">
            <a:off x="586805" y="3580801"/>
            <a:ext cx="388895" cy="388895"/>
          </a:xfrm>
          <a:custGeom>
            <a:avLst/>
            <a:gdLst/>
            <a:ahLst/>
            <a:cxnLst/>
            <a:rect r="r" b="b" t="t" l="l"/>
            <a:pathLst>
              <a:path h="388895" w="388895">
                <a:moveTo>
                  <a:pt x="0" y="0"/>
                </a:moveTo>
                <a:lnTo>
                  <a:pt x="388896" y="0"/>
                </a:lnTo>
                <a:lnTo>
                  <a:pt x="388896" y="388895"/>
                </a:lnTo>
                <a:lnTo>
                  <a:pt x="0" y="38889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5" id="15"/>
          <p:cNvSpPr txBox="true"/>
          <p:nvPr/>
        </p:nvSpPr>
        <p:spPr>
          <a:xfrm rot="0">
            <a:off x="624456" y="3638114"/>
            <a:ext cx="313594"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1</a:t>
            </a:r>
          </a:p>
        </p:txBody>
      </p:sp>
      <p:sp>
        <p:nvSpPr>
          <p:cNvPr name="Freeform 16" id="16"/>
          <p:cNvSpPr/>
          <p:nvPr/>
        </p:nvSpPr>
        <p:spPr>
          <a:xfrm flipH="false" flipV="false" rot="0">
            <a:off x="2225221" y="3580801"/>
            <a:ext cx="388895" cy="388895"/>
          </a:xfrm>
          <a:custGeom>
            <a:avLst/>
            <a:gdLst/>
            <a:ahLst/>
            <a:cxnLst/>
            <a:rect r="r" b="b" t="t" l="l"/>
            <a:pathLst>
              <a:path h="388895" w="388895">
                <a:moveTo>
                  <a:pt x="0" y="0"/>
                </a:moveTo>
                <a:lnTo>
                  <a:pt x="388895" y="0"/>
                </a:lnTo>
                <a:lnTo>
                  <a:pt x="388895" y="388895"/>
                </a:lnTo>
                <a:lnTo>
                  <a:pt x="0" y="38889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7" id="17"/>
          <p:cNvSpPr txBox="true"/>
          <p:nvPr/>
        </p:nvSpPr>
        <p:spPr>
          <a:xfrm rot="0">
            <a:off x="2236280" y="3638114"/>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2</a:t>
            </a:r>
          </a:p>
        </p:txBody>
      </p:sp>
      <p:sp>
        <p:nvSpPr>
          <p:cNvPr name="Freeform 18" id="18"/>
          <p:cNvSpPr/>
          <p:nvPr/>
        </p:nvSpPr>
        <p:spPr>
          <a:xfrm flipH="false" flipV="false" rot="0">
            <a:off x="3863390" y="3548117"/>
            <a:ext cx="388895" cy="388895"/>
          </a:xfrm>
          <a:custGeom>
            <a:avLst/>
            <a:gdLst/>
            <a:ahLst/>
            <a:cxnLst/>
            <a:rect r="r" b="b" t="t" l="l"/>
            <a:pathLst>
              <a:path h="388895" w="388895">
                <a:moveTo>
                  <a:pt x="0" y="0"/>
                </a:moveTo>
                <a:lnTo>
                  <a:pt x="388896" y="0"/>
                </a:lnTo>
                <a:lnTo>
                  <a:pt x="388896" y="388896"/>
                </a:lnTo>
                <a:lnTo>
                  <a:pt x="0" y="38889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19" id="19"/>
          <p:cNvSpPr txBox="true"/>
          <p:nvPr/>
        </p:nvSpPr>
        <p:spPr>
          <a:xfrm rot="0">
            <a:off x="3874450" y="3633342"/>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3</a:t>
            </a:r>
          </a:p>
        </p:txBody>
      </p:sp>
      <p:sp>
        <p:nvSpPr>
          <p:cNvPr name="Freeform 20" id="20"/>
          <p:cNvSpPr/>
          <p:nvPr/>
        </p:nvSpPr>
        <p:spPr>
          <a:xfrm flipH="false" flipV="false" rot="0">
            <a:off x="5501560" y="3548117"/>
            <a:ext cx="388895" cy="388895"/>
          </a:xfrm>
          <a:custGeom>
            <a:avLst/>
            <a:gdLst/>
            <a:ahLst/>
            <a:cxnLst/>
            <a:rect r="r" b="b" t="t" l="l"/>
            <a:pathLst>
              <a:path h="388895" w="388895">
                <a:moveTo>
                  <a:pt x="0" y="0"/>
                </a:moveTo>
                <a:lnTo>
                  <a:pt x="388896" y="0"/>
                </a:lnTo>
                <a:lnTo>
                  <a:pt x="388896" y="388896"/>
                </a:lnTo>
                <a:lnTo>
                  <a:pt x="0" y="38889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21" id="21"/>
          <p:cNvSpPr txBox="true"/>
          <p:nvPr/>
        </p:nvSpPr>
        <p:spPr>
          <a:xfrm rot="0">
            <a:off x="5512619" y="3628570"/>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4</a:t>
            </a:r>
          </a:p>
        </p:txBody>
      </p:sp>
      <p:sp>
        <p:nvSpPr>
          <p:cNvPr name="Freeform 22" id="22"/>
          <p:cNvSpPr/>
          <p:nvPr/>
        </p:nvSpPr>
        <p:spPr>
          <a:xfrm flipH="false" flipV="false" rot="0">
            <a:off x="7139730" y="3548117"/>
            <a:ext cx="388895" cy="388895"/>
          </a:xfrm>
          <a:custGeom>
            <a:avLst/>
            <a:gdLst/>
            <a:ahLst/>
            <a:cxnLst/>
            <a:rect r="r" b="b" t="t" l="l"/>
            <a:pathLst>
              <a:path h="388895" w="388895">
                <a:moveTo>
                  <a:pt x="0" y="0"/>
                </a:moveTo>
                <a:lnTo>
                  <a:pt x="388895" y="0"/>
                </a:lnTo>
                <a:lnTo>
                  <a:pt x="388895" y="388896"/>
                </a:lnTo>
                <a:lnTo>
                  <a:pt x="0" y="388896"/>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23" id="23"/>
          <p:cNvSpPr txBox="true"/>
          <p:nvPr/>
        </p:nvSpPr>
        <p:spPr>
          <a:xfrm rot="0">
            <a:off x="7150789" y="3623799"/>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5</a:t>
            </a:r>
          </a:p>
        </p:txBody>
      </p:sp>
      <p:sp>
        <p:nvSpPr>
          <p:cNvPr name="Freeform 24" id="24"/>
          <p:cNvSpPr/>
          <p:nvPr/>
        </p:nvSpPr>
        <p:spPr>
          <a:xfrm flipH="false" flipV="false" rot="0">
            <a:off x="8777899" y="3562841"/>
            <a:ext cx="388895" cy="388895"/>
          </a:xfrm>
          <a:custGeom>
            <a:avLst/>
            <a:gdLst/>
            <a:ahLst/>
            <a:cxnLst/>
            <a:rect r="r" b="b" t="t" l="l"/>
            <a:pathLst>
              <a:path h="388895" w="388895">
                <a:moveTo>
                  <a:pt x="0" y="0"/>
                </a:moveTo>
                <a:lnTo>
                  <a:pt x="388896" y="0"/>
                </a:lnTo>
                <a:lnTo>
                  <a:pt x="388896" y="388895"/>
                </a:lnTo>
                <a:lnTo>
                  <a:pt x="0" y="388895"/>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25" id="25"/>
          <p:cNvSpPr txBox="true"/>
          <p:nvPr/>
        </p:nvSpPr>
        <p:spPr>
          <a:xfrm rot="0">
            <a:off x="8788959" y="3633750"/>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6</a:t>
            </a:r>
          </a:p>
        </p:txBody>
      </p:sp>
      <p:sp>
        <p:nvSpPr>
          <p:cNvPr name="TextBox 26" id="26"/>
          <p:cNvSpPr txBox="true"/>
          <p:nvPr/>
        </p:nvSpPr>
        <p:spPr>
          <a:xfrm rot="0">
            <a:off x="0" y="4001750"/>
            <a:ext cx="1562506" cy="685060"/>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RESEARH &amp; REQUIREMENT GATHERING</a:t>
            </a:r>
          </a:p>
        </p:txBody>
      </p:sp>
      <p:sp>
        <p:nvSpPr>
          <p:cNvPr name="TextBox 27" id="27"/>
          <p:cNvSpPr txBox="true"/>
          <p:nvPr/>
        </p:nvSpPr>
        <p:spPr>
          <a:xfrm rot="0">
            <a:off x="140953" y="4782060"/>
            <a:ext cx="1421553" cy="15335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St</a:t>
            </a:r>
            <a:r>
              <a:rPr lang="en-US" sz="1006">
                <a:solidFill>
                  <a:srgbClr val="000000"/>
                </a:solidFill>
                <a:latin typeface="ABeeZee"/>
                <a:ea typeface="ABeeZee"/>
                <a:cs typeface="ABeeZee"/>
                <a:sym typeface="ABeeZee"/>
              </a:rPr>
              <a:t>udy farmers’ needs, market trends, and user personas.</a:t>
            </a:r>
          </a:p>
          <a:p>
            <a:pPr algn="l" marL="217305" indent="-108652" lvl="1">
              <a:lnSpc>
                <a:spcPts val="1207"/>
              </a:lnSpc>
              <a:buFont typeface="Arial"/>
              <a:buChar char="•"/>
            </a:pPr>
            <a:r>
              <a:rPr lang="en-US" sz="1006">
                <a:solidFill>
                  <a:srgbClr val="000000"/>
                </a:solidFill>
                <a:latin typeface="ABeeZee"/>
                <a:ea typeface="ABeeZee"/>
                <a:cs typeface="ABeeZee"/>
                <a:sym typeface="ABeeZee"/>
              </a:rPr>
              <a:t>Identify the core features and prioritize them based on user impact. </a:t>
            </a:r>
          </a:p>
          <a:p>
            <a:pPr algn="l">
              <a:lnSpc>
                <a:spcPts val="1207"/>
              </a:lnSpc>
            </a:pPr>
          </a:p>
        </p:txBody>
      </p:sp>
      <p:sp>
        <p:nvSpPr>
          <p:cNvPr name="TextBox 28" id="28"/>
          <p:cNvSpPr txBox="true"/>
          <p:nvPr/>
        </p:nvSpPr>
        <p:spPr>
          <a:xfrm rot="0">
            <a:off x="1638416" y="4171408"/>
            <a:ext cx="1562506" cy="225471"/>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WIREFRAMING</a:t>
            </a:r>
          </a:p>
        </p:txBody>
      </p:sp>
      <p:sp>
        <p:nvSpPr>
          <p:cNvPr name="TextBox 29" id="29"/>
          <p:cNvSpPr txBox="true"/>
          <p:nvPr/>
        </p:nvSpPr>
        <p:spPr>
          <a:xfrm rot="0">
            <a:off x="1708892" y="4548248"/>
            <a:ext cx="1421553" cy="19907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C</a:t>
            </a:r>
            <a:r>
              <a:rPr lang="en-US" sz="1006">
                <a:solidFill>
                  <a:srgbClr val="000000"/>
                </a:solidFill>
                <a:latin typeface="ABeeZee"/>
                <a:ea typeface="ABeeZee"/>
                <a:cs typeface="ABeeZee"/>
                <a:sym typeface="ABeeZee"/>
              </a:rPr>
              <a:t>reate wireframes for key screens (home, produce listing, transaction, AI recommendations, etc.).</a:t>
            </a:r>
          </a:p>
          <a:p>
            <a:pPr algn="l" marL="217305" indent="-108652" lvl="1">
              <a:lnSpc>
                <a:spcPts val="1207"/>
              </a:lnSpc>
              <a:buFont typeface="Arial"/>
              <a:buChar char="•"/>
            </a:pPr>
            <a:r>
              <a:rPr lang="en-US" sz="1006">
                <a:solidFill>
                  <a:srgbClr val="000000"/>
                </a:solidFill>
                <a:latin typeface="ABeeZee"/>
                <a:ea typeface="ABeeZee"/>
                <a:cs typeface="ABeeZee"/>
                <a:sym typeface="ABeeZee"/>
              </a:rPr>
              <a:t>Ensure mockups incorporate voice assistance and multilanguage support.</a:t>
            </a:r>
          </a:p>
          <a:p>
            <a:pPr algn="l">
              <a:lnSpc>
                <a:spcPts val="1207"/>
              </a:lnSpc>
            </a:pPr>
          </a:p>
        </p:txBody>
      </p:sp>
      <p:sp>
        <p:nvSpPr>
          <p:cNvPr name="TextBox 30" id="30"/>
          <p:cNvSpPr txBox="true"/>
          <p:nvPr/>
        </p:nvSpPr>
        <p:spPr>
          <a:xfrm rot="0">
            <a:off x="3276585" y="4102507"/>
            <a:ext cx="1562506" cy="455266"/>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USER FEEDBACK &amp; ITERATION</a:t>
            </a:r>
          </a:p>
        </p:txBody>
      </p:sp>
      <p:sp>
        <p:nvSpPr>
          <p:cNvPr name="TextBox 31" id="31"/>
          <p:cNvSpPr txBox="true"/>
          <p:nvPr/>
        </p:nvSpPr>
        <p:spPr>
          <a:xfrm rot="0">
            <a:off x="3352587" y="4677285"/>
            <a:ext cx="1421553" cy="13811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Share </a:t>
            </a:r>
            <a:r>
              <a:rPr lang="en-US" sz="1006">
                <a:solidFill>
                  <a:srgbClr val="000000"/>
                </a:solidFill>
                <a:latin typeface="ABeeZee"/>
                <a:ea typeface="ABeeZee"/>
                <a:cs typeface="ABeeZee"/>
                <a:sym typeface="ABeeZee"/>
              </a:rPr>
              <a:t>mockups to potential users (farmers, retailers).</a:t>
            </a:r>
          </a:p>
          <a:p>
            <a:pPr algn="l" marL="217305" indent="-108652" lvl="1">
              <a:lnSpc>
                <a:spcPts val="1207"/>
              </a:lnSpc>
              <a:buFont typeface="Arial"/>
              <a:buChar char="•"/>
            </a:pPr>
            <a:r>
              <a:rPr lang="en-US" sz="1006">
                <a:solidFill>
                  <a:srgbClr val="000000"/>
                </a:solidFill>
                <a:latin typeface="ABeeZee"/>
                <a:ea typeface="ABeeZee"/>
                <a:cs typeface="ABeeZee"/>
                <a:sym typeface="ABeeZee"/>
              </a:rPr>
              <a:t>Gather feedback and iterate on designs to ensure simplicity and functionality.</a:t>
            </a:r>
          </a:p>
          <a:p>
            <a:pPr algn="l">
              <a:lnSpc>
                <a:spcPts val="1207"/>
              </a:lnSpc>
            </a:pPr>
          </a:p>
        </p:txBody>
      </p:sp>
      <p:sp>
        <p:nvSpPr>
          <p:cNvPr name="TextBox 32" id="32"/>
          <p:cNvSpPr txBox="true"/>
          <p:nvPr/>
        </p:nvSpPr>
        <p:spPr>
          <a:xfrm rot="0">
            <a:off x="4915076" y="4165613"/>
            <a:ext cx="1562506" cy="225471"/>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DEVELOPMENT</a:t>
            </a:r>
          </a:p>
        </p:txBody>
      </p:sp>
      <p:sp>
        <p:nvSpPr>
          <p:cNvPr name="TextBox 33" id="33"/>
          <p:cNvSpPr txBox="true"/>
          <p:nvPr/>
        </p:nvSpPr>
        <p:spPr>
          <a:xfrm rot="0">
            <a:off x="4981966" y="4548248"/>
            <a:ext cx="1421553" cy="19907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S</a:t>
            </a:r>
            <a:r>
              <a:rPr lang="en-US" sz="1006">
                <a:solidFill>
                  <a:srgbClr val="000000"/>
                </a:solidFill>
                <a:latin typeface="ABeeZee"/>
                <a:ea typeface="ABeeZee"/>
                <a:cs typeface="ABeeZee"/>
                <a:sym typeface="ABeeZee"/>
              </a:rPr>
              <a:t>et up backend and frontend architecture.</a:t>
            </a:r>
          </a:p>
          <a:p>
            <a:pPr algn="l" marL="217305" indent="-108652" lvl="1">
              <a:lnSpc>
                <a:spcPts val="1207"/>
              </a:lnSpc>
              <a:buFont typeface="Arial"/>
              <a:buChar char="•"/>
            </a:pPr>
            <a:r>
              <a:rPr lang="en-US" sz="1006">
                <a:solidFill>
                  <a:srgbClr val="000000"/>
                </a:solidFill>
                <a:latin typeface="ABeeZee"/>
                <a:ea typeface="ABeeZee"/>
                <a:cs typeface="ABeeZee"/>
                <a:sym typeface="ABeeZee"/>
              </a:rPr>
              <a:t>Implement AI-powered recommendation engine.</a:t>
            </a:r>
          </a:p>
          <a:p>
            <a:pPr algn="l" marL="217305" indent="-108652" lvl="1">
              <a:lnSpc>
                <a:spcPts val="1207"/>
              </a:lnSpc>
              <a:buFont typeface="Arial"/>
              <a:buChar char="•"/>
            </a:pPr>
            <a:r>
              <a:rPr lang="en-US" sz="1006">
                <a:solidFill>
                  <a:srgbClr val="000000"/>
                </a:solidFill>
                <a:latin typeface="ABeeZee"/>
                <a:ea typeface="ABeeZee"/>
                <a:cs typeface="ABeeZee"/>
                <a:sym typeface="ABeeZee"/>
              </a:rPr>
              <a:t>Integrate voice assistance (Google Speech API) and Firebase for data storage.</a:t>
            </a:r>
          </a:p>
          <a:p>
            <a:pPr algn="l">
              <a:lnSpc>
                <a:spcPts val="1207"/>
              </a:lnSpc>
            </a:pPr>
          </a:p>
        </p:txBody>
      </p:sp>
      <p:sp>
        <p:nvSpPr>
          <p:cNvPr name="TextBox 34" id="34"/>
          <p:cNvSpPr txBox="true"/>
          <p:nvPr/>
        </p:nvSpPr>
        <p:spPr>
          <a:xfrm rot="0">
            <a:off x="6552925" y="4165613"/>
            <a:ext cx="1562506" cy="225471"/>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TESTING</a:t>
            </a:r>
          </a:p>
        </p:txBody>
      </p:sp>
      <p:sp>
        <p:nvSpPr>
          <p:cNvPr name="TextBox 35" id="35"/>
          <p:cNvSpPr txBox="true"/>
          <p:nvPr/>
        </p:nvSpPr>
        <p:spPr>
          <a:xfrm rot="0">
            <a:off x="6670886" y="4548248"/>
            <a:ext cx="1421553" cy="19907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C</a:t>
            </a:r>
            <a:r>
              <a:rPr lang="en-US" sz="1006">
                <a:solidFill>
                  <a:srgbClr val="000000"/>
                </a:solidFill>
                <a:latin typeface="ABeeZee"/>
                <a:ea typeface="ABeeZee"/>
                <a:cs typeface="ABeeZee"/>
                <a:sym typeface="ABeeZee"/>
              </a:rPr>
              <a:t>onduct unit testing, integration testing, and user acceptance testing (UAT) for all modules.</a:t>
            </a:r>
          </a:p>
          <a:p>
            <a:pPr algn="l" marL="217305" indent="-108652" lvl="1">
              <a:lnSpc>
                <a:spcPts val="1207"/>
              </a:lnSpc>
              <a:buFont typeface="Arial"/>
              <a:buChar char="•"/>
            </a:pPr>
            <a:r>
              <a:rPr lang="en-US" sz="1006">
                <a:solidFill>
                  <a:srgbClr val="000000"/>
                </a:solidFill>
                <a:latin typeface="ABeeZee"/>
                <a:ea typeface="ABeeZee"/>
                <a:cs typeface="ABeeZee"/>
                <a:sym typeface="ABeeZee"/>
              </a:rPr>
              <a:t>Ensure compatibility with various devices and offline functionality in low connectivity areas</a:t>
            </a:r>
          </a:p>
          <a:p>
            <a:pPr algn="l">
              <a:lnSpc>
                <a:spcPts val="1207"/>
              </a:lnSpc>
            </a:pPr>
          </a:p>
        </p:txBody>
      </p:sp>
      <p:sp>
        <p:nvSpPr>
          <p:cNvPr name="TextBox 36" id="36"/>
          <p:cNvSpPr txBox="true"/>
          <p:nvPr/>
        </p:nvSpPr>
        <p:spPr>
          <a:xfrm rot="0">
            <a:off x="8191094" y="4037461"/>
            <a:ext cx="1562506" cy="455266"/>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DEPLOYMENT &amp; FUTURE</a:t>
            </a:r>
          </a:p>
        </p:txBody>
      </p:sp>
      <p:sp>
        <p:nvSpPr>
          <p:cNvPr name="TextBox 37" id="37"/>
          <p:cNvSpPr txBox="true"/>
          <p:nvPr/>
        </p:nvSpPr>
        <p:spPr>
          <a:xfrm rot="0">
            <a:off x="8191094" y="4548248"/>
            <a:ext cx="1492029" cy="2019300"/>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H</a:t>
            </a:r>
            <a:r>
              <a:rPr lang="en-US" sz="1006">
                <a:solidFill>
                  <a:srgbClr val="000000"/>
                </a:solidFill>
                <a:latin typeface="ABeeZee"/>
                <a:ea typeface="ABeeZee"/>
                <a:cs typeface="ABeeZee"/>
                <a:sym typeface="ABeeZee"/>
              </a:rPr>
              <a:t>ost on AWS, ensure scalability and security measures are in place.</a:t>
            </a:r>
          </a:p>
          <a:p>
            <a:pPr algn="l" marL="217305" indent="-108652" lvl="1">
              <a:lnSpc>
                <a:spcPts val="1207"/>
              </a:lnSpc>
              <a:buFont typeface="Arial"/>
              <a:buChar char="•"/>
            </a:pPr>
            <a:r>
              <a:rPr lang="en-US" sz="1006">
                <a:solidFill>
                  <a:srgbClr val="000000"/>
                </a:solidFill>
                <a:latin typeface="ABeeZee"/>
                <a:ea typeface="ABeeZee"/>
                <a:cs typeface="ABeeZee"/>
                <a:sym typeface="ABeeZee"/>
              </a:rPr>
              <a:t>Pilot the app in a few regions and gather user feedback for improvements.</a:t>
            </a:r>
          </a:p>
          <a:p>
            <a:pPr algn="l" marL="217305" indent="-108652" lvl="1">
              <a:lnSpc>
                <a:spcPts val="1207"/>
              </a:lnSpc>
              <a:buFont typeface="Arial"/>
              <a:buChar char="•"/>
            </a:pPr>
            <a:r>
              <a:rPr lang="en-US" sz="1006">
                <a:solidFill>
                  <a:srgbClr val="000000"/>
                </a:solidFill>
                <a:latin typeface="ABeeZee"/>
                <a:ea typeface="ABeeZee"/>
                <a:cs typeface="ABeeZee"/>
                <a:sym typeface="ABeeZee"/>
              </a:rPr>
              <a:t>Expand LMS content, introduce financial tools, and scale AI recommendations.</a:t>
            </a:r>
          </a:p>
        </p:txBody>
      </p:sp>
      <p:sp>
        <p:nvSpPr>
          <p:cNvPr name="Freeform 38" id="38"/>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1"/>
            <a:stretch>
              <a:fillRect l="0" t="0" r="0" b="0"/>
            </a:stretch>
          </a:blipFill>
        </p:spPr>
      </p:sp>
      <p:sp>
        <p:nvSpPr>
          <p:cNvPr name="TextBox 39" id="39"/>
          <p:cNvSpPr txBox="true"/>
          <p:nvPr/>
        </p:nvSpPr>
        <p:spPr>
          <a:xfrm rot="0">
            <a:off x="52738" y="394649"/>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40" id="40"/>
          <p:cNvGrpSpPr/>
          <p:nvPr/>
        </p:nvGrpSpPr>
        <p:grpSpPr>
          <a:xfrm rot="0">
            <a:off x="129997" y="212329"/>
            <a:ext cx="1203045" cy="784350"/>
            <a:chOff x="0" y="0"/>
            <a:chExt cx="3007613" cy="1960875"/>
          </a:xfrm>
        </p:grpSpPr>
        <p:sp>
          <p:nvSpPr>
            <p:cNvPr name="Freeform 41" id="41"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42" id="42"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43" id="43"/>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DAGQWwmR5qo</dc:identifier>
  <dcterms:modified xsi:type="dcterms:W3CDTF">2011-08-01T06:04:30Z</dcterms:modified>
  <cp:revision>1</cp:revision>
  <dc:title>review0+1</dc:title>
</cp:coreProperties>
</file>