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65" r:id="rId5"/>
    <p:sldId id="275" r:id="rId6"/>
    <p:sldId id="276" r:id="rId7"/>
    <p:sldId id="277" r:id="rId8"/>
    <p:sldId id="273" r:id="rId9"/>
    <p:sldId id="278" r:id="rId10"/>
    <p:sldId id="272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6208"/>
  </p:normalViewPr>
  <p:slideViewPr>
    <p:cSldViewPr snapToGrid="0" snapToObjects="1" showGuides="1">
      <p:cViewPr varScale="1">
        <p:scale>
          <a:sx n="86" d="100"/>
          <a:sy n="86" d="100"/>
        </p:scale>
        <p:origin x="389" y="7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B283D-9B68-4247-A6DB-BBA9124A4158}"/>
              </a:ext>
            </a:extLst>
          </p:cNvPr>
          <p:cNvSpPr txBox="1">
            <a:spLocks/>
          </p:cNvSpPr>
          <p:nvPr/>
        </p:nvSpPr>
        <p:spPr>
          <a:xfrm>
            <a:off x="282105" y="3582186"/>
            <a:ext cx="8915399" cy="610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rgbClr val="436FC1"/>
                </a:solidFill>
              </a:rPr>
              <a:t>INSURANCE COST IN HEALTHCARE SECTOR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284284" y="588820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7AAFC6-40FB-489D-9515-C91F1DFA9C7B}"/>
              </a:ext>
            </a:extLst>
          </p:cNvPr>
          <p:cNvSpPr txBox="1">
            <a:spLocks/>
          </p:cNvSpPr>
          <p:nvPr/>
        </p:nvSpPr>
        <p:spPr>
          <a:xfrm>
            <a:off x="541537" y="1565428"/>
            <a:ext cx="9737956" cy="4875321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9600" dirty="0"/>
              <a:t>Establishing the significance of weight among the customers and rewarding healthy weight loss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Investigating the people with dual insurance and providing a more comprehensive package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Penalizing irregular checkups more strenuously in order to avoid potential risks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Rewarding customer loyalty by add-ons or increased coverage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Medical indicators need to be updated more frequently and the premium should be revised accordingly</a:t>
            </a:r>
          </a:p>
          <a:p>
            <a:pPr>
              <a:lnSpc>
                <a:spcPct val="120000"/>
              </a:lnSpc>
            </a:pPr>
            <a:r>
              <a:rPr lang="en-US" sz="9600" dirty="0"/>
              <a:t>This could be made more dynamic, either by regular data collection through customer outreach programs or by teaming with fitness apps, for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154098" y="588820"/>
            <a:ext cx="750504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(contd..)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E0644-96B6-481C-90A1-3FE159B63814}"/>
              </a:ext>
            </a:extLst>
          </p:cNvPr>
          <p:cNvSpPr txBox="1">
            <a:spLocks/>
          </p:cNvSpPr>
          <p:nvPr/>
        </p:nvSpPr>
        <p:spPr>
          <a:xfrm>
            <a:off x="609491" y="1858392"/>
            <a:ext cx="10123612" cy="3777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700" dirty="0"/>
              <a:t>From the current structure, history of diseases do not seem to be significantly impacting the insurance cost. There is a need to investigate this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Designing specialized policies after segmentation based on age, gender and other features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Personalized packages for every single applicant can be thought of, rather than a general range or pre-determined cost</a:t>
            </a:r>
          </a:p>
          <a:p>
            <a:pPr>
              <a:lnSpc>
                <a:spcPct val="110000"/>
              </a:lnSpc>
            </a:pPr>
            <a:r>
              <a:rPr lang="en-US" sz="2700" dirty="0"/>
              <a:t>Other biomedical factors also can be incorporated in the study to build a robust and comprehensive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7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973566" y="2621806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130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142242" y="2879259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331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37C246-ED11-4F0C-A671-8386683FA1E7}"/>
              </a:ext>
            </a:extLst>
          </p:cNvPr>
          <p:cNvSpPr txBox="1">
            <a:spLocks/>
          </p:cNvSpPr>
          <p:nvPr/>
        </p:nvSpPr>
        <p:spPr>
          <a:xfrm>
            <a:off x="1008987" y="2133600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Problem Statement</a:t>
            </a:r>
          </a:p>
          <a:p>
            <a:pPr lvl="1"/>
            <a:r>
              <a:rPr lang="en-US"/>
              <a:t>Prediction of insurance cost based on various predictors</a:t>
            </a:r>
          </a:p>
          <a:p>
            <a:pPr lvl="1"/>
            <a:r>
              <a:rPr lang="en-US"/>
              <a:t>These predictions will aid in drafting optimized pricing policies</a:t>
            </a:r>
          </a:p>
          <a:p>
            <a:r>
              <a:rPr lang="en-US"/>
              <a:t>Objective</a:t>
            </a:r>
          </a:p>
          <a:p>
            <a:pPr lvl="1"/>
            <a:r>
              <a:rPr lang="en-US"/>
              <a:t>Parametric Evaluation</a:t>
            </a:r>
          </a:p>
          <a:p>
            <a:pPr lvl="2"/>
            <a:r>
              <a:rPr lang="en-US"/>
              <a:t>Significant variables, correlation etc.</a:t>
            </a:r>
          </a:p>
          <a:p>
            <a:pPr lvl="2"/>
            <a:r>
              <a:rPr lang="en-US"/>
              <a:t>Risk Assessment</a:t>
            </a:r>
          </a:p>
          <a:p>
            <a:pPr lvl="1"/>
            <a:r>
              <a:rPr lang="en-US"/>
              <a:t>Model Building for cost prediction</a:t>
            </a:r>
          </a:p>
          <a:p>
            <a:pPr lvl="1"/>
            <a:r>
              <a:rPr lang="en-US"/>
              <a:t>Comparison of models based on evaluation metrics</a:t>
            </a:r>
          </a:p>
          <a:p>
            <a:pPr lvl="1"/>
            <a:r>
              <a:rPr lang="en-US"/>
              <a:t>Choosing best model and deriving insights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399496" y="650964"/>
            <a:ext cx="10289422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 (contd..)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B90B67-6C97-43AB-9AA0-4D1FE6338B4D}"/>
              </a:ext>
            </a:extLst>
          </p:cNvPr>
          <p:cNvSpPr txBox="1">
            <a:spLocks/>
          </p:cNvSpPr>
          <p:nvPr/>
        </p:nvSpPr>
        <p:spPr>
          <a:xfrm>
            <a:off x="798990" y="1890944"/>
            <a:ext cx="9081008" cy="45560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Scope</a:t>
            </a:r>
          </a:p>
          <a:p>
            <a:pPr lvl="1"/>
            <a:r>
              <a:rPr lang="en-US"/>
              <a:t>Dataset:</a:t>
            </a:r>
          </a:p>
          <a:p>
            <a:pPr lvl="2"/>
            <a:r>
              <a:rPr lang="en-US"/>
              <a:t>Target variable- Insurance cost</a:t>
            </a:r>
          </a:p>
          <a:p>
            <a:pPr lvl="2"/>
            <a:r>
              <a:rPr lang="en-US"/>
              <a:t>Predictors- Lifestyle, medical and demographic parameters</a:t>
            </a:r>
          </a:p>
          <a:p>
            <a:pPr lvl="1">
              <a:lnSpc>
                <a:spcPct val="170000"/>
              </a:lnSpc>
            </a:pPr>
            <a:r>
              <a:rPr lang="en-US"/>
              <a:t>Exploring various regression models, feature selection and hyperparameter tuning to optimize model performance</a:t>
            </a:r>
          </a:p>
          <a:p>
            <a:r>
              <a:rPr lang="en-US"/>
              <a:t>Constraints</a:t>
            </a:r>
          </a:p>
          <a:p>
            <a:pPr lvl="1"/>
            <a:r>
              <a:rPr lang="en-US"/>
              <a:t>Dataset contains 25000 data points</a:t>
            </a:r>
          </a:p>
          <a:p>
            <a:pPr lvl="1"/>
            <a:r>
              <a:rPr lang="en-US"/>
              <a:t>In addition to the features, other features might play a role in determining the insurance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6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91729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1BCB76-9F11-4BBB-B830-676ADAAD9BD8}"/>
              </a:ext>
            </a:extLst>
          </p:cNvPr>
          <p:cNvSpPr txBox="1">
            <a:spLocks/>
          </p:cNvSpPr>
          <p:nvPr/>
        </p:nvSpPr>
        <p:spPr>
          <a:xfrm>
            <a:off x="902455" y="1956047"/>
            <a:ext cx="8915400" cy="377762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Both parametric and non-parametric models were used for the same</a:t>
            </a:r>
          </a:p>
          <a:p>
            <a:pPr lvl="1"/>
            <a:r>
              <a:rPr lang="en-US"/>
              <a:t> Parametric Models:</a:t>
            </a:r>
          </a:p>
          <a:p>
            <a:pPr lvl="2"/>
            <a:r>
              <a:rPr lang="en-US"/>
              <a:t>Linear Regression</a:t>
            </a:r>
          </a:p>
          <a:p>
            <a:pPr lvl="2"/>
            <a:r>
              <a:rPr lang="en-US"/>
              <a:t>Linear Discriminant Analysis</a:t>
            </a:r>
          </a:p>
          <a:p>
            <a:pPr lvl="2"/>
            <a:r>
              <a:rPr lang="en-US"/>
              <a:t>Elastic Net Regression</a:t>
            </a:r>
          </a:p>
          <a:p>
            <a:pPr lvl="2"/>
            <a:r>
              <a:rPr lang="en-US"/>
              <a:t>Ridge Regression</a:t>
            </a:r>
          </a:p>
          <a:p>
            <a:pPr lvl="2"/>
            <a:r>
              <a:rPr lang="en-US"/>
              <a:t>Lasso Regression</a:t>
            </a:r>
          </a:p>
          <a:p>
            <a:pPr lvl="1"/>
            <a:r>
              <a:rPr lang="en-US"/>
              <a:t>Non-Parametric Models:</a:t>
            </a:r>
          </a:p>
          <a:p>
            <a:pPr lvl="2"/>
            <a:r>
              <a:rPr lang="en-US"/>
              <a:t>Random Forest</a:t>
            </a:r>
          </a:p>
          <a:p>
            <a:pPr lvl="2"/>
            <a:r>
              <a:rPr lang="en-US"/>
              <a:t>AdaBoost Regression</a:t>
            </a:r>
          </a:p>
          <a:p>
            <a:pPr lvl="2"/>
            <a:r>
              <a:rPr lang="en-US"/>
              <a:t>Gradient Boosting Regression</a:t>
            </a:r>
          </a:p>
          <a:p>
            <a:pPr lvl="2"/>
            <a:r>
              <a:rPr lang="en-US"/>
              <a:t>XGBoost Regression</a:t>
            </a:r>
          </a:p>
          <a:p>
            <a:pPr lvl="2"/>
            <a:r>
              <a:rPr lang="en-US"/>
              <a:t>kNN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08373" y="917294"/>
            <a:ext cx="1108820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 (contd..)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595BE0-07DD-4F86-A601-7BBE1A3B164D}"/>
              </a:ext>
            </a:extLst>
          </p:cNvPr>
          <p:cNvSpPr txBox="1">
            <a:spLocks/>
          </p:cNvSpPr>
          <p:nvPr/>
        </p:nvSpPr>
        <p:spPr>
          <a:xfrm>
            <a:off x="538471" y="2035946"/>
            <a:ext cx="8915400" cy="37776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Evaluation metrics used:</a:t>
            </a:r>
          </a:p>
          <a:p>
            <a:pPr lvl="1"/>
            <a:r>
              <a:rPr lang="en-US"/>
              <a:t>Root Mean Squared Error (RMSE)</a:t>
            </a:r>
          </a:p>
          <a:p>
            <a:pPr lvl="1"/>
            <a:r>
              <a:rPr lang="es-ES"/>
              <a:t>Mean Absolute Error (MAE)</a:t>
            </a:r>
          </a:p>
          <a:p>
            <a:pPr lvl="1"/>
            <a:r>
              <a:rPr lang="en-US"/>
              <a:t>Mean Absolute Percentage Error (MAPE)</a:t>
            </a:r>
          </a:p>
          <a:p>
            <a:pPr lvl="1"/>
            <a:r>
              <a:rPr lang="en-US"/>
              <a:t>R squared value</a:t>
            </a:r>
          </a:p>
          <a:p>
            <a:r>
              <a:rPr lang="en-US"/>
              <a:t>These metrics provided an understanding of predictive accuracy, error and explanatory power of the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8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08373" y="917294"/>
            <a:ext cx="1108820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 (contd..)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826F1-8CF2-4A55-B6AE-13046D24BF19}"/>
              </a:ext>
            </a:extLst>
          </p:cNvPr>
          <p:cNvSpPr txBox="1"/>
          <p:nvPr/>
        </p:nvSpPr>
        <p:spPr>
          <a:xfrm>
            <a:off x="1095645" y="1806521"/>
            <a:ext cx="9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6FC1"/>
                </a:solidFill>
              </a:rPr>
              <a:t>TEST DATA PERFORMANCE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2878E1C-9046-46D7-B2A2-54BDFED1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580315"/>
              </p:ext>
            </p:extLst>
          </p:nvPr>
        </p:nvGraphicFramePr>
        <p:xfrm>
          <a:off x="641964" y="2184730"/>
          <a:ext cx="9927346" cy="4156517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2867963">
                  <a:extLst>
                    <a:ext uri="{9D8B030D-6E8A-4147-A177-3AD203B41FA5}">
                      <a16:colId xmlns:a16="http://schemas.microsoft.com/office/drawing/2014/main" val="2336260444"/>
                    </a:ext>
                  </a:extLst>
                </a:gridCol>
                <a:gridCol w="1516876">
                  <a:extLst>
                    <a:ext uri="{9D8B030D-6E8A-4147-A177-3AD203B41FA5}">
                      <a16:colId xmlns:a16="http://schemas.microsoft.com/office/drawing/2014/main" val="280114711"/>
                    </a:ext>
                  </a:extLst>
                </a:gridCol>
                <a:gridCol w="1441605">
                  <a:extLst>
                    <a:ext uri="{9D8B030D-6E8A-4147-A177-3AD203B41FA5}">
                      <a16:colId xmlns:a16="http://schemas.microsoft.com/office/drawing/2014/main" val="1689734061"/>
                    </a:ext>
                  </a:extLst>
                </a:gridCol>
                <a:gridCol w="1518782">
                  <a:extLst>
                    <a:ext uri="{9D8B030D-6E8A-4147-A177-3AD203B41FA5}">
                      <a16:colId xmlns:a16="http://schemas.microsoft.com/office/drawing/2014/main" val="3993708490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2179405280"/>
                    </a:ext>
                  </a:extLst>
                </a:gridCol>
                <a:gridCol w="1291060">
                  <a:extLst>
                    <a:ext uri="{9D8B030D-6E8A-4147-A177-3AD203B41FA5}">
                      <a16:colId xmlns:a16="http://schemas.microsoft.com/office/drawing/2014/main" val="513236803"/>
                    </a:ext>
                  </a:extLst>
                </a:gridCol>
              </a:tblGrid>
              <a:tr h="378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Bias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3947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Linear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5400" cmpd="sng">
                      <a:noFill/>
                    </a:lnT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3353.28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2705.05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22223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Ridge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189390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Lasso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663239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LDA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3331.49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2572.85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638519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Elastic Net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5786.39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755039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Random Forest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3111.31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2499.73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E.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9283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SV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13981.45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11491.7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0.77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solidFill>
                      <a:srgbClr val="FF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117872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AdaBoost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3259.43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2679.64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Underfitting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9456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Gradient Boosting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3015.24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2434.97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Overfitting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64265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XGB 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3045.55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2452.21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Overfitting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86514336"/>
                  </a:ext>
                </a:extLst>
              </a:tr>
              <a:tr h="3472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kNN</a:t>
                      </a:r>
                      <a:r>
                        <a:rPr lang="en-US" sz="1100" dirty="0">
                          <a:effectLst/>
                        </a:rPr>
                        <a:t>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6274.12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4945.9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262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63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08373" y="917294"/>
            <a:ext cx="1108820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 (contd..)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EEFF6-F022-44E2-9A99-6DA8742D8D79}"/>
              </a:ext>
            </a:extLst>
          </p:cNvPr>
          <p:cNvSpPr txBox="1"/>
          <p:nvPr/>
        </p:nvSpPr>
        <p:spPr>
          <a:xfrm>
            <a:off x="1287519" y="1789423"/>
            <a:ext cx="920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6FC1"/>
                </a:solidFill>
              </a:rPr>
              <a:t>TEST DATA PERFORMANCE AFTER MODEL TUNING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CE7E10A-A384-4C84-9DED-ACCF82E15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794630"/>
              </p:ext>
            </p:extLst>
          </p:nvPr>
        </p:nvGraphicFramePr>
        <p:xfrm>
          <a:off x="718242" y="2322998"/>
          <a:ext cx="9969623" cy="4007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0177">
                  <a:extLst>
                    <a:ext uri="{9D8B030D-6E8A-4147-A177-3AD203B41FA5}">
                      <a16:colId xmlns:a16="http://schemas.microsoft.com/office/drawing/2014/main" val="1643164612"/>
                    </a:ext>
                  </a:extLst>
                </a:gridCol>
                <a:gridCol w="1523337">
                  <a:extLst>
                    <a:ext uri="{9D8B030D-6E8A-4147-A177-3AD203B41FA5}">
                      <a16:colId xmlns:a16="http://schemas.microsoft.com/office/drawing/2014/main" val="4033839740"/>
                    </a:ext>
                  </a:extLst>
                </a:gridCol>
                <a:gridCol w="1447743">
                  <a:extLst>
                    <a:ext uri="{9D8B030D-6E8A-4147-A177-3AD203B41FA5}">
                      <a16:colId xmlns:a16="http://schemas.microsoft.com/office/drawing/2014/main" val="2318486420"/>
                    </a:ext>
                  </a:extLst>
                </a:gridCol>
                <a:gridCol w="1525250">
                  <a:extLst>
                    <a:ext uri="{9D8B030D-6E8A-4147-A177-3AD203B41FA5}">
                      <a16:colId xmlns:a16="http://schemas.microsoft.com/office/drawing/2014/main" val="298854398"/>
                    </a:ext>
                  </a:extLst>
                </a:gridCol>
                <a:gridCol w="1296558">
                  <a:extLst>
                    <a:ext uri="{9D8B030D-6E8A-4147-A177-3AD203B41FA5}">
                      <a16:colId xmlns:a16="http://schemas.microsoft.com/office/drawing/2014/main" val="2098545098"/>
                    </a:ext>
                  </a:extLst>
                </a:gridCol>
                <a:gridCol w="1296558">
                  <a:extLst>
                    <a:ext uri="{9D8B030D-6E8A-4147-A177-3AD203B41FA5}">
                      <a16:colId xmlns:a16="http://schemas.microsoft.com/office/drawing/2014/main" val="1558317232"/>
                    </a:ext>
                  </a:extLst>
                </a:gridCol>
              </a:tblGrid>
              <a:tr h="5403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MAPE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Georgia" panose="02040502050405020303" pitchFamily="18" charset="0"/>
                          <a:ea typeface="Georgia" panose="02040502050405020303" pitchFamily="18" charset="0"/>
                          <a:cs typeface="Times New Roman" panose="02020603050405020304" pitchFamily="18" charset="0"/>
                        </a:rPr>
                        <a:t>Bias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28162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Ridge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3353.32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959548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Lasso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3353.41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8699537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EN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3353.41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2705.27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9371352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AB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3219.21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2600.65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S. 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0665834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GB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3017.47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2434.18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19240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XGBRF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10242.48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8393.32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Underfitting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846323"/>
                  </a:ext>
                </a:extLst>
              </a:tr>
              <a:tr h="4953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Tuned RF Regression</a:t>
                      </a:r>
                      <a:endParaRPr lang="en-US" sz="12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6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3061.93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2462.18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Overfitting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73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4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71140" y="707124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8BE041-062D-43F5-AA55-C92235E8D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4588444"/>
              </p:ext>
            </p:extLst>
          </p:nvPr>
        </p:nvGraphicFramePr>
        <p:xfrm>
          <a:off x="1283193" y="1973802"/>
          <a:ext cx="8915400" cy="40792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00786663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80788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u="none" strike="noStrike" dirty="0">
                          <a:effectLst/>
                        </a:rPr>
                        <a:t>Importance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632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>
                          <a:effectLst/>
                        </a:rPr>
                        <a:t>weight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0.99307726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576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covered_by_any_other_company_Y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0.002269823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933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regular_checkup_last_year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0.001879571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213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>
                          <a:effectLst/>
                        </a:rPr>
                        <a:t>weight_change_in_last_one_year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0.000557934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416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daily_avg_steps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0.000480724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223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years_of_insurance_with_us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0.000433986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990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avg_glucose_level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0.000404933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557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0.000339663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568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bmi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0.000303353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584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fat_percentage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0.000118858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1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62262" y="566245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 (contd..)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8A3A0-B543-4509-88BF-9BB364D0E214}"/>
              </a:ext>
            </a:extLst>
          </p:cNvPr>
          <p:cNvSpPr txBox="1">
            <a:spLocks/>
          </p:cNvSpPr>
          <p:nvPr/>
        </p:nvSpPr>
        <p:spPr>
          <a:xfrm>
            <a:off x="1115519" y="1682232"/>
            <a:ext cx="8915400" cy="37776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Weight is the most significant parameter, outranks all other variables</a:t>
            </a:r>
          </a:p>
          <a:p>
            <a:r>
              <a:rPr lang="en-US" sz="2500" dirty="0"/>
              <a:t>Influence of dual coverage- 29% have dual coverage</a:t>
            </a:r>
          </a:p>
          <a:p>
            <a:r>
              <a:rPr lang="en-US" sz="2500" dirty="0"/>
              <a:t>Importance of regular health checkups – 58% have 0 regular health checkups</a:t>
            </a:r>
          </a:p>
          <a:p>
            <a:r>
              <a:rPr lang="en-US" sz="2500" dirty="0"/>
              <a:t>Weight change and daily average steps – most are lightly active</a:t>
            </a:r>
          </a:p>
          <a:p>
            <a:r>
              <a:rPr lang="en-US" sz="2500" dirty="0"/>
              <a:t>Customer loyalty is also a factor in the cost determination</a:t>
            </a:r>
          </a:p>
          <a:p>
            <a:r>
              <a:rPr lang="en-US" sz="2500" dirty="0"/>
              <a:t>Medical parameters take a backseat, though present</a:t>
            </a:r>
          </a:p>
          <a:p>
            <a:r>
              <a:rPr lang="en-US" sz="2500" dirty="0"/>
              <a:t>Age, BMI and fat percentage also play a subtle role</a:t>
            </a:r>
          </a:p>
          <a:p>
            <a:r>
              <a:rPr lang="en-US" sz="2500" dirty="0"/>
              <a:t>Location and gender do not seem to have a role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22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733</Words>
  <Application>Microsoft Office PowerPoint</Application>
  <PresentationFormat>Widescreen</PresentationFormat>
  <Paragraphs>227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Georgia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India</cp:lastModifiedBy>
  <cp:revision>72</cp:revision>
  <dcterms:created xsi:type="dcterms:W3CDTF">2019-12-31T09:37:22Z</dcterms:created>
  <dcterms:modified xsi:type="dcterms:W3CDTF">2024-03-08T05:55:00Z</dcterms:modified>
</cp:coreProperties>
</file>