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8" r:id="rId9"/>
    <p:sldId id="266" r:id="rId10"/>
    <p:sldId id="269" r:id="rId11"/>
    <p:sldId id="267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6A87-976E-4293-8438-B69BE3BA0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COST IN HEALTHCARE SECTOR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3B1F-6EBA-4519-BA77-153C9356E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4422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ANALYSIS (contd..)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63F49-7A58-4962-B338-2A25B5CE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is the most significant parameter, outranks all other variables</a:t>
            </a:r>
          </a:p>
          <a:p>
            <a:r>
              <a:rPr lang="en-US" dirty="0"/>
              <a:t>Influence of dual coverage- 29% have dual coverage</a:t>
            </a:r>
          </a:p>
          <a:p>
            <a:r>
              <a:rPr lang="en-US" dirty="0"/>
              <a:t>Importance of regular health checkups – 58% have 0 regular health checkups</a:t>
            </a:r>
          </a:p>
          <a:p>
            <a:r>
              <a:rPr lang="en-US" dirty="0"/>
              <a:t>Weight change and daily average steps – most are lightly active</a:t>
            </a:r>
          </a:p>
          <a:p>
            <a:r>
              <a:rPr lang="en-US" dirty="0"/>
              <a:t>Customer loyalty is also a factor in the cost determination</a:t>
            </a:r>
          </a:p>
          <a:p>
            <a:r>
              <a:rPr lang="en-US" dirty="0"/>
              <a:t>Medical parameters take a backseat, though present</a:t>
            </a:r>
          </a:p>
          <a:p>
            <a:r>
              <a:rPr lang="en-US" dirty="0"/>
              <a:t>Age, BMI and fat percentage also play a subtle role</a:t>
            </a:r>
          </a:p>
          <a:p>
            <a:r>
              <a:rPr lang="en-US" dirty="0"/>
              <a:t>Location and gender do not seem to have a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5B54-427E-4756-A9CB-D287D5E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Establishing the significance of weight among the customers and rewarding healthy weight loss</a:t>
            </a:r>
          </a:p>
          <a:p>
            <a:r>
              <a:rPr lang="en-US" dirty="0"/>
              <a:t>Investigating the people with dual insurance and providing a more comprehensive package</a:t>
            </a:r>
          </a:p>
          <a:p>
            <a:r>
              <a:rPr lang="en-US" dirty="0"/>
              <a:t>Penalizing irregular checkups more strenuously in order to avoid potential risks</a:t>
            </a:r>
          </a:p>
          <a:p>
            <a:r>
              <a:rPr lang="en-US" dirty="0"/>
              <a:t>Rewarding customer loyalty by add-ons or increased coverage</a:t>
            </a:r>
          </a:p>
          <a:p>
            <a:r>
              <a:rPr lang="en-US" dirty="0"/>
              <a:t>Medical indicators need to be updated more frequently and the premium should be revised accordingly</a:t>
            </a:r>
          </a:p>
          <a:p>
            <a:r>
              <a:rPr lang="en-US" dirty="0"/>
              <a:t>This could be made more dynamic, either by regular data collection through customer outreach programs or by teaming with fitness apps, for 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6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5B54-427E-4756-A9CB-D287D5E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current structure, history of diseases do not seem to be significantly impacting the insurance cost. There is a need to investigate this</a:t>
            </a:r>
          </a:p>
          <a:p>
            <a:r>
              <a:rPr lang="en-US" dirty="0"/>
              <a:t>Designing specialized policies after segmentation based on age, gender and other features</a:t>
            </a:r>
          </a:p>
          <a:p>
            <a:r>
              <a:rPr lang="en-US" dirty="0"/>
              <a:t>Personalized packages for every single applicant can be thought of, rather than a general range or pre-determined cost</a:t>
            </a:r>
          </a:p>
          <a:p>
            <a:r>
              <a:rPr lang="en-US" dirty="0"/>
              <a:t>Other biomedical factors also can be incorporated in the study to build a robust and comprehensive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859C-7792-47E7-95FC-DA93D18E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541" y="2701484"/>
            <a:ext cx="1890298" cy="128089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85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6E9E-8E3A-44D7-B0F9-63D6E19D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01" y="2788555"/>
            <a:ext cx="4704317" cy="128089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85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7BCD-E8B4-4653-B200-3BFA7ED1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0998-A2BC-43D1-A1AF-B7882691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 Understanding</a:t>
            </a:r>
          </a:p>
          <a:p>
            <a:r>
              <a:rPr lang="en-US" dirty="0"/>
              <a:t>Modelling Approach Used</a:t>
            </a:r>
          </a:p>
          <a:p>
            <a:r>
              <a:rPr lang="en-US" dirty="0"/>
              <a:t>Insights from Analysis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4120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97A-3CBB-4B3A-BEC1-B0CBCE7F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64F2-8704-4618-9EEE-F6F31369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Prediction of insurance cost based on various predictors</a:t>
            </a:r>
          </a:p>
          <a:p>
            <a:pPr lvl="1"/>
            <a:r>
              <a:rPr lang="en-US" dirty="0"/>
              <a:t>These predictions will aid in drafting optimized pricing policies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Parametric Evaluation</a:t>
            </a:r>
          </a:p>
          <a:p>
            <a:pPr lvl="2"/>
            <a:r>
              <a:rPr lang="en-US" dirty="0"/>
              <a:t>Significant variables, correlation etc.</a:t>
            </a:r>
          </a:p>
          <a:p>
            <a:pPr lvl="2"/>
            <a:r>
              <a:rPr lang="en-US" dirty="0"/>
              <a:t>Risk Assessment</a:t>
            </a:r>
          </a:p>
          <a:p>
            <a:pPr lvl="1"/>
            <a:r>
              <a:rPr lang="en-US" dirty="0"/>
              <a:t>Model Building for cost prediction</a:t>
            </a:r>
          </a:p>
          <a:p>
            <a:pPr lvl="1"/>
            <a:r>
              <a:rPr lang="en-US" dirty="0"/>
              <a:t>Comparison of models based on evaluation metrics</a:t>
            </a:r>
          </a:p>
          <a:p>
            <a:pPr lvl="1"/>
            <a:r>
              <a:rPr lang="en-US" dirty="0"/>
              <a:t>Choosing best model and deriving insights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97A-3CBB-4B3A-BEC1-B0CBCE7F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UNDERSTANDING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64F2-8704-4618-9EEE-F6F31369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4" y="2006353"/>
            <a:ext cx="9081008" cy="4556010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Dataset:</a:t>
            </a:r>
          </a:p>
          <a:p>
            <a:pPr lvl="2"/>
            <a:r>
              <a:rPr lang="en-US" dirty="0"/>
              <a:t>Target variable- Insurance cost</a:t>
            </a:r>
          </a:p>
          <a:p>
            <a:pPr lvl="2"/>
            <a:r>
              <a:rPr lang="en-US" dirty="0"/>
              <a:t>Predictors- Lifestyle, medical and demographic parameters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Exploring various regression models, feature selection and hyperparameter tuning to optimize model performance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Dataset contains 25000 data points</a:t>
            </a:r>
          </a:p>
          <a:p>
            <a:pPr lvl="1"/>
            <a:r>
              <a:rPr lang="en-US" dirty="0"/>
              <a:t>In addition to the features, other features might play a role in determining the insurance cost</a:t>
            </a:r>
          </a:p>
        </p:txBody>
      </p:sp>
    </p:spTree>
    <p:extLst>
      <p:ext uri="{BB962C8B-B14F-4D97-AF65-F5344CB8AC3E}">
        <p14:creationId xmlns:p14="http://schemas.microsoft.com/office/powerpoint/2010/main" val="155394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5B54-427E-4756-A9CB-D287D5E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parametric and non-parametric models were used for the same</a:t>
            </a:r>
          </a:p>
          <a:p>
            <a:pPr lvl="1"/>
            <a:r>
              <a:rPr lang="en-US" dirty="0"/>
              <a:t> Parametric Models: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Linear Discriminant Analysis</a:t>
            </a:r>
          </a:p>
          <a:p>
            <a:pPr lvl="2"/>
            <a:r>
              <a:rPr lang="en-US" dirty="0"/>
              <a:t>Elastic Net Regression</a:t>
            </a:r>
          </a:p>
          <a:p>
            <a:pPr lvl="2"/>
            <a:r>
              <a:rPr lang="en-US" dirty="0"/>
              <a:t>Ridge Regression</a:t>
            </a:r>
          </a:p>
          <a:p>
            <a:pPr lvl="2"/>
            <a:r>
              <a:rPr lang="en-US" dirty="0"/>
              <a:t>Lasso Regression</a:t>
            </a:r>
          </a:p>
          <a:p>
            <a:pPr lvl="1"/>
            <a:r>
              <a:rPr lang="en-US" dirty="0"/>
              <a:t>Non-Parametric Models: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AdaBoost Regression</a:t>
            </a:r>
          </a:p>
          <a:p>
            <a:pPr lvl="2"/>
            <a:r>
              <a:rPr lang="en-US" dirty="0"/>
              <a:t>Gradient Boosting Regression</a:t>
            </a:r>
          </a:p>
          <a:p>
            <a:pPr lvl="2"/>
            <a:r>
              <a:rPr lang="en-US" dirty="0" err="1"/>
              <a:t>XGBoost</a:t>
            </a:r>
            <a:r>
              <a:rPr lang="en-US" dirty="0"/>
              <a:t> Regression</a:t>
            </a:r>
          </a:p>
          <a:p>
            <a:pPr lvl="2"/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9785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USED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5B54-427E-4756-A9CB-D287D5E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 used: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1"/>
            <a:r>
              <a:rPr lang="es-ES" dirty="0"/>
              <a:t>Mean Absolute Error (MAE)</a:t>
            </a:r>
          </a:p>
          <a:p>
            <a:pPr lvl="1"/>
            <a:r>
              <a:rPr lang="en-US" dirty="0"/>
              <a:t>Mean Absolute Percentage Error (MAPE)</a:t>
            </a:r>
          </a:p>
          <a:p>
            <a:pPr lvl="1"/>
            <a:r>
              <a:rPr lang="en-US" dirty="0"/>
              <a:t>R squared value</a:t>
            </a:r>
          </a:p>
          <a:p>
            <a:r>
              <a:rPr lang="en-US" dirty="0"/>
              <a:t>These metrics provided an understanding of predictive accuracy, error and explanatory power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8439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USED (contd..)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A30260-3D12-485C-B4CD-ABF6FB77D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75969"/>
              </p:ext>
            </p:extLst>
          </p:nvPr>
        </p:nvGraphicFramePr>
        <p:xfrm>
          <a:off x="1577265" y="2077374"/>
          <a:ext cx="9927346" cy="4156517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867963">
                  <a:extLst>
                    <a:ext uri="{9D8B030D-6E8A-4147-A177-3AD203B41FA5}">
                      <a16:colId xmlns:a16="http://schemas.microsoft.com/office/drawing/2014/main" val="2336260444"/>
                    </a:ext>
                  </a:extLst>
                </a:gridCol>
                <a:gridCol w="1516876">
                  <a:extLst>
                    <a:ext uri="{9D8B030D-6E8A-4147-A177-3AD203B41FA5}">
                      <a16:colId xmlns:a16="http://schemas.microsoft.com/office/drawing/2014/main" val="280114711"/>
                    </a:ext>
                  </a:extLst>
                </a:gridCol>
                <a:gridCol w="1441605">
                  <a:extLst>
                    <a:ext uri="{9D8B030D-6E8A-4147-A177-3AD203B41FA5}">
                      <a16:colId xmlns:a16="http://schemas.microsoft.com/office/drawing/2014/main" val="1689734061"/>
                    </a:ext>
                  </a:extLst>
                </a:gridCol>
                <a:gridCol w="1518782">
                  <a:extLst>
                    <a:ext uri="{9D8B030D-6E8A-4147-A177-3AD203B41FA5}">
                      <a16:colId xmlns:a16="http://schemas.microsoft.com/office/drawing/2014/main" val="3993708490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2179405280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513236803"/>
                    </a:ext>
                  </a:extLst>
                </a:gridCol>
              </a:tblGrid>
              <a:tr h="378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Bias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3947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Linear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54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3353.28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2705.05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22223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Ridge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189390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Lasso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63239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LDA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3331.49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2572.85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638519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Elastic Net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5786.39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55039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3111.31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E.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928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13981.45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11491.7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17872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AdaBoost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3259.43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2679.64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Underfitting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456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Gradient Boosting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3015.24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2434.97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Overfitting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265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XGB 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3045.55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2452.21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Overfitting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51433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kNN</a:t>
                      </a:r>
                      <a:r>
                        <a:rPr lang="en-US" sz="1100" dirty="0">
                          <a:effectLst/>
                        </a:rPr>
                        <a:t>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6274.12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26222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D404C3-857E-4690-A7CE-DE6C7229B519}"/>
              </a:ext>
            </a:extLst>
          </p:cNvPr>
          <p:cNvSpPr txBox="1"/>
          <p:nvPr/>
        </p:nvSpPr>
        <p:spPr>
          <a:xfrm>
            <a:off x="1939023" y="1621855"/>
            <a:ext cx="9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TEST DATA PERFORMANCE</a:t>
            </a:r>
          </a:p>
        </p:txBody>
      </p:sp>
    </p:spTree>
    <p:extLst>
      <p:ext uri="{BB962C8B-B14F-4D97-AF65-F5344CB8AC3E}">
        <p14:creationId xmlns:p14="http://schemas.microsoft.com/office/powerpoint/2010/main" val="23763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USED (contd..)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077663-E2B1-49B5-B173-28507CCE3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14237"/>
              </p:ext>
            </p:extLst>
          </p:nvPr>
        </p:nvGraphicFramePr>
        <p:xfrm>
          <a:off x="1534988" y="2419906"/>
          <a:ext cx="9969623" cy="4007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177">
                  <a:extLst>
                    <a:ext uri="{9D8B030D-6E8A-4147-A177-3AD203B41FA5}">
                      <a16:colId xmlns:a16="http://schemas.microsoft.com/office/drawing/2014/main" val="1643164612"/>
                    </a:ext>
                  </a:extLst>
                </a:gridCol>
                <a:gridCol w="1523337">
                  <a:extLst>
                    <a:ext uri="{9D8B030D-6E8A-4147-A177-3AD203B41FA5}">
                      <a16:colId xmlns:a16="http://schemas.microsoft.com/office/drawing/2014/main" val="4033839740"/>
                    </a:ext>
                  </a:extLst>
                </a:gridCol>
                <a:gridCol w="1447743">
                  <a:extLst>
                    <a:ext uri="{9D8B030D-6E8A-4147-A177-3AD203B41FA5}">
                      <a16:colId xmlns:a16="http://schemas.microsoft.com/office/drawing/2014/main" val="2318486420"/>
                    </a:ext>
                  </a:extLst>
                </a:gridCol>
                <a:gridCol w="1525250">
                  <a:extLst>
                    <a:ext uri="{9D8B030D-6E8A-4147-A177-3AD203B41FA5}">
                      <a16:colId xmlns:a16="http://schemas.microsoft.com/office/drawing/2014/main" val="298854398"/>
                    </a:ext>
                  </a:extLst>
                </a:gridCol>
                <a:gridCol w="1296558">
                  <a:extLst>
                    <a:ext uri="{9D8B030D-6E8A-4147-A177-3AD203B41FA5}">
                      <a16:colId xmlns:a16="http://schemas.microsoft.com/office/drawing/2014/main" val="2098545098"/>
                    </a:ext>
                  </a:extLst>
                </a:gridCol>
                <a:gridCol w="1296558">
                  <a:extLst>
                    <a:ext uri="{9D8B030D-6E8A-4147-A177-3AD203B41FA5}">
                      <a16:colId xmlns:a16="http://schemas.microsoft.com/office/drawing/2014/main" val="1558317232"/>
                    </a:ext>
                  </a:extLst>
                </a:gridCol>
              </a:tblGrid>
              <a:tr h="540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Bias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28162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Ridge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3353.32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959548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Lasso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3353.41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699537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EN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3353.41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371352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AB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3219.21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2600.65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665834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GB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3017.47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2434.18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19240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XGBRF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10242.48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8393.32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846323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3061.93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2462.18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7371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058241-E97D-4777-B8BA-FA08E481EA0C}"/>
              </a:ext>
            </a:extLst>
          </p:cNvPr>
          <p:cNvSpPr txBox="1"/>
          <p:nvPr/>
        </p:nvSpPr>
        <p:spPr>
          <a:xfrm>
            <a:off x="1917885" y="1793121"/>
            <a:ext cx="9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TEST DATA PERFORMANCE AFTER MODEL TUNING</a:t>
            </a:r>
          </a:p>
        </p:txBody>
      </p:sp>
    </p:spTree>
    <p:extLst>
      <p:ext uri="{BB962C8B-B14F-4D97-AF65-F5344CB8AC3E}">
        <p14:creationId xmlns:p14="http://schemas.microsoft.com/office/powerpoint/2010/main" val="29091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BE4-07CB-43FD-8DEE-B9B2227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1EF3AC-FFBE-48D4-A834-1EEB8AEFC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793786"/>
              </p:ext>
            </p:extLst>
          </p:nvPr>
        </p:nvGraphicFramePr>
        <p:xfrm>
          <a:off x="2589213" y="2133600"/>
          <a:ext cx="8915400" cy="40792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00786663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80788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3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0.99307726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76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covered_by_any_other_company_Y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0.002269823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933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regular_checkup_last_year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0.001879571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213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weight_change_in_last_one_year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0.000557934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416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daily_avg_steps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0.000480724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22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years_of_insurance_with_us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0.000433986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90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avg_glucose_level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0.000404933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57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0.000339663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56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0.000303353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58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fat_percentage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0.000118858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1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0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7905</TotalTime>
  <Words>724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Georgia</vt:lpstr>
      <vt:lpstr>Times New Roman</vt:lpstr>
      <vt:lpstr>Wingdings 3</vt:lpstr>
      <vt:lpstr>Wisp</vt:lpstr>
      <vt:lpstr>INSURANCE COST IN HEALTHCARE SECTOR</vt:lpstr>
      <vt:lpstr>CONTENTS</vt:lpstr>
      <vt:lpstr>BUSINESS PROBLEM UNDERSTANDING</vt:lpstr>
      <vt:lpstr>BUSINESS PROBLEM UNDERSTANDING (contd..)</vt:lpstr>
      <vt:lpstr>MODELLING APPROACH USED</vt:lpstr>
      <vt:lpstr>MODELLING APPROACH USED (contd..)</vt:lpstr>
      <vt:lpstr>MODELLING APPROACH USED (contd..)</vt:lpstr>
      <vt:lpstr>MODELLING APPROACH USED (contd..)</vt:lpstr>
      <vt:lpstr>INSIGHTS FROM ANALYSIS</vt:lpstr>
      <vt:lpstr>INSIGHTS FROM ANALYSIS (contd..)</vt:lpstr>
      <vt:lpstr>RECOMMENDATIONS</vt:lpstr>
      <vt:lpstr>RECOMMENDATIONS (contd..)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India</cp:lastModifiedBy>
  <cp:revision>39</cp:revision>
  <dcterms:created xsi:type="dcterms:W3CDTF">2024-03-01T05:05:33Z</dcterms:created>
  <dcterms:modified xsi:type="dcterms:W3CDTF">2024-03-07T14:03:29Z</dcterms:modified>
</cp:coreProperties>
</file>