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527" r:id="rId5"/>
    <p:sldId id="524" r:id="rId6"/>
    <p:sldId id="522" r:id="rId7"/>
    <p:sldId id="528" r:id="rId8"/>
    <p:sldId id="567" r:id="rId9"/>
    <p:sldId id="536" r:id="rId10"/>
    <p:sldId id="568" r:id="rId11"/>
    <p:sldId id="537" r:id="rId12"/>
    <p:sldId id="569" r:id="rId13"/>
    <p:sldId id="546" r:id="rId14"/>
    <p:sldId id="540" r:id="rId15"/>
    <p:sldId id="542" r:id="rId16"/>
    <p:sldId id="570" r:id="rId17"/>
    <p:sldId id="541" r:id="rId18"/>
    <p:sldId id="571" r:id="rId19"/>
    <p:sldId id="572" r:id="rId20"/>
    <p:sldId id="573" r:id="rId21"/>
    <p:sldId id="550" r:id="rId22"/>
    <p:sldId id="576" r:id="rId23"/>
    <p:sldId id="574" r:id="rId24"/>
    <p:sldId id="577" r:id="rId25"/>
    <p:sldId id="578" r:id="rId26"/>
    <p:sldId id="557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00"/>
    <a:srgbClr val="0A7832"/>
    <a:srgbClr val="00FF00"/>
    <a:srgbClr val="FF733C"/>
    <a:srgbClr val="FFAA00"/>
    <a:srgbClr val="FF00FF"/>
    <a:srgbClr val="E18300"/>
    <a:srgbClr val="FFDA70"/>
    <a:srgbClr val="0A7828"/>
    <a:srgbClr val="0A7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58" y="202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searchleap.com/impact-government-debt-economic-growth-ghana-time-series-analysis-1990-2015/" TargetMode="External"/><Relationship Id="rId1" Type="http://schemas.openxmlformats.org/officeDocument/2006/relationships/image" Target="../media/image2.jpg"/><Relationship Id="rId6" Type="http://schemas.openxmlformats.org/officeDocument/2006/relationships/hyperlink" Target="https://freepngimg.com/png/19235-special-offer-png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pixabay.com/tr/vectors/sepet-al%C4%B1%C5%9Fveri%C5%9F-sepeti-pazar-elma-2548674/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pngall.com/grocery-png/" TargetMode="External"/><Relationship Id="rId1" Type="http://schemas.openxmlformats.org/officeDocument/2006/relationships/image" Target="../media/image17.png"/><Relationship Id="rId6" Type="http://schemas.openxmlformats.org/officeDocument/2006/relationships/hyperlink" Target="https://www.freepngimg.com/png/59378-school-of-wheaton-high-discount-engineering-bhagalpur" TargetMode="External"/><Relationship Id="rId5" Type="http://schemas.openxmlformats.org/officeDocument/2006/relationships/image" Target="../media/image19.png"/><Relationship Id="rId4" Type="http://schemas.openxmlformats.org/officeDocument/2006/relationships/hyperlink" Target="https://www.rawpixel.com/search/free%20grocery%20store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searchleap.com/impact-government-debt-economic-growth-ghana-time-series-analysis-1990-2015/" TargetMode="External"/><Relationship Id="rId1" Type="http://schemas.openxmlformats.org/officeDocument/2006/relationships/image" Target="../media/image2.jpg"/><Relationship Id="rId6" Type="http://schemas.openxmlformats.org/officeDocument/2006/relationships/hyperlink" Target="https://freepngimg.com/png/19235-special-offer-png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pixabay.com/tr/vectors/sepet-al%C4%B1%C5%9Fveri%C5%9F-sepeti-pazar-elma-2548674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pngall.com/grocery-png/" TargetMode="External"/><Relationship Id="rId1" Type="http://schemas.openxmlformats.org/officeDocument/2006/relationships/image" Target="../media/image17.png"/><Relationship Id="rId6" Type="http://schemas.openxmlformats.org/officeDocument/2006/relationships/hyperlink" Target="https://www.freepngimg.com/png/59378-school-of-wheaton-high-discount-engineering-bhagalpur" TargetMode="External"/><Relationship Id="rId5" Type="http://schemas.openxmlformats.org/officeDocument/2006/relationships/image" Target="../media/image19.png"/><Relationship Id="rId4" Type="http://schemas.openxmlformats.org/officeDocument/2006/relationships/hyperlink" Target="https://www.rawpixel.com/search/free%20grocery%20stor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018FAE-84EC-4F1F-8347-5EF234C44FEB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F09BAA85-A929-4F79-BE35-0739F9EB3C22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/>
            <a:t>Analyze the grocery POS data to derive insights and identify patterns</a:t>
          </a:r>
        </a:p>
      </dgm:t>
    </dgm:pt>
    <dgm:pt modelId="{92C01680-4168-4E8D-AC2D-A1996376F9F3}" type="parTrans" cxnId="{4D4FC2C7-C1C9-4A7D-99DD-4618CC9AA950}">
      <dgm:prSet/>
      <dgm:spPr/>
      <dgm:t>
        <a:bodyPr/>
        <a:lstStyle/>
        <a:p>
          <a:endParaRPr lang="en-US"/>
        </a:p>
      </dgm:t>
    </dgm:pt>
    <dgm:pt modelId="{E0421ACA-78CC-4A75-AEBB-C0DF8094F333}" type="sibTrans" cxnId="{4D4FC2C7-C1C9-4A7D-99DD-4618CC9AA950}">
      <dgm:prSet/>
      <dgm:spPr/>
      <dgm:t>
        <a:bodyPr/>
        <a:lstStyle/>
        <a:p>
          <a:endParaRPr lang="en-US"/>
        </a:p>
      </dgm:t>
    </dgm:pt>
    <dgm:pt modelId="{7DC54C05-8613-425A-9801-6345E69CBA50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/>
            <a:t>Perform Market basket analysis to understand buying patterns</a:t>
          </a:r>
        </a:p>
      </dgm:t>
    </dgm:pt>
    <dgm:pt modelId="{7BCBB22E-F1B0-4F49-8490-B4724DFBB18E}" type="parTrans" cxnId="{6B6D8B6B-A4F5-4F90-96A7-B7BCC66EB233}">
      <dgm:prSet/>
      <dgm:spPr/>
      <dgm:t>
        <a:bodyPr/>
        <a:lstStyle/>
        <a:p>
          <a:endParaRPr lang="en-US"/>
        </a:p>
      </dgm:t>
    </dgm:pt>
    <dgm:pt modelId="{6FF24B81-97D5-4B7F-988B-0580E52EE1EE}" type="sibTrans" cxnId="{6B6D8B6B-A4F5-4F90-96A7-B7BCC66EB233}">
      <dgm:prSet/>
      <dgm:spPr/>
      <dgm:t>
        <a:bodyPr/>
        <a:lstStyle/>
        <a:p>
          <a:endParaRPr lang="en-US"/>
        </a:p>
      </dgm:t>
    </dgm:pt>
    <dgm:pt modelId="{B5EBD195-B9DC-4C81-92BF-7977ADAD997F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3400" dirty="0"/>
            <a:t>Develop marketing strategies and plan offers</a:t>
          </a:r>
        </a:p>
      </dgm:t>
    </dgm:pt>
    <dgm:pt modelId="{D34BADE3-2F4F-4B1C-830D-4DFFB127FF38}" type="parTrans" cxnId="{E746184C-9DB4-47C5-AD7F-58900141F285}">
      <dgm:prSet/>
      <dgm:spPr/>
      <dgm:t>
        <a:bodyPr/>
        <a:lstStyle/>
        <a:p>
          <a:endParaRPr lang="en-US"/>
        </a:p>
      </dgm:t>
    </dgm:pt>
    <dgm:pt modelId="{ABA26214-DCDB-4C91-96C2-CFCB94ECC4E9}" type="sibTrans" cxnId="{E746184C-9DB4-47C5-AD7F-58900141F285}">
      <dgm:prSet/>
      <dgm:spPr/>
      <dgm:t>
        <a:bodyPr/>
        <a:lstStyle/>
        <a:p>
          <a:endParaRPr lang="en-US"/>
        </a:p>
      </dgm:t>
    </dgm:pt>
    <dgm:pt modelId="{B68CB3A6-D6CA-452E-8696-DC30B882A59B}" type="pres">
      <dgm:prSet presAssocID="{AD018FAE-84EC-4F1F-8347-5EF234C44FEB}" presName="Name0" presStyleCnt="0">
        <dgm:presLayoutVars>
          <dgm:dir/>
          <dgm:resizeHandles val="exact"/>
        </dgm:presLayoutVars>
      </dgm:prSet>
      <dgm:spPr/>
    </dgm:pt>
    <dgm:pt modelId="{278E8F6D-E9BA-4219-857B-DAF305C0C8C0}" type="pres">
      <dgm:prSet presAssocID="{AD018FAE-84EC-4F1F-8347-5EF234C44FEB}" presName="bkgdShp" presStyleLbl="alignAccFollowNode1" presStyleIdx="0" presStyleCnt="1" custLinFactNeighborY="-6349"/>
      <dgm:spPr>
        <a:solidFill>
          <a:schemeClr val="bg1">
            <a:lumMod val="65000"/>
          </a:schemeClr>
        </a:solidFill>
      </dgm:spPr>
    </dgm:pt>
    <dgm:pt modelId="{119DA9D4-DEAA-4DDC-B935-5F8E8103541F}" type="pres">
      <dgm:prSet presAssocID="{AD018FAE-84EC-4F1F-8347-5EF234C44FEB}" presName="linComp" presStyleCnt="0"/>
      <dgm:spPr/>
    </dgm:pt>
    <dgm:pt modelId="{BCA7CA19-94C3-4527-B030-F7749A991B3F}" type="pres">
      <dgm:prSet presAssocID="{F09BAA85-A929-4F79-BE35-0739F9EB3C22}" presName="compNode" presStyleCnt="0"/>
      <dgm:spPr/>
    </dgm:pt>
    <dgm:pt modelId="{51FA3851-A6F5-46D5-A2DC-18E1906C1279}" type="pres">
      <dgm:prSet presAssocID="{F09BAA85-A929-4F79-BE35-0739F9EB3C22}" presName="node" presStyleLbl="node1" presStyleIdx="0" presStyleCnt="3">
        <dgm:presLayoutVars>
          <dgm:bulletEnabled val="1"/>
        </dgm:presLayoutVars>
      </dgm:prSet>
      <dgm:spPr/>
    </dgm:pt>
    <dgm:pt modelId="{D9A674B7-2EAA-47ED-8902-14D0588A36B8}" type="pres">
      <dgm:prSet presAssocID="{F09BAA85-A929-4F79-BE35-0739F9EB3C22}" presName="invisiNode" presStyleLbl="node1" presStyleIdx="0" presStyleCnt="3"/>
      <dgm:spPr/>
    </dgm:pt>
    <dgm:pt modelId="{04B54B9E-E5CB-45F1-AF27-DF7A296B1B88}" type="pres">
      <dgm:prSet presAssocID="{F09BAA85-A929-4F79-BE35-0739F9EB3C22}" presName="imagNode" presStyleLbl="fgImgPlace1" presStyleIdx="0" presStyleCnt="3" custLinFactNeighborX="-308"/>
      <dgm:spPr>
        <a:blipFill dpi="0" rotWithShape="1">
          <a:blip xmlns:r="http://schemas.openxmlformats.org/officeDocument/2006/relationships"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0" b="-10000"/>
          </a:stretch>
        </a:blipFill>
      </dgm:spPr>
    </dgm:pt>
    <dgm:pt modelId="{C009F5A7-E496-43A4-A431-C594F1CD20B5}" type="pres">
      <dgm:prSet presAssocID="{E0421ACA-78CC-4A75-AEBB-C0DF8094F333}" presName="sibTrans" presStyleLbl="sibTrans2D1" presStyleIdx="0" presStyleCnt="0"/>
      <dgm:spPr/>
    </dgm:pt>
    <dgm:pt modelId="{7507DFEE-B97A-4D36-8019-B63EBEE8A3C2}" type="pres">
      <dgm:prSet presAssocID="{7DC54C05-8613-425A-9801-6345E69CBA50}" presName="compNode" presStyleCnt="0"/>
      <dgm:spPr/>
    </dgm:pt>
    <dgm:pt modelId="{691E5BE4-E46D-4946-BE10-8F83D406E128}" type="pres">
      <dgm:prSet presAssocID="{7DC54C05-8613-425A-9801-6345E69CBA50}" presName="node" presStyleLbl="node1" presStyleIdx="1" presStyleCnt="3">
        <dgm:presLayoutVars>
          <dgm:bulletEnabled val="1"/>
        </dgm:presLayoutVars>
      </dgm:prSet>
      <dgm:spPr/>
    </dgm:pt>
    <dgm:pt modelId="{9E12EBB6-0D7E-44A1-89C9-85DD9667AA77}" type="pres">
      <dgm:prSet presAssocID="{7DC54C05-8613-425A-9801-6345E69CBA50}" presName="invisiNode" presStyleLbl="node1" presStyleIdx="1" presStyleCnt="3"/>
      <dgm:spPr/>
    </dgm:pt>
    <dgm:pt modelId="{7CC7C672-350B-49E3-8EA8-0E4AD4A5AB81}" type="pres">
      <dgm:prSet presAssocID="{7DC54C05-8613-425A-9801-6345E69CBA50}" presName="imagNode" presStyleLbl="fgImgPlace1" presStyleIdx="1" presStyleCnt="3"/>
      <dgm:spPr>
        <a:blipFill dpi="0" rotWithShape="1">
          <a:blip xmlns:r="http://schemas.openxmlformats.org/officeDocument/2006/relationships" r:embed="rId3">
            <a:alphaModFix amt="32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000" b="-1000"/>
          </a:stretch>
        </a:blip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DF033342-C0AD-4C8B-9D41-D28481DDD0CE}" type="pres">
      <dgm:prSet presAssocID="{6FF24B81-97D5-4B7F-988B-0580E52EE1EE}" presName="sibTrans" presStyleLbl="sibTrans2D1" presStyleIdx="0" presStyleCnt="0"/>
      <dgm:spPr/>
    </dgm:pt>
    <dgm:pt modelId="{9091AB2B-8A25-4ECB-BADE-7862DD3972F1}" type="pres">
      <dgm:prSet presAssocID="{B5EBD195-B9DC-4C81-92BF-7977ADAD997F}" presName="compNode" presStyleCnt="0"/>
      <dgm:spPr/>
    </dgm:pt>
    <dgm:pt modelId="{664641E2-4C97-4ACE-B7AD-0D569E01D8AD}" type="pres">
      <dgm:prSet presAssocID="{B5EBD195-B9DC-4C81-92BF-7977ADAD997F}" presName="node" presStyleLbl="node1" presStyleIdx="2" presStyleCnt="3">
        <dgm:presLayoutVars>
          <dgm:bulletEnabled val="1"/>
        </dgm:presLayoutVars>
      </dgm:prSet>
      <dgm:spPr/>
    </dgm:pt>
    <dgm:pt modelId="{C7912DB2-F485-45FD-8B46-6FAFBA2E2FE5}" type="pres">
      <dgm:prSet presAssocID="{B5EBD195-B9DC-4C81-92BF-7977ADAD997F}" presName="invisiNode" presStyleLbl="node1" presStyleIdx="2" presStyleCnt="3"/>
      <dgm:spPr/>
    </dgm:pt>
    <dgm:pt modelId="{39C34CD1-864E-4CFD-A95E-B2480A97B40F}" type="pres">
      <dgm:prSet presAssocID="{B5EBD195-B9DC-4C81-92BF-7977ADAD997F}" presName="imagNode" presStyleLbl="fgImgPlace1" presStyleIdx="2" presStyleCnt="3"/>
      <dgm:spPr>
        <a:blipFill dpi="0" rotWithShape="1">
          <a:blip xmlns:r="http://schemas.openxmlformats.org/officeDocument/2006/relationships" r:embed="rId5">
            <a:alphaModFix amt="30000"/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3000" b="-3000"/>
          </a:stretch>
        </a:blipFill>
        <a:ln>
          <a:solidFill>
            <a:schemeClr val="bg1"/>
          </a:solidFill>
        </a:ln>
        <a:effectLst>
          <a:outerShdw blurRad="50800" dist="38100" dir="2700000" algn="tl" rotWithShape="0">
            <a:schemeClr val="tx1">
              <a:alpha val="40000"/>
            </a:schemeClr>
          </a:outerShdw>
        </a:effectLst>
      </dgm:spPr>
    </dgm:pt>
  </dgm:ptLst>
  <dgm:cxnLst>
    <dgm:cxn modelId="{ED65530B-F9F4-46B5-8694-87FCC2856523}" type="presOf" srcId="{B5EBD195-B9DC-4C81-92BF-7977ADAD997F}" destId="{664641E2-4C97-4ACE-B7AD-0D569E01D8AD}" srcOrd="0" destOrd="0" presId="urn:microsoft.com/office/officeart/2005/8/layout/pList2"/>
    <dgm:cxn modelId="{87E92B4A-4097-4475-8E54-0F4AAC2EFEC8}" type="presOf" srcId="{F09BAA85-A929-4F79-BE35-0739F9EB3C22}" destId="{51FA3851-A6F5-46D5-A2DC-18E1906C1279}" srcOrd="0" destOrd="0" presId="urn:microsoft.com/office/officeart/2005/8/layout/pList2"/>
    <dgm:cxn modelId="{6B6D8B6B-A4F5-4F90-96A7-B7BCC66EB233}" srcId="{AD018FAE-84EC-4F1F-8347-5EF234C44FEB}" destId="{7DC54C05-8613-425A-9801-6345E69CBA50}" srcOrd="1" destOrd="0" parTransId="{7BCBB22E-F1B0-4F49-8490-B4724DFBB18E}" sibTransId="{6FF24B81-97D5-4B7F-988B-0580E52EE1EE}"/>
    <dgm:cxn modelId="{E746184C-9DB4-47C5-AD7F-58900141F285}" srcId="{AD018FAE-84EC-4F1F-8347-5EF234C44FEB}" destId="{B5EBD195-B9DC-4C81-92BF-7977ADAD997F}" srcOrd="2" destOrd="0" parTransId="{D34BADE3-2F4F-4B1C-830D-4DFFB127FF38}" sibTransId="{ABA26214-DCDB-4C91-96C2-CFCB94ECC4E9}"/>
    <dgm:cxn modelId="{ACF7E452-938C-410A-9654-00CEC8B31D00}" type="presOf" srcId="{E0421ACA-78CC-4A75-AEBB-C0DF8094F333}" destId="{C009F5A7-E496-43A4-A431-C594F1CD20B5}" srcOrd="0" destOrd="0" presId="urn:microsoft.com/office/officeart/2005/8/layout/pList2"/>
    <dgm:cxn modelId="{A3086355-C356-4FDF-9CBE-89B9F18F71C7}" type="presOf" srcId="{7DC54C05-8613-425A-9801-6345E69CBA50}" destId="{691E5BE4-E46D-4946-BE10-8F83D406E128}" srcOrd="0" destOrd="0" presId="urn:microsoft.com/office/officeart/2005/8/layout/pList2"/>
    <dgm:cxn modelId="{F16E4A5A-8CD1-444A-B226-30E321C0616A}" type="presOf" srcId="{6FF24B81-97D5-4B7F-988B-0580E52EE1EE}" destId="{DF033342-C0AD-4C8B-9D41-D28481DDD0CE}" srcOrd="0" destOrd="0" presId="urn:microsoft.com/office/officeart/2005/8/layout/pList2"/>
    <dgm:cxn modelId="{4D4FC2C7-C1C9-4A7D-99DD-4618CC9AA950}" srcId="{AD018FAE-84EC-4F1F-8347-5EF234C44FEB}" destId="{F09BAA85-A929-4F79-BE35-0739F9EB3C22}" srcOrd="0" destOrd="0" parTransId="{92C01680-4168-4E8D-AC2D-A1996376F9F3}" sibTransId="{E0421ACA-78CC-4A75-AEBB-C0DF8094F333}"/>
    <dgm:cxn modelId="{1D7E67D9-3F67-4438-ABFC-4B4448CADEC6}" type="presOf" srcId="{AD018FAE-84EC-4F1F-8347-5EF234C44FEB}" destId="{B68CB3A6-D6CA-452E-8696-DC30B882A59B}" srcOrd="0" destOrd="0" presId="urn:microsoft.com/office/officeart/2005/8/layout/pList2"/>
    <dgm:cxn modelId="{40E88DF7-D461-4D20-B7BB-08E7DA191DF7}" type="presParOf" srcId="{B68CB3A6-D6CA-452E-8696-DC30B882A59B}" destId="{278E8F6D-E9BA-4219-857B-DAF305C0C8C0}" srcOrd="0" destOrd="0" presId="urn:microsoft.com/office/officeart/2005/8/layout/pList2"/>
    <dgm:cxn modelId="{4D2A12EA-B6DD-4CCC-8C26-40B1BA93A22D}" type="presParOf" srcId="{B68CB3A6-D6CA-452E-8696-DC30B882A59B}" destId="{119DA9D4-DEAA-4DDC-B935-5F8E8103541F}" srcOrd="1" destOrd="0" presId="urn:microsoft.com/office/officeart/2005/8/layout/pList2"/>
    <dgm:cxn modelId="{0C736EBE-B22E-4C92-82E1-67E2BC65D0B6}" type="presParOf" srcId="{119DA9D4-DEAA-4DDC-B935-5F8E8103541F}" destId="{BCA7CA19-94C3-4527-B030-F7749A991B3F}" srcOrd="0" destOrd="0" presId="urn:microsoft.com/office/officeart/2005/8/layout/pList2"/>
    <dgm:cxn modelId="{65D8FD82-8509-4D16-A805-D53A8437870F}" type="presParOf" srcId="{BCA7CA19-94C3-4527-B030-F7749A991B3F}" destId="{51FA3851-A6F5-46D5-A2DC-18E1906C1279}" srcOrd="0" destOrd="0" presId="urn:microsoft.com/office/officeart/2005/8/layout/pList2"/>
    <dgm:cxn modelId="{6782A15A-CC3D-47D7-B68E-8862007BB1BA}" type="presParOf" srcId="{BCA7CA19-94C3-4527-B030-F7749A991B3F}" destId="{D9A674B7-2EAA-47ED-8902-14D0588A36B8}" srcOrd="1" destOrd="0" presId="urn:microsoft.com/office/officeart/2005/8/layout/pList2"/>
    <dgm:cxn modelId="{A36FDCAE-10B1-4F1B-8687-E08CA40B1E6C}" type="presParOf" srcId="{BCA7CA19-94C3-4527-B030-F7749A991B3F}" destId="{04B54B9E-E5CB-45F1-AF27-DF7A296B1B88}" srcOrd="2" destOrd="0" presId="urn:microsoft.com/office/officeart/2005/8/layout/pList2"/>
    <dgm:cxn modelId="{4A74BE56-492F-4BA6-A8E0-63DD0C7C06E3}" type="presParOf" srcId="{119DA9D4-DEAA-4DDC-B935-5F8E8103541F}" destId="{C009F5A7-E496-43A4-A431-C594F1CD20B5}" srcOrd="1" destOrd="0" presId="urn:microsoft.com/office/officeart/2005/8/layout/pList2"/>
    <dgm:cxn modelId="{1FCA5443-0281-4173-B9A4-ECB0EA0D57CE}" type="presParOf" srcId="{119DA9D4-DEAA-4DDC-B935-5F8E8103541F}" destId="{7507DFEE-B97A-4D36-8019-B63EBEE8A3C2}" srcOrd="2" destOrd="0" presId="urn:microsoft.com/office/officeart/2005/8/layout/pList2"/>
    <dgm:cxn modelId="{3D09B6C6-77F8-491A-A7D6-4305747146F9}" type="presParOf" srcId="{7507DFEE-B97A-4D36-8019-B63EBEE8A3C2}" destId="{691E5BE4-E46D-4946-BE10-8F83D406E128}" srcOrd="0" destOrd="0" presId="urn:microsoft.com/office/officeart/2005/8/layout/pList2"/>
    <dgm:cxn modelId="{19028959-5B69-40AC-B20F-D1B245E78B70}" type="presParOf" srcId="{7507DFEE-B97A-4D36-8019-B63EBEE8A3C2}" destId="{9E12EBB6-0D7E-44A1-89C9-85DD9667AA77}" srcOrd="1" destOrd="0" presId="urn:microsoft.com/office/officeart/2005/8/layout/pList2"/>
    <dgm:cxn modelId="{8B0E89BD-6040-4CA1-B71D-A144F8DEB78B}" type="presParOf" srcId="{7507DFEE-B97A-4D36-8019-B63EBEE8A3C2}" destId="{7CC7C672-350B-49E3-8EA8-0E4AD4A5AB81}" srcOrd="2" destOrd="0" presId="urn:microsoft.com/office/officeart/2005/8/layout/pList2"/>
    <dgm:cxn modelId="{6EA808F6-ED1D-4E68-85F7-F400B8FD3A4C}" type="presParOf" srcId="{119DA9D4-DEAA-4DDC-B935-5F8E8103541F}" destId="{DF033342-C0AD-4C8B-9D41-D28481DDD0CE}" srcOrd="3" destOrd="0" presId="urn:microsoft.com/office/officeart/2005/8/layout/pList2"/>
    <dgm:cxn modelId="{69F971EA-7FD6-47B8-B608-A33DFCFD66BD}" type="presParOf" srcId="{119DA9D4-DEAA-4DDC-B935-5F8E8103541F}" destId="{9091AB2B-8A25-4ECB-BADE-7862DD3972F1}" srcOrd="4" destOrd="0" presId="urn:microsoft.com/office/officeart/2005/8/layout/pList2"/>
    <dgm:cxn modelId="{6C329920-3B43-48F5-9B1E-40337A9000DE}" type="presParOf" srcId="{9091AB2B-8A25-4ECB-BADE-7862DD3972F1}" destId="{664641E2-4C97-4ACE-B7AD-0D569E01D8AD}" srcOrd="0" destOrd="0" presId="urn:microsoft.com/office/officeart/2005/8/layout/pList2"/>
    <dgm:cxn modelId="{6A11F6F1-FFFF-45D4-BF9C-A1A61659782E}" type="presParOf" srcId="{9091AB2B-8A25-4ECB-BADE-7862DD3972F1}" destId="{C7912DB2-F485-45FD-8B46-6FAFBA2E2FE5}" srcOrd="1" destOrd="0" presId="urn:microsoft.com/office/officeart/2005/8/layout/pList2"/>
    <dgm:cxn modelId="{A303148E-0729-4E81-A95C-98B870F3231C}" type="presParOf" srcId="{9091AB2B-8A25-4ECB-BADE-7862DD3972F1}" destId="{39C34CD1-864E-4CFD-A95E-B2480A97B40F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D6059A-61DD-4E45-B17C-D8804A652BE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DAAC711-6DD5-4744-99DD-182CFDF9A357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/>
            <a:t>For items with high support and confidence, like dinner rolls and poultry, bundling them and selling them as a combo would help boost sales</a:t>
          </a:r>
        </a:p>
      </dgm:t>
    </dgm:pt>
    <dgm:pt modelId="{3D2E645D-6E29-49D2-806B-95550FECBAD7}" type="parTrans" cxnId="{1E177B19-DF60-41C9-97A3-33BF7A8B9A08}">
      <dgm:prSet/>
      <dgm:spPr/>
      <dgm:t>
        <a:bodyPr/>
        <a:lstStyle/>
        <a:p>
          <a:endParaRPr lang="en-US"/>
        </a:p>
      </dgm:t>
    </dgm:pt>
    <dgm:pt modelId="{73772BD6-8D20-4A1F-8021-34856429AF58}" type="sibTrans" cxnId="{1E177B19-DF60-41C9-97A3-33BF7A8B9A08}">
      <dgm:prSet/>
      <dgm:spPr/>
      <dgm:t>
        <a:bodyPr/>
        <a:lstStyle/>
        <a:p>
          <a:endParaRPr lang="en-US"/>
        </a:p>
      </dgm:t>
    </dgm:pt>
    <dgm:pt modelId="{89B3850F-CB99-43AD-AD33-2F42755E45FF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/>
            <a:t>For products like flour, cereals etc. that are mostly bought in multiple quantities in an order, buy 1 get 1 free offers can be considers</a:t>
          </a:r>
        </a:p>
      </dgm:t>
    </dgm:pt>
    <dgm:pt modelId="{7E990094-D89A-42DA-ABDD-4D84EA90A3CB}" type="parTrans" cxnId="{839861E3-A841-4A77-83FC-FA881F5D6153}">
      <dgm:prSet/>
      <dgm:spPr/>
      <dgm:t>
        <a:bodyPr/>
        <a:lstStyle/>
        <a:p>
          <a:endParaRPr lang="en-US"/>
        </a:p>
      </dgm:t>
    </dgm:pt>
    <dgm:pt modelId="{FFF99D0F-D24B-4185-B74B-015CFF4C40B8}" type="sibTrans" cxnId="{839861E3-A841-4A77-83FC-FA881F5D6153}">
      <dgm:prSet/>
      <dgm:spPr/>
      <dgm:t>
        <a:bodyPr/>
        <a:lstStyle/>
        <a:p>
          <a:endParaRPr lang="en-US"/>
        </a:p>
      </dgm:t>
    </dgm:pt>
    <dgm:pt modelId="{CF3B46F2-BD94-4DE0-99A4-6D9F6347191F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/>
            <a:t>For items like hand soap, which have a very low purchase count, offering or increasing discounts is suggested</a:t>
          </a:r>
        </a:p>
      </dgm:t>
    </dgm:pt>
    <dgm:pt modelId="{5E33B9BB-63B5-4C80-BF84-31AB4E225FD6}" type="parTrans" cxnId="{599E03D2-095C-4B1B-BD97-55C6FEA9FBEA}">
      <dgm:prSet/>
      <dgm:spPr/>
      <dgm:t>
        <a:bodyPr/>
        <a:lstStyle/>
        <a:p>
          <a:endParaRPr lang="en-US"/>
        </a:p>
      </dgm:t>
    </dgm:pt>
    <dgm:pt modelId="{9D3C9763-24DF-4F76-9171-C260CD6F9DA3}" type="sibTrans" cxnId="{599E03D2-095C-4B1B-BD97-55C6FEA9FBEA}">
      <dgm:prSet/>
      <dgm:spPr/>
      <dgm:t>
        <a:bodyPr/>
        <a:lstStyle/>
        <a:p>
          <a:endParaRPr lang="en-US"/>
        </a:p>
      </dgm:t>
    </dgm:pt>
    <dgm:pt modelId="{DB9BD079-EADB-439C-B465-50ADA8CED9A7}" type="pres">
      <dgm:prSet presAssocID="{55D6059A-61DD-4E45-B17C-D8804A652BE3}" presName="linearFlow" presStyleCnt="0">
        <dgm:presLayoutVars>
          <dgm:dir/>
          <dgm:resizeHandles val="exact"/>
        </dgm:presLayoutVars>
      </dgm:prSet>
      <dgm:spPr/>
    </dgm:pt>
    <dgm:pt modelId="{4CCB392A-0553-42AC-A61A-004A9AAF9287}" type="pres">
      <dgm:prSet presAssocID="{7DAAC711-6DD5-4744-99DD-182CFDF9A357}" presName="composite" presStyleCnt="0"/>
      <dgm:spPr/>
    </dgm:pt>
    <dgm:pt modelId="{AD75E8DD-640F-41FB-9C46-63C8C723FA3C}" type="pres">
      <dgm:prSet presAssocID="{7DAAC711-6DD5-4744-99DD-182CFDF9A357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5000" r="-5000"/>
          </a:stretch>
        </a:blipFill>
      </dgm:spPr>
    </dgm:pt>
    <dgm:pt modelId="{A7938643-874A-47E4-8C95-25E0B126DAD0}" type="pres">
      <dgm:prSet presAssocID="{7DAAC711-6DD5-4744-99DD-182CFDF9A357}" presName="txShp" presStyleLbl="node1" presStyleIdx="0" presStyleCnt="3">
        <dgm:presLayoutVars>
          <dgm:bulletEnabled val="1"/>
        </dgm:presLayoutVars>
      </dgm:prSet>
      <dgm:spPr/>
    </dgm:pt>
    <dgm:pt modelId="{181D018D-7AEF-48CA-9475-4909EAD814A3}" type="pres">
      <dgm:prSet presAssocID="{73772BD6-8D20-4A1F-8021-34856429AF58}" presName="spacing" presStyleCnt="0"/>
      <dgm:spPr/>
    </dgm:pt>
    <dgm:pt modelId="{B8BE8EDF-8F36-488F-B6F9-885486801D30}" type="pres">
      <dgm:prSet presAssocID="{89B3850F-CB99-43AD-AD33-2F42755E45FF}" presName="composite" presStyleCnt="0"/>
      <dgm:spPr/>
    </dgm:pt>
    <dgm:pt modelId="{9F26B77E-D1F4-4FA6-B93E-88AD8A287A86}" type="pres">
      <dgm:prSet presAssocID="{89B3850F-CB99-43AD-AD33-2F42755E45FF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</dgm:pt>
    <dgm:pt modelId="{C43701C2-1227-4DF0-8128-A22083322C2E}" type="pres">
      <dgm:prSet presAssocID="{89B3850F-CB99-43AD-AD33-2F42755E45FF}" presName="txShp" presStyleLbl="node1" presStyleIdx="1" presStyleCnt="3">
        <dgm:presLayoutVars>
          <dgm:bulletEnabled val="1"/>
        </dgm:presLayoutVars>
      </dgm:prSet>
      <dgm:spPr/>
    </dgm:pt>
    <dgm:pt modelId="{C6195A03-9F98-4490-820B-DAE0D0222D06}" type="pres">
      <dgm:prSet presAssocID="{FFF99D0F-D24B-4185-B74B-015CFF4C40B8}" presName="spacing" presStyleCnt="0"/>
      <dgm:spPr/>
    </dgm:pt>
    <dgm:pt modelId="{A6503E98-3613-482B-9BEA-A5662A9AAAE4}" type="pres">
      <dgm:prSet presAssocID="{CF3B46F2-BD94-4DE0-99A4-6D9F6347191F}" presName="composite" presStyleCnt="0"/>
      <dgm:spPr/>
    </dgm:pt>
    <dgm:pt modelId="{49ECD8B7-1631-43E6-9BB5-4F5A2E9A4AB9}" type="pres">
      <dgm:prSet presAssocID="{CF3B46F2-BD94-4DE0-99A4-6D9F6347191F}" presName="imgShp" presStyleLbl="fgImgPlace1" presStyleIdx="2" presStyleCnt="3" custScaleX="103328" custScaleY="9304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5000" r="-15000"/>
          </a:stretch>
        </a:blipFill>
      </dgm:spPr>
    </dgm:pt>
    <dgm:pt modelId="{2516F4EA-1ABD-4D1D-8F82-C498CB2B6D4D}" type="pres">
      <dgm:prSet presAssocID="{CF3B46F2-BD94-4DE0-99A4-6D9F6347191F}" presName="txShp" presStyleLbl="node1" presStyleIdx="2" presStyleCnt="3">
        <dgm:presLayoutVars>
          <dgm:bulletEnabled val="1"/>
        </dgm:presLayoutVars>
      </dgm:prSet>
      <dgm:spPr/>
    </dgm:pt>
  </dgm:ptLst>
  <dgm:cxnLst>
    <dgm:cxn modelId="{1E177B19-DF60-41C9-97A3-33BF7A8B9A08}" srcId="{55D6059A-61DD-4E45-B17C-D8804A652BE3}" destId="{7DAAC711-6DD5-4744-99DD-182CFDF9A357}" srcOrd="0" destOrd="0" parTransId="{3D2E645D-6E29-49D2-806B-95550FECBAD7}" sibTransId="{73772BD6-8D20-4A1F-8021-34856429AF58}"/>
    <dgm:cxn modelId="{1D2C1B1F-ADE6-4A65-9C5A-4EEF45350BCB}" type="presOf" srcId="{7DAAC711-6DD5-4744-99DD-182CFDF9A357}" destId="{A7938643-874A-47E4-8C95-25E0B126DAD0}" srcOrd="0" destOrd="0" presId="urn:microsoft.com/office/officeart/2005/8/layout/vList3"/>
    <dgm:cxn modelId="{20A08E41-BADA-4F46-A267-8DE387810543}" type="presOf" srcId="{89B3850F-CB99-43AD-AD33-2F42755E45FF}" destId="{C43701C2-1227-4DF0-8128-A22083322C2E}" srcOrd="0" destOrd="0" presId="urn:microsoft.com/office/officeart/2005/8/layout/vList3"/>
    <dgm:cxn modelId="{04B2D98B-C770-4A1A-919E-DC0C1F1EB395}" type="presOf" srcId="{CF3B46F2-BD94-4DE0-99A4-6D9F6347191F}" destId="{2516F4EA-1ABD-4D1D-8F82-C498CB2B6D4D}" srcOrd="0" destOrd="0" presId="urn:microsoft.com/office/officeart/2005/8/layout/vList3"/>
    <dgm:cxn modelId="{6E6337AA-6E47-498C-94AF-2B45A2B73E44}" type="presOf" srcId="{55D6059A-61DD-4E45-B17C-D8804A652BE3}" destId="{DB9BD079-EADB-439C-B465-50ADA8CED9A7}" srcOrd="0" destOrd="0" presId="urn:microsoft.com/office/officeart/2005/8/layout/vList3"/>
    <dgm:cxn modelId="{599E03D2-095C-4B1B-BD97-55C6FEA9FBEA}" srcId="{55D6059A-61DD-4E45-B17C-D8804A652BE3}" destId="{CF3B46F2-BD94-4DE0-99A4-6D9F6347191F}" srcOrd="2" destOrd="0" parTransId="{5E33B9BB-63B5-4C80-BF84-31AB4E225FD6}" sibTransId="{9D3C9763-24DF-4F76-9171-C260CD6F9DA3}"/>
    <dgm:cxn modelId="{839861E3-A841-4A77-83FC-FA881F5D6153}" srcId="{55D6059A-61DD-4E45-B17C-D8804A652BE3}" destId="{89B3850F-CB99-43AD-AD33-2F42755E45FF}" srcOrd="1" destOrd="0" parTransId="{7E990094-D89A-42DA-ABDD-4D84EA90A3CB}" sibTransId="{FFF99D0F-D24B-4185-B74B-015CFF4C40B8}"/>
    <dgm:cxn modelId="{BEAA9988-6954-408E-80A5-296615187F07}" type="presParOf" srcId="{DB9BD079-EADB-439C-B465-50ADA8CED9A7}" destId="{4CCB392A-0553-42AC-A61A-004A9AAF9287}" srcOrd="0" destOrd="0" presId="urn:microsoft.com/office/officeart/2005/8/layout/vList3"/>
    <dgm:cxn modelId="{F6506BA0-A716-42AB-8205-87493F027EF8}" type="presParOf" srcId="{4CCB392A-0553-42AC-A61A-004A9AAF9287}" destId="{AD75E8DD-640F-41FB-9C46-63C8C723FA3C}" srcOrd="0" destOrd="0" presId="urn:microsoft.com/office/officeart/2005/8/layout/vList3"/>
    <dgm:cxn modelId="{61A362A6-F794-4C75-9939-D49A13ACD9DB}" type="presParOf" srcId="{4CCB392A-0553-42AC-A61A-004A9AAF9287}" destId="{A7938643-874A-47E4-8C95-25E0B126DAD0}" srcOrd="1" destOrd="0" presId="urn:microsoft.com/office/officeart/2005/8/layout/vList3"/>
    <dgm:cxn modelId="{A2C56103-F54B-410A-B9AB-28FE99C210FC}" type="presParOf" srcId="{DB9BD079-EADB-439C-B465-50ADA8CED9A7}" destId="{181D018D-7AEF-48CA-9475-4909EAD814A3}" srcOrd="1" destOrd="0" presId="urn:microsoft.com/office/officeart/2005/8/layout/vList3"/>
    <dgm:cxn modelId="{E750DD6F-76E6-4128-AA03-076F3E77C995}" type="presParOf" srcId="{DB9BD079-EADB-439C-B465-50ADA8CED9A7}" destId="{B8BE8EDF-8F36-488F-B6F9-885486801D30}" srcOrd="2" destOrd="0" presId="urn:microsoft.com/office/officeart/2005/8/layout/vList3"/>
    <dgm:cxn modelId="{241A4475-F273-48FC-A171-9520204D6A90}" type="presParOf" srcId="{B8BE8EDF-8F36-488F-B6F9-885486801D30}" destId="{9F26B77E-D1F4-4FA6-B93E-88AD8A287A86}" srcOrd="0" destOrd="0" presId="urn:microsoft.com/office/officeart/2005/8/layout/vList3"/>
    <dgm:cxn modelId="{C8C7A520-0EC5-4112-AFE8-8DE2380FDBB5}" type="presParOf" srcId="{B8BE8EDF-8F36-488F-B6F9-885486801D30}" destId="{C43701C2-1227-4DF0-8128-A22083322C2E}" srcOrd="1" destOrd="0" presId="urn:microsoft.com/office/officeart/2005/8/layout/vList3"/>
    <dgm:cxn modelId="{CB4CDB05-4220-49D3-8959-20609527ED9A}" type="presParOf" srcId="{DB9BD079-EADB-439C-B465-50ADA8CED9A7}" destId="{C6195A03-9F98-4490-820B-DAE0D0222D06}" srcOrd="3" destOrd="0" presId="urn:microsoft.com/office/officeart/2005/8/layout/vList3"/>
    <dgm:cxn modelId="{7C6D2C2D-0286-4303-8F85-50B9F233F638}" type="presParOf" srcId="{DB9BD079-EADB-439C-B465-50ADA8CED9A7}" destId="{A6503E98-3613-482B-9BEA-A5662A9AAAE4}" srcOrd="4" destOrd="0" presId="urn:microsoft.com/office/officeart/2005/8/layout/vList3"/>
    <dgm:cxn modelId="{0BA2B41B-3C3E-4BBD-A63D-DF8778091451}" type="presParOf" srcId="{A6503E98-3613-482B-9BEA-A5662A9AAAE4}" destId="{49ECD8B7-1631-43E6-9BB5-4F5A2E9A4AB9}" srcOrd="0" destOrd="0" presId="urn:microsoft.com/office/officeart/2005/8/layout/vList3"/>
    <dgm:cxn modelId="{6D631E44-A932-42E9-AAC1-537E2420E7AA}" type="presParOf" srcId="{A6503E98-3613-482B-9BEA-A5662A9AAAE4}" destId="{2516F4EA-1ABD-4D1D-8F82-C498CB2B6D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E8F6D-E9BA-4219-857B-DAF305C0C8C0}">
      <dsp:nvSpPr>
        <dsp:cNvPr id="0" name=""/>
        <dsp:cNvSpPr/>
      </dsp:nvSpPr>
      <dsp:spPr>
        <a:xfrm>
          <a:off x="0" y="0"/>
          <a:ext cx="10744199" cy="2400300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54B9E-E5CB-45F1-AF27-DF7A296B1B88}">
      <dsp:nvSpPr>
        <dsp:cNvPr id="0" name=""/>
        <dsp:cNvSpPr/>
      </dsp:nvSpPr>
      <dsp:spPr>
        <a:xfrm>
          <a:off x="312605" y="320040"/>
          <a:ext cx="3156108" cy="1760220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A3851-A6F5-46D5-A2DC-18E1906C1279}">
      <dsp:nvSpPr>
        <dsp:cNvPr id="0" name=""/>
        <dsp:cNvSpPr/>
      </dsp:nvSpPr>
      <dsp:spPr>
        <a:xfrm rot="10800000">
          <a:off x="322325" y="2400299"/>
          <a:ext cx="3156108" cy="2933700"/>
        </a:xfrm>
        <a:prstGeom prst="round2SameRect">
          <a:avLst>
            <a:gd name="adj1" fmla="val 10500"/>
            <a:gd name="adj2" fmla="val 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Analyze the grocery POS data to derive insights and identify patterns</a:t>
          </a:r>
        </a:p>
      </dsp:txBody>
      <dsp:txXfrm rot="10800000">
        <a:off x="412546" y="2400299"/>
        <a:ext cx="2975666" cy="2843479"/>
      </dsp:txXfrm>
    </dsp:sp>
    <dsp:sp modelId="{7CC7C672-350B-49E3-8EA8-0E4AD4A5AB81}">
      <dsp:nvSpPr>
        <dsp:cNvPr id="0" name=""/>
        <dsp:cNvSpPr/>
      </dsp:nvSpPr>
      <dsp:spPr>
        <a:xfrm>
          <a:off x="3794045" y="320040"/>
          <a:ext cx="3156108" cy="1760220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alphaModFix amt="32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E5BE4-E46D-4946-BE10-8F83D406E128}">
      <dsp:nvSpPr>
        <dsp:cNvPr id="0" name=""/>
        <dsp:cNvSpPr/>
      </dsp:nvSpPr>
      <dsp:spPr>
        <a:xfrm rot="10800000">
          <a:off x="3794045" y="2400299"/>
          <a:ext cx="3156108" cy="2933700"/>
        </a:xfrm>
        <a:prstGeom prst="round2SameRect">
          <a:avLst>
            <a:gd name="adj1" fmla="val 10500"/>
            <a:gd name="adj2" fmla="val 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Perform Market basket analysis to understand buying patterns</a:t>
          </a:r>
        </a:p>
      </dsp:txBody>
      <dsp:txXfrm rot="10800000">
        <a:off x="3884266" y="2400299"/>
        <a:ext cx="2975666" cy="2843479"/>
      </dsp:txXfrm>
    </dsp:sp>
    <dsp:sp modelId="{39C34CD1-864E-4CFD-A95E-B2480A97B40F}">
      <dsp:nvSpPr>
        <dsp:cNvPr id="0" name=""/>
        <dsp:cNvSpPr/>
      </dsp:nvSpPr>
      <dsp:spPr>
        <a:xfrm>
          <a:off x="7265764" y="320040"/>
          <a:ext cx="3156108" cy="1760220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5">
            <a:alphaModFix amt="30000"/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3000" b="-3000"/>
          </a:stretch>
        </a:blipFill>
        <a:ln w="25400" cap="flat" cmpd="sng" algn="ctr">
          <a:solidFill>
            <a:schemeClr val="bg1"/>
          </a:solidFill>
          <a:prstDash val="solid"/>
        </a:ln>
        <a:effectLst>
          <a:outerShdw blurRad="50800" dist="38100" dir="2700000" algn="tl" rotWithShape="0">
            <a:schemeClr val="tx1">
              <a:alpha val="40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641E2-4C97-4ACE-B7AD-0D569E01D8AD}">
      <dsp:nvSpPr>
        <dsp:cNvPr id="0" name=""/>
        <dsp:cNvSpPr/>
      </dsp:nvSpPr>
      <dsp:spPr>
        <a:xfrm rot="10800000">
          <a:off x="7265764" y="2400299"/>
          <a:ext cx="3156108" cy="2933700"/>
        </a:xfrm>
        <a:prstGeom prst="round2SameRect">
          <a:avLst>
            <a:gd name="adj1" fmla="val 10500"/>
            <a:gd name="adj2" fmla="val 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Develop marketing strategies and plan offers</a:t>
          </a:r>
        </a:p>
      </dsp:txBody>
      <dsp:txXfrm rot="10800000">
        <a:off x="7355985" y="2400299"/>
        <a:ext cx="2975666" cy="28434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38643-874A-47E4-8C95-25E0B126DAD0}">
      <dsp:nvSpPr>
        <dsp:cNvPr id="0" name=""/>
        <dsp:cNvSpPr/>
      </dsp:nvSpPr>
      <dsp:spPr>
        <a:xfrm rot="10800000">
          <a:off x="2518141" y="952"/>
          <a:ext cx="8105568" cy="1906051"/>
        </a:xfrm>
        <a:prstGeom prst="homePlat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516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For items with high support and confidence, like dinner rolls and poultry, bundling them and selling them as a combo would help boost sales</a:t>
          </a:r>
        </a:p>
      </dsp:txBody>
      <dsp:txXfrm rot="10800000">
        <a:off x="2994654" y="952"/>
        <a:ext cx="7629055" cy="1906051"/>
      </dsp:txXfrm>
    </dsp:sp>
    <dsp:sp modelId="{AD75E8DD-640F-41FB-9C46-63C8C723FA3C}">
      <dsp:nvSpPr>
        <dsp:cNvPr id="0" name=""/>
        <dsp:cNvSpPr/>
      </dsp:nvSpPr>
      <dsp:spPr>
        <a:xfrm>
          <a:off x="1565115" y="952"/>
          <a:ext cx="1906051" cy="190605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701C2-1227-4DF0-8128-A22083322C2E}">
      <dsp:nvSpPr>
        <dsp:cNvPr id="0" name=""/>
        <dsp:cNvSpPr/>
      </dsp:nvSpPr>
      <dsp:spPr>
        <a:xfrm rot="10800000">
          <a:off x="2518141" y="2475974"/>
          <a:ext cx="8105568" cy="1906051"/>
        </a:xfrm>
        <a:prstGeom prst="homePlat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516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For products like flour, cereals etc. that are mostly bought in multiple quantities in an order, buy 1 get 1 free offers can be considers</a:t>
          </a:r>
        </a:p>
      </dsp:txBody>
      <dsp:txXfrm rot="10800000">
        <a:off x="2994654" y="2475974"/>
        <a:ext cx="7629055" cy="1906051"/>
      </dsp:txXfrm>
    </dsp:sp>
    <dsp:sp modelId="{9F26B77E-D1F4-4FA6-B93E-88AD8A287A86}">
      <dsp:nvSpPr>
        <dsp:cNvPr id="0" name=""/>
        <dsp:cNvSpPr/>
      </dsp:nvSpPr>
      <dsp:spPr>
        <a:xfrm>
          <a:off x="1565115" y="2475974"/>
          <a:ext cx="1906051" cy="190605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6F4EA-1ABD-4D1D-8F82-C498CB2B6D4D}">
      <dsp:nvSpPr>
        <dsp:cNvPr id="0" name=""/>
        <dsp:cNvSpPr/>
      </dsp:nvSpPr>
      <dsp:spPr>
        <a:xfrm rot="10800000">
          <a:off x="2533999" y="4950996"/>
          <a:ext cx="8105568" cy="1906051"/>
        </a:xfrm>
        <a:prstGeom prst="homePlat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516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For items like hand soap, which have a very low purchase count, offering or increasing discounts is suggested</a:t>
          </a:r>
        </a:p>
      </dsp:txBody>
      <dsp:txXfrm rot="10800000">
        <a:off x="3010512" y="4950996"/>
        <a:ext cx="7629055" cy="1906051"/>
      </dsp:txXfrm>
    </dsp:sp>
    <dsp:sp modelId="{49ECD8B7-1631-43E6-9BB5-4F5A2E9A4AB9}">
      <dsp:nvSpPr>
        <dsp:cNvPr id="0" name=""/>
        <dsp:cNvSpPr/>
      </dsp:nvSpPr>
      <dsp:spPr>
        <a:xfrm>
          <a:off x="1549257" y="5017260"/>
          <a:ext cx="1969484" cy="177352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5000" r="-1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CCF8C4-AE8F-43DE-9602-D1B2A7B6E4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A1263-B86C-4FD3-A66B-54EAA711AE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426BD-E17F-4764-AD4B-233F514BBAC8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A9750-17D9-4C3D-AA6D-43C607E379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8F409-AD41-42D9-AB40-8EEFFE5136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DAF53-FBBA-4F17-B20E-53978F21E7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6096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38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7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905000"/>
            <a:ext cx="10360501" cy="2079624"/>
          </a:xfrm>
        </p:spPr>
        <p:txBody>
          <a:bodyPr>
            <a:noAutofit/>
          </a:bodyPr>
          <a:lstStyle>
            <a:lvl1pPr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814" y="4038600"/>
            <a:ext cx="10363198" cy="76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70A0D7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kern="1200">
          <a:solidFill>
            <a:srgbClr val="0C4B92"/>
          </a:solidFill>
          <a:latin typeface="Arial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rgbClr val="70A0D7"/>
          </a:solidFill>
          <a:latin typeface="Arial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rgbClr val="70A0D7"/>
          </a:solidFill>
          <a:latin typeface="Arial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rgbClr val="70A0D7"/>
          </a:solidFill>
          <a:latin typeface="Arial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rgbClr val="70A0D7"/>
          </a:solidFill>
          <a:latin typeface="Arial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rgbClr val="70A0D7"/>
          </a:solidFill>
          <a:latin typeface="Arial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erardnico.com/wiki/data_mining/associ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impact-government-debt-economic-growth-ghana-time-series-analysis-1990-2015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impact-government-debt-economic-growth-ghana-time-series-analysis-1990-2015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impact-government-debt-economic-growth-ghana-time-series-analysis-1990-2015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25000" b="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346741-DFE8-4E50-9CF4-B0BC9982C2F4}"/>
              </a:ext>
            </a:extLst>
          </p:cNvPr>
          <p:cNvSpPr/>
          <p:nvPr/>
        </p:nvSpPr>
        <p:spPr>
          <a:xfrm>
            <a:off x="2063749" y="38100"/>
            <a:ext cx="7162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GROCERY STORE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2A4E40-4F65-4E68-BEA8-90A5302E2394}"/>
              </a:ext>
            </a:extLst>
          </p:cNvPr>
          <p:cNvSpPr/>
          <p:nvPr/>
        </p:nvSpPr>
        <p:spPr>
          <a:xfrm>
            <a:off x="2200236" y="5056050"/>
            <a:ext cx="77883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MARKET BASKET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B6FC67-925A-41ED-8A9D-43092D5CBE6C}"/>
              </a:ext>
            </a:extLst>
          </p:cNvPr>
          <p:cNvSpPr txBox="1"/>
          <p:nvPr/>
        </p:nvSpPr>
        <p:spPr>
          <a:xfrm>
            <a:off x="9294812" y="60198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VIDYA V</a:t>
            </a:r>
          </a:p>
          <a:p>
            <a:r>
              <a:rPr lang="en-US" dirty="0"/>
              <a:t>PGPDSBA.O.2023 B</a:t>
            </a:r>
          </a:p>
        </p:txBody>
      </p:sp>
    </p:spTree>
    <p:extLst>
      <p:ext uri="{BB962C8B-B14F-4D97-AF65-F5344CB8AC3E}">
        <p14:creationId xmlns:p14="http://schemas.microsoft.com/office/powerpoint/2010/main" val="4271639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1C38-139C-4F8C-B177-D41A74F4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52400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EDA OBSERVATIONS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9DC087-5E16-45CB-ABAE-58ED95ED0659}"/>
              </a:ext>
            </a:extLst>
          </p:cNvPr>
          <p:cNvSpPr txBox="1"/>
          <p:nvPr/>
        </p:nvSpPr>
        <p:spPr>
          <a:xfrm>
            <a:off x="227012" y="2362200"/>
            <a:ext cx="1173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Poultry is the most bought item- with a total purchase count of 640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Hand soap is the least bought item- with a purchase count of 502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trend of order counts is decreasing- which might be a cause for concern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 individually inspecting the purchase trend of each product, for most of the products, the lowest purchase count was in June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After which there was a general increasing trend, followed by another decline in August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After August, most of the products have remained stagnant or have declined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the total 37 products, poultry, soda, dinner rolls, paper towels, yogurt, tortillas, pork, sandwich loaves are the only ones that show a positive increasing purchase trend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But none of the products have reached the purchase counts of that in January</a:t>
            </a:r>
          </a:p>
        </p:txBody>
      </p:sp>
    </p:spTree>
    <p:extLst>
      <p:ext uri="{BB962C8B-B14F-4D97-AF65-F5344CB8AC3E}">
        <p14:creationId xmlns:p14="http://schemas.microsoft.com/office/powerpoint/2010/main" val="327131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4000" r="-4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BCD386-CDA9-4211-AF2D-1D6984954271}"/>
              </a:ext>
            </a:extLst>
          </p:cNvPr>
          <p:cNvSpPr/>
          <p:nvPr/>
        </p:nvSpPr>
        <p:spPr>
          <a:xfrm>
            <a:off x="3808412" y="6019800"/>
            <a:ext cx="787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tx2">
                    <a:lumMod val="75000"/>
                  </a:schemeClr>
                </a:solidFill>
              </a:rPr>
              <a:t>MARKET BASKET</a:t>
            </a:r>
            <a:r>
              <a:rPr lang="en-US" sz="5400" b="1" cap="none" spc="0" dirty="0">
                <a:ln/>
                <a:solidFill>
                  <a:schemeClr val="tx2">
                    <a:lumMod val="75000"/>
                  </a:schemeClr>
                </a:solidFill>
                <a:effectLst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448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33CC9C-D89D-41D0-9EA3-2ACD77729CDE}"/>
              </a:ext>
            </a:extLst>
          </p:cNvPr>
          <p:cNvSpPr/>
          <p:nvPr/>
        </p:nvSpPr>
        <p:spPr>
          <a:xfrm>
            <a:off x="0" y="0"/>
            <a:ext cx="12188825" cy="1600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800" b="1" dirty="0">
                <a:ln/>
                <a:solidFill>
                  <a:schemeClr val="bg1"/>
                </a:solidFill>
              </a:rPr>
              <a:t>MARKET BASKET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81C43-33FE-47F7-A7C6-B15AA313D020}"/>
              </a:ext>
            </a:extLst>
          </p:cNvPr>
          <p:cNvSpPr txBox="1"/>
          <p:nvPr/>
        </p:nvSpPr>
        <p:spPr>
          <a:xfrm>
            <a:off x="0" y="1981200"/>
            <a:ext cx="120380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Technique used identify associations between frequently bought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Objective: To identify associations between the purchase of products to improve sales, product placements and develop marketing strategies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This is done by the association rule learner that uses various algorithms to identify the associations between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Important metrics of association rule learner: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Support: Measure of the popularity of the antecedent. Ranges from 0-1. High support indicates a high probability of the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antecedants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.For the purpose of this project, the support value is assumed to be 0.01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Confidence: Measure of association between the consequent and the antecedent. Higher, the confidence more likely the consequent to be purchased. Assumed confidence value- 0.45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Lift: Measure of the strength of association between the antecedent and consequent</a:t>
            </a:r>
          </a:p>
        </p:txBody>
      </p:sp>
    </p:spTree>
    <p:extLst>
      <p:ext uri="{BB962C8B-B14F-4D97-AF65-F5344CB8AC3E}">
        <p14:creationId xmlns:p14="http://schemas.microsoft.com/office/powerpoint/2010/main" val="268412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33CC9C-D89D-41D0-9EA3-2ACD77729CDE}"/>
              </a:ext>
            </a:extLst>
          </p:cNvPr>
          <p:cNvSpPr/>
          <p:nvPr/>
        </p:nvSpPr>
        <p:spPr>
          <a:xfrm>
            <a:off x="0" y="0"/>
            <a:ext cx="12188825" cy="1600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800" b="1" dirty="0">
                <a:ln/>
                <a:solidFill>
                  <a:schemeClr val="bg1"/>
                </a:solidFill>
              </a:rPr>
              <a:t>MARKET BASKET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81C43-33FE-47F7-A7C6-B15AA313D020}"/>
              </a:ext>
            </a:extLst>
          </p:cNvPr>
          <p:cNvSpPr txBox="1"/>
          <p:nvPr/>
        </p:nvSpPr>
        <p:spPr>
          <a:xfrm>
            <a:off x="0" y="1981200"/>
            <a:ext cx="120380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the dataset given, there were duplicate values in the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itemsets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 In order to optimize the analysis, a separate kind of analysis was done to identify items that are frequently bought in multiples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Thus, two kinds of analysis was done: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identify association between different products and to enable the suggestion of combo offers – association rule learner and filters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identify the association of the product with itself in order to explore options of buy 1 get 1 kind of offers-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groupby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order and product and identify the mode of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occurances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60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533326-BC7D-4626-855B-3D7CD56F69C6}"/>
              </a:ext>
            </a:extLst>
          </p:cNvPr>
          <p:cNvSpPr/>
          <p:nvPr/>
        </p:nvSpPr>
        <p:spPr>
          <a:xfrm>
            <a:off x="1051511" y="2438400"/>
            <a:ext cx="1008580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tx2">
                    <a:lumMod val="50000"/>
                  </a:schemeClr>
                </a:solidFill>
                <a:effectLst/>
              </a:rPr>
              <a:t>KNIME WORKFLOW- ASSOCIATION RULE LEARNER</a:t>
            </a:r>
          </a:p>
        </p:txBody>
      </p:sp>
    </p:spTree>
    <p:extLst>
      <p:ext uri="{BB962C8B-B14F-4D97-AF65-F5344CB8AC3E}">
        <p14:creationId xmlns:p14="http://schemas.microsoft.com/office/powerpoint/2010/main" val="378738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E6F404-48C8-47E3-A224-0AB0766AB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41"/>
          <a:stretch/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72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533326-BC7D-4626-855B-3D7CD56F69C6}"/>
              </a:ext>
            </a:extLst>
          </p:cNvPr>
          <p:cNvSpPr/>
          <p:nvPr/>
        </p:nvSpPr>
        <p:spPr>
          <a:xfrm>
            <a:off x="1051511" y="2438400"/>
            <a:ext cx="1008580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tx2">
                    <a:lumMod val="50000"/>
                  </a:schemeClr>
                </a:solidFill>
                <a:effectLst/>
              </a:rPr>
              <a:t>KNIME WORKFLOW- IDENTIFICATION OF SELF-ASSOCIATION</a:t>
            </a:r>
          </a:p>
        </p:txBody>
      </p:sp>
    </p:spTree>
    <p:extLst>
      <p:ext uri="{BB962C8B-B14F-4D97-AF65-F5344CB8AC3E}">
        <p14:creationId xmlns:p14="http://schemas.microsoft.com/office/powerpoint/2010/main" val="740037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EDA8B1-D555-4809-9134-2D256CDB1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70"/>
          <a:stretch/>
        </p:blipFill>
        <p:spPr>
          <a:xfrm>
            <a:off x="651580" y="609600"/>
            <a:ext cx="10885663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94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90B173-0143-44DE-A223-AEAFBA6C0D4B}"/>
              </a:ext>
            </a:extLst>
          </p:cNvPr>
          <p:cNvSpPr/>
          <p:nvPr/>
        </p:nvSpPr>
        <p:spPr>
          <a:xfrm>
            <a:off x="0" y="0"/>
            <a:ext cx="12188825" cy="1219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800" b="1" dirty="0">
                <a:ln/>
                <a:solidFill>
                  <a:schemeClr val="bg1"/>
                </a:solidFill>
              </a:rPr>
              <a:t>OBSERVATIONS- Associations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410C9C4-4A66-4A46-9FE9-070E77410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488085"/>
              </p:ext>
            </p:extLst>
          </p:nvPr>
        </p:nvGraphicFramePr>
        <p:xfrm>
          <a:off x="836612" y="1371600"/>
          <a:ext cx="10134600" cy="5361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012257444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58347013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4438745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1010111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6712095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877416157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Itemset Size</a:t>
                      </a:r>
                    </a:p>
                  </a:txBody>
                  <a:tcPr marL="7620" marR="7620" marT="7620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Antecedants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Consequent</a:t>
                      </a:r>
                    </a:p>
                  </a:txBody>
                  <a:tcPr marL="7620" marR="7620" marT="7620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</a:p>
                  </a:txBody>
                  <a:tcPr marL="7620" marR="7620" marT="7620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Confidence</a:t>
                      </a:r>
                    </a:p>
                  </a:txBody>
                  <a:tcPr marL="7620" marR="7620" marT="7620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Lift</a:t>
                      </a:r>
                    </a:p>
                  </a:txBody>
                  <a:tcPr marL="7620" marR="7620" marT="7620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125295"/>
                  </a:ext>
                </a:extLst>
              </a:tr>
              <a:tr h="1548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Dinner Rolls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Poultry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5040092"/>
                  </a:ext>
                </a:extLst>
              </a:tr>
              <a:tr h="2210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Poultry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Dinner Rolls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7211992"/>
                  </a:ext>
                </a:extLst>
              </a:tr>
              <a:tr h="303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Dishwashing Liquid/Detergent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Poultry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3630367"/>
                  </a:ext>
                </a:extLst>
              </a:tr>
              <a:tr h="2210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27425"/>
                  </a:ext>
                </a:extLst>
              </a:tr>
              <a:tr h="2210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2529857"/>
                  </a:ext>
                </a:extLst>
              </a:tr>
              <a:tr h="2210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Spagetti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Sauce, Poultry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Dinner Rolls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4741969"/>
                  </a:ext>
                </a:extLst>
              </a:tr>
              <a:tr h="303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Spagetti Sauce, Dinner Rolls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Poultry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3517483"/>
                  </a:ext>
                </a:extLst>
              </a:tr>
              <a:tr h="2210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Dinner Rolls, Poultry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Spagetti Sauce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0232971"/>
                  </a:ext>
                </a:extLst>
              </a:tr>
              <a:tr h="2210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Eggs, ice Cream,pasta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paper towels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70998420"/>
                  </a:ext>
                </a:extLst>
              </a:tr>
              <a:tr h="303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Eggs, ice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Cream,paper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towels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pasta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399299"/>
                  </a:ext>
                </a:extLst>
              </a:tr>
              <a:tr h="303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Paper towels, ice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Cream,pasta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2890772"/>
                  </a:ext>
                </a:extLst>
              </a:tr>
              <a:tr h="303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Eggs, paper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towels,pasta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 cream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07763506"/>
                  </a:ext>
                </a:extLst>
              </a:tr>
              <a:tr h="303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poultry, fruits, toilet paper, sugar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cereals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7969835"/>
                  </a:ext>
                </a:extLst>
              </a:tr>
              <a:tr h="451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cheeses, bagels, coffee/tea, sandwich bags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poultry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52216313"/>
                  </a:ext>
                </a:extLst>
              </a:tr>
              <a:tr h="303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dinner rolls, hand soap, juice, sugar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dinner rolls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2816206"/>
                  </a:ext>
                </a:extLst>
              </a:tr>
              <a:tr h="303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eggs, hand soap, pasta, individual meals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cheeses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89247483"/>
                  </a:ext>
                </a:extLst>
              </a:tr>
              <a:tr h="451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bagels, cereals, coffee/tea, sandwich bags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paper towels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5288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409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90B173-0143-44DE-A223-AEAFBA6C0D4B}"/>
              </a:ext>
            </a:extLst>
          </p:cNvPr>
          <p:cNvSpPr/>
          <p:nvPr/>
        </p:nvSpPr>
        <p:spPr>
          <a:xfrm>
            <a:off x="0" y="0"/>
            <a:ext cx="12188825" cy="1219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800" b="1" dirty="0">
                <a:ln/>
                <a:solidFill>
                  <a:schemeClr val="bg1"/>
                </a:solidFill>
              </a:rPr>
              <a:t>OBSERVATIONS- Self associations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410C9C4-4A66-4A46-9FE9-070E77410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104969"/>
              </p:ext>
            </p:extLst>
          </p:nvPr>
        </p:nvGraphicFramePr>
        <p:xfrm>
          <a:off x="836612" y="1371600"/>
          <a:ext cx="1021079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08">
                  <a:extLst>
                    <a:ext uri="{9D8B030D-6E8A-4147-A177-3AD203B41FA5}">
                      <a16:colId xmlns:a16="http://schemas.microsoft.com/office/drawing/2014/main" val="3012257444"/>
                    </a:ext>
                  </a:extLst>
                </a:gridCol>
                <a:gridCol w="3229992">
                  <a:extLst>
                    <a:ext uri="{9D8B030D-6E8A-4147-A177-3AD203B41FA5}">
                      <a16:colId xmlns:a16="http://schemas.microsoft.com/office/drawing/2014/main" val="3583470135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444387456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4101011118"/>
                    </a:ext>
                  </a:extLst>
                </a:gridCol>
              </a:tblGrid>
              <a:tr h="1310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7620" marR="7620" marT="7620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usual purchase count</a:t>
                      </a:r>
                    </a:p>
                  </a:txBody>
                  <a:tcPr marL="7620" marR="7620" marT="7620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 of orders for the purchase count</a:t>
                      </a:r>
                    </a:p>
                  </a:txBody>
                  <a:tcPr marL="7620" marR="7620" marT="7620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Percentage of Total orders</a:t>
                      </a:r>
                    </a:p>
                  </a:txBody>
                  <a:tcPr marL="7620" marR="7620" marT="7620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125295"/>
                  </a:ext>
                </a:extLst>
              </a:tr>
              <a:tr h="430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flour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9.218613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5040092"/>
                  </a:ext>
                </a:extLst>
              </a:tr>
              <a:tr h="543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cereals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8.691835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7211992"/>
                  </a:ext>
                </a:extLst>
              </a:tr>
              <a:tr h="74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juice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8.691835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3630367"/>
                  </a:ext>
                </a:extLst>
              </a:tr>
              <a:tr h="543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poultry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8.604039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27425"/>
                  </a:ext>
                </a:extLst>
              </a:tr>
              <a:tr h="543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8.604039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2529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32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A07E96-6F46-414D-A5E0-2E5D5233E78B}"/>
              </a:ext>
            </a:extLst>
          </p:cNvPr>
          <p:cNvSpPr/>
          <p:nvPr/>
        </p:nvSpPr>
        <p:spPr>
          <a:xfrm>
            <a:off x="512507" y="76200"/>
            <a:ext cx="26718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002060"/>
                </a:solidFill>
              </a:rPr>
              <a:t>AGENDA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7EFBA7A-B820-4BC2-A24D-8758709DB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02441"/>
              </p:ext>
            </p:extLst>
          </p:nvPr>
        </p:nvGraphicFramePr>
        <p:xfrm>
          <a:off x="722312" y="1219200"/>
          <a:ext cx="10744199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533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90B173-0143-44DE-A223-AEAFBA6C0D4B}"/>
              </a:ext>
            </a:extLst>
          </p:cNvPr>
          <p:cNvSpPr/>
          <p:nvPr/>
        </p:nvSpPr>
        <p:spPr>
          <a:xfrm>
            <a:off x="0" y="0"/>
            <a:ext cx="12188825" cy="1219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800" b="1" dirty="0">
                <a:ln/>
                <a:solidFill>
                  <a:schemeClr val="bg1"/>
                </a:solidFill>
              </a:rPr>
              <a:t>INFERENCES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CAE33-BBA1-47F0-B3AF-FD2EBD962DB0}"/>
              </a:ext>
            </a:extLst>
          </p:cNvPr>
          <p:cNvSpPr txBox="1"/>
          <p:nvPr/>
        </p:nvSpPr>
        <p:spPr>
          <a:xfrm>
            <a:off x="227012" y="2133600"/>
            <a:ext cx="1158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associations of itemset and consequents are tabulated in the previous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more the number of items in set, less is the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Dinner rolls and poultry has the highest support of 0.195 and poultry has the highest confidence as well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Juice, paper towels and yogurt are the most common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antecedants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 sets having support greater than 0.15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Poultry is the most common consequent in sets with support &gt; 0.15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Flour is the product that is bought in multiple quantities most of the times</a:t>
            </a:r>
          </a:p>
        </p:txBody>
      </p:sp>
    </p:spTree>
    <p:extLst>
      <p:ext uri="{BB962C8B-B14F-4D97-AF65-F5344CB8AC3E}">
        <p14:creationId xmlns:p14="http://schemas.microsoft.com/office/powerpoint/2010/main" val="442819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27693F-039C-46BF-8E7E-00D8539A6E64}"/>
              </a:ext>
            </a:extLst>
          </p:cNvPr>
          <p:cNvSpPr/>
          <p:nvPr/>
        </p:nvSpPr>
        <p:spPr>
          <a:xfrm>
            <a:off x="2942234" y="2743200"/>
            <a:ext cx="63043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tx2">
                    <a:lumMod val="75000"/>
                  </a:schemeClr>
                </a:solidFill>
                <a:effectLst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933291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D5840AB-54EB-48EC-9E22-3548AB05C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5176110"/>
              </p:ext>
            </p:extLst>
          </p:nvPr>
        </p:nvGraphicFramePr>
        <p:xfrm>
          <a:off x="-1" y="0"/>
          <a:ext cx="1218882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898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9DD66E-C8F6-48EF-9010-337E2F9777B9}"/>
              </a:ext>
            </a:extLst>
          </p:cNvPr>
          <p:cNvSpPr/>
          <p:nvPr/>
        </p:nvSpPr>
        <p:spPr>
          <a:xfrm>
            <a:off x="4635875" y="3048000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tx2">
                    <a:lumMod val="20000"/>
                    <a:lumOff val="80000"/>
                  </a:schemeClr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3173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9" name="Rectangle 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12701" y="-12701"/>
            <a:ext cx="12201525" cy="130651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C2ADA2-81C3-4232-9A0E-9EF17A0EE153}"/>
              </a:ext>
            </a:extLst>
          </p:cNvPr>
          <p:cNvGrpSpPr/>
          <p:nvPr/>
        </p:nvGrpSpPr>
        <p:grpSpPr>
          <a:xfrm>
            <a:off x="1831743" y="1569931"/>
            <a:ext cx="8220210" cy="4634197"/>
            <a:chOff x="1459197" y="1405276"/>
            <a:chExt cx="8220210" cy="4634197"/>
          </a:xfrm>
        </p:grpSpPr>
        <p:sp>
          <p:nvSpPr>
            <p:cNvPr id="213" name="Rectangle 70"/>
            <p:cNvSpPr>
              <a:spLocks noChangeArrowheads="1"/>
            </p:cNvSpPr>
            <p:nvPr/>
          </p:nvSpPr>
          <p:spPr bwMode="auto">
            <a:xfrm>
              <a:off x="1459197" y="2868747"/>
              <a:ext cx="1265521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r">
                <a:lnSpc>
                  <a:spcPct val="85000"/>
                </a:lnSpc>
                <a:spcBef>
                  <a:spcPts val="200"/>
                </a:spcBef>
              </a:pPr>
              <a:r>
                <a:rPr lang="en-US" sz="3600" b="1" dirty="0">
                  <a:solidFill>
                    <a:srgbClr val="7030A0"/>
                  </a:solidFill>
                  <a:latin typeface="Arial"/>
                  <a:cs typeface="Arial"/>
                </a:rPr>
                <a:t>1139</a:t>
              </a:r>
            </a:p>
            <a:p>
              <a:pPr algn="r">
                <a:lnSpc>
                  <a:spcPct val="85000"/>
                </a:lnSpc>
                <a:spcBef>
                  <a:spcPts val="200"/>
                </a:spcBef>
              </a:pPr>
              <a:r>
                <a:rPr lang="en-US" sz="1600" dirty="0">
                  <a:solidFill>
                    <a:srgbClr val="7030A0"/>
                  </a:solidFill>
                  <a:latin typeface="Arial"/>
                  <a:cs typeface="Arial"/>
                </a:rPr>
                <a:t>Orders</a:t>
              </a:r>
              <a:r>
                <a:rPr lang="en-US" sz="1200" dirty="0">
                  <a:solidFill>
                    <a:srgbClr val="6C6C6C"/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11" name="Rectangle 70"/>
            <p:cNvSpPr>
              <a:spLocks noChangeArrowheads="1"/>
            </p:cNvSpPr>
            <p:nvPr/>
          </p:nvSpPr>
          <p:spPr bwMode="auto">
            <a:xfrm>
              <a:off x="4627301" y="1405276"/>
              <a:ext cx="1066800" cy="714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r">
                <a:lnSpc>
                  <a:spcPct val="85000"/>
                </a:lnSpc>
                <a:spcBef>
                  <a:spcPts val="200"/>
                </a:spcBef>
              </a:pPr>
              <a:r>
                <a:rPr lang="en-US" sz="3600" b="1" dirty="0">
                  <a:solidFill>
                    <a:srgbClr val="00B0F0"/>
                  </a:solidFill>
                  <a:latin typeface="Arial"/>
                  <a:cs typeface="Arial"/>
                </a:rPr>
                <a:t>9</a:t>
              </a:r>
            </a:p>
            <a:p>
              <a:pPr algn="r">
                <a:lnSpc>
                  <a:spcPct val="85000"/>
                </a:lnSpc>
                <a:spcBef>
                  <a:spcPts val="200"/>
                </a:spcBef>
              </a:pPr>
              <a:r>
                <a:rPr lang="en-US" sz="1600" dirty="0">
                  <a:solidFill>
                    <a:srgbClr val="00B0F0"/>
                  </a:solidFill>
                  <a:latin typeface="Arial"/>
                  <a:cs typeface="Arial"/>
                </a:rPr>
                <a:t>Months </a:t>
              </a:r>
            </a:p>
          </p:txBody>
        </p:sp>
        <p:sp>
          <p:nvSpPr>
            <p:cNvPr id="209" name="Rectangle 70"/>
            <p:cNvSpPr>
              <a:spLocks noChangeArrowheads="1"/>
            </p:cNvSpPr>
            <p:nvPr/>
          </p:nvSpPr>
          <p:spPr bwMode="auto">
            <a:xfrm>
              <a:off x="8708016" y="2892249"/>
              <a:ext cx="971391" cy="1060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r">
                <a:lnSpc>
                  <a:spcPct val="85000"/>
                </a:lnSpc>
                <a:spcBef>
                  <a:spcPts val="200"/>
                </a:spcBef>
              </a:pPr>
              <a:r>
                <a:rPr lang="en-US" sz="3600" b="1" dirty="0">
                  <a:solidFill>
                    <a:srgbClr val="DBC700"/>
                  </a:solidFill>
                  <a:latin typeface="Arial"/>
                  <a:cs typeface="Arial"/>
                </a:rPr>
                <a:t>37</a:t>
              </a:r>
            </a:p>
            <a:p>
              <a:pPr algn="r">
                <a:lnSpc>
                  <a:spcPct val="85000"/>
                </a:lnSpc>
                <a:spcBef>
                  <a:spcPts val="200"/>
                </a:spcBef>
              </a:pPr>
              <a:r>
                <a:rPr lang="en-US" sz="1600" dirty="0">
                  <a:solidFill>
                    <a:srgbClr val="FFC800"/>
                  </a:solidFill>
                  <a:latin typeface="Arial"/>
                  <a:cs typeface="Arial"/>
                </a:rPr>
                <a:t>Products</a:t>
              </a:r>
              <a:endParaRPr lang="en-US" sz="1200" dirty="0">
                <a:solidFill>
                  <a:srgbClr val="FFC800"/>
                </a:solidFill>
                <a:latin typeface="Arial"/>
                <a:cs typeface="Arial"/>
              </a:endParaRPr>
            </a:p>
          </p:txBody>
        </p:sp>
        <p:grpSp>
          <p:nvGrpSpPr>
            <p:cNvPr id="148" name="Group 14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rot="16200000">
              <a:off x="3641873" y="184684"/>
              <a:ext cx="3819985" cy="7889593"/>
              <a:chOff x="1695637" y="2079274"/>
              <a:chExt cx="2695146" cy="5237685"/>
            </a:xfrm>
            <a:effectLst>
              <a:outerShdw blurRad="22225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152" name="Oval 151"/>
              <p:cNvSpPr/>
              <p:nvPr/>
            </p:nvSpPr>
            <p:spPr>
              <a:xfrm>
                <a:off x="1879451" y="2079274"/>
                <a:ext cx="1197726" cy="1094063"/>
              </a:xfrm>
              <a:prstGeom prst="ellipse">
                <a:avLst/>
              </a:prstGeom>
              <a:solidFill>
                <a:srgbClr val="7030A0"/>
              </a:solidFill>
              <a:ln w="889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695637" y="5920792"/>
                <a:ext cx="1512959" cy="1396167"/>
              </a:xfrm>
              <a:prstGeom prst="ellipse">
                <a:avLst/>
              </a:prstGeom>
              <a:solidFill>
                <a:srgbClr val="FFC000"/>
              </a:solidFill>
              <a:ln w="889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3062214" y="3942101"/>
                <a:ext cx="1328569" cy="1228598"/>
              </a:xfrm>
              <a:prstGeom prst="ellipse">
                <a:avLst/>
              </a:prstGeom>
              <a:solidFill>
                <a:srgbClr val="00B0F0"/>
              </a:solidFill>
              <a:ln w="889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 rot="18448659">
                <a:off x="2550866" y="5246518"/>
                <a:ext cx="1058536" cy="840753"/>
                <a:chOff x="-593500" y="4284678"/>
                <a:chExt cx="1058536" cy="840753"/>
              </a:xfrm>
            </p:grpSpPr>
            <p:cxnSp>
              <p:nvCxnSpPr>
                <p:cNvPr id="168" name="Straight Connector 167"/>
                <p:cNvCxnSpPr>
                  <a:cxnSpLocks/>
                </p:cNvCxnSpPr>
                <p:nvPr/>
              </p:nvCxnSpPr>
              <p:spPr>
                <a:xfrm rot="8551341" flipH="1" flipV="1">
                  <a:off x="-329226" y="4284678"/>
                  <a:ext cx="729605" cy="840753"/>
                </a:xfrm>
                <a:prstGeom prst="line">
                  <a:avLst/>
                </a:prstGeom>
                <a:noFill/>
                <a:ln w="2921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9" name="AutoShape 110"/>
                <p:cNvSpPr>
                  <a:spLocks noChangeArrowheads="1"/>
                </p:cNvSpPr>
                <p:nvPr/>
              </p:nvSpPr>
              <p:spPr bwMode="auto">
                <a:xfrm rot="11422167">
                  <a:off x="-593500" y="4515836"/>
                  <a:ext cx="1058536" cy="297775"/>
                </a:xfrm>
                <a:prstGeom prst="rightArrow">
                  <a:avLst>
                    <a:gd name="adj1" fmla="val 55843"/>
                    <a:gd name="adj2" fmla="val 34934"/>
                  </a:avLst>
                </a:prstGeom>
                <a:gradFill flip="none" rotWithShape="1"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rgbClr val="A5A5A5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 rot="13506062">
                <a:off x="2589097" y="3350883"/>
                <a:ext cx="914990" cy="567182"/>
                <a:chOff x="1357533" y="3084448"/>
                <a:chExt cx="914990" cy="567182"/>
              </a:xfrm>
            </p:grpSpPr>
            <p:cxnSp>
              <p:nvCxnSpPr>
                <p:cNvPr id="166" name="Straight Connector 165"/>
                <p:cNvCxnSpPr>
                  <a:cxnSpLocks/>
                  <a:stCxn id="167" idx="3"/>
                </p:cNvCxnSpPr>
                <p:nvPr/>
              </p:nvCxnSpPr>
              <p:spPr>
                <a:xfrm rot="13493938" flipH="1">
                  <a:off x="1430555" y="3084448"/>
                  <a:ext cx="831223" cy="567182"/>
                </a:xfrm>
                <a:prstGeom prst="line">
                  <a:avLst/>
                </a:prstGeom>
                <a:noFill/>
                <a:ln w="2921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7" name="AutoShape 110"/>
                <p:cNvSpPr>
                  <a:spLocks noChangeArrowheads="1"/>
                </p:cNvSpPr>
                <p:nvPr/>
              </p:nvSpPr>
              <p:spPr bwMode="auto">
                <a:xfrm rot="11351775">
                  <a:off x="1357533" y="3207381"/>
                  <a:ext cx="914990" cy="254939"/>
                </a:xfrm>
                <a:prstGeom prst="rightArrow">
                  <a:avLst>
                    <a:gd name="adj1" fmla="val 55843"/>
                    <a:gd name="adj2" fmla="val 34934"/>
                  </a:avLst>
                </a:prstGeom>
                <a:gradFill flip="none" rotWithShape="1"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rgbClr val="A5A5A5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4" name="Graphic 3" descr="Checklist">
              <a:extLst>
                <a:ext uri="{FF2B5EF4-FFF2-40B4-BE49-F238E27FC236}">
                  <a16:creationId xmlns:a16="http://schemas.microsoft.com/office/drawing/2014/main" id="{2B038F1C-1995-4DFA-9A69-AB8DFD9C2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23405" y="4311964"/>
              <a:ext cx="1134569" cy="1134569"/>
            </a:xfrm>
            <a:prstGeom prst="rect">
              <a:avLst/>
            </a:prstGeom>
          </p:spPr>
        </p:pic>
        <p:pic>
          <p:nvPicPr>
            <p:cNvPr id="14" name="Graphic 13" descr="Hierarchy">
              <a:extLst>
                <a:ext uri="{FF2B5EF4-FFF2-40B4-BE49-F238E27FC236}">
                  <a16:creationId xmlns:a16="http://schemas.microsoft.com/office/drawing/2014/main" id="{E19C6664-FA06-465D-97E9-6D36D57E6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18700" y="4125577"/>
              <a:ext cx="1507342" cy="1507342"/>
            </a:xfrm>
            <a:prstGeom prst="rect">
              <a:avLst/>
            </a:prstGeom>
          </p:spPr>
        </p:pic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8ACC348-8BFA-4050-8340-08AD4CC860D8}"/>
              </a:ext>
            </a:extLst>
          </p:cNvPr>
          <p:cNvSpPr/>
          <p:nvPr/>
        </p:nvSpPr>
        <p:spPr>
          <a:xfrm>
            <a:off x="88392" y="191129"/>
            <a:ext cx="6629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5400" b="1" dirty="0">
                <a:ln/>
                <a:solidFill>
                  <a:schemeClr val="tx2"/>
                </a:solidFill>
              </a:rPr>
              <a:t>EXECUTIVE SUMMARY</a:t>
            </a:r>
          </a:p>
        </p:txBody>
      </p:sp>
      <p:pic>
        <p:nvPicPr>
          <p:cNvPr id="5" name="Graphic 4" descr="Flip calendar">
            <a:extLst>
              <a:ext uri="{FF2B5EF4-FFF2-40B4-BE49-F238E27FC236}">
                <a16:creationId xmlns:a16="http://schemas.microsoft.com/office/drawing/2014/main" id="{F2FE81FC-A102-44AF-A7C9-8A3A779CA4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0148" y="2752478"/>
            <a:ext cx="1137861" cy="113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5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FEBFC1-0E3E-4207-B8CA-EAB0702B8661}"/>
              </a:ext>
            </a:extLst>
          </p:cNvPr>
          <p:cNvSpPr/>
          <p:nvPr/>
        </p:nvSpPr>
        <p:spPr>
          <a:xfrm>
            <a:off x="4418012" y="2362200"/>
            <a:ext cx="5715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tx2">
                    <a:lumMod val="75000"/>
                  </a:schemeClr>
                </a:solidFill>
                <a:effectLst/>
              </a:rPr>
              <a:t>UNIVARIATE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789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EE57CC-DAA1-485B-B4FC-387547AA4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55"/>
          <a:stretch/>
        </p:blipFill>
        <p:spPr>
          <a:xfrm>
            <a:off x="-1" y="893"/>
            <a:ext cx="12188825" cy="685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9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FEBFC1-0E3E-4207-B8CA-EAB0702B8661}"/>
              </a:ext>
            </a:extLst>
          </p:cNvPr>
          <p:cNvSpPr/>
          <p:nvPr/>
        </p:nvSpPr>
        <p:spPr>
          <a:xfrm>
            <a:off x="4418012" y="2362200"/>
            <a:ext cx="5715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tx2">
                    <a:lumMod val="75000"/>
                  </a:schemeClr>
                </a:solidFill>
                <a:effectLst/>
              </a:rPr>
              <a:t>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63932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D7BC3D-1565-4A78-900A-03E4457B4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21"/>
          <a:stretch/>
        </p:blipFill>
        <p:spPr>
          <a:xfrm>
            <a:off x="-1" y="893"/>
            <a:ext cx="12188825" cy="685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6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FEBFC1-0E3E-4207-B8CA-EAB0702B8661}"/>
              </a:ext>
            </a:extLst>
          </p:cNvPr>
          <p:cNvSpPr/>
          <p:nvPr/>
        </p:nvSpPr>
        <p:spPr>
          <a:xfrm>
            <a:off x="4418012" y="2362200"/>
            <a:ext cx="5715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tx2">
                    <a:lumMod val="75000"/>
                  </a:schemeClr>
                </a:solidFill>
                <a:effectLst/>
              </a:rPr>
              <a:t>MULTIVARIATE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131165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D5AE34-75D6-439C-BC4B-45AE37D23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55"/>
          <a:stretch/>
        </p:blipFill>
        <p:spPr>
          <a:xfrm>
            <a:off x="-1" y="893"/>
            <a:ext cx="12188825" cy="685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0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2210"/>
      </a:accent1>
      <a:accent2>
        <a:srgbClr val="245227"/>
      </a:accent2>
      <a:accent3>
        <a:srgbClr val="488862"/>
      </a:accent3>
      <a:accent4>
        <a:srgbClr val="59AA7A"/>
      </a:accent4>
      <a:accent5>
        <a:srgbClr val="9ED2AE"/>
      </a:accent5>
      <a:accent6>
        <a:srgbClr val="C2EC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6_Statistics Infographics Sampler_RVA_v3.potx" id="{8CA60735-D353-4C1C-9464-903FD6574FC5}" vid="{1BFEBDC8-D6C6-456A-AA74-BCD6FC21DE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430EB58-BCE7-41D9-A117-44B48F13F8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200ABC-C80D-422B-8848-EDEE60F84E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C1CB0A-BB6E-4E95-95A3-95BDF5FBAB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Statistics Infographics Sampler</Template>
  <TotalTime>0</TotalTime>
  <Words>849</Words>
  <Application>Microsoft Office PowerPoint</Application>
  <PresentationFormat>Custom</PresentationFormat>
  <Paragraphs>193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Arial Narrow</vt:lpstr>
      <vt:lpstr>Calibri</vt:lpstr>
      <vt:lpstr>Office Theme</vt:lpstr>
      <vt:lpstr>PowerPoint Presentation</vt:lpstr>
      <vt:lpstr>Sample 1</vt:lpstr>
      <vt:lpstr>Sample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EDA OBSERVATIONS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2024-01-12T05:34:04Z</dcterms:created>
  <dcterms:modified xsi:type="dcterms:W3CDTF">2024-01-14T07:40:08Z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