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0" r:id="rId8"/>
    <p:sldId id="261" r:id="rId9"/>
    <p:sldId id="292" r:id="rId10"/>
    <p:sldId id="288" r:id="rId11"/>
    <p:sldId id="293" r:id="rId12"/>
    <p:sldId id="290" r:id="rId13"/>
    <p:sldId id="291" r:id="rId14"/>
    <p:sldId id="286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2"/>
    <a:srgbClr val="299CAB"/>
    <a:srgbClr val="40B9C8"/>
    <a:srgbClr val="1B6872"/>
    <a:srgbClr val="00243A"/>
    <a:srgbClr val="103350"/>
    <a:srgbClr val="63B7C6"/>
    <a:srgbClr val="0C4360"/>
    <a:srgbClr val="002136"/>
    <a:srgbClr val="033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</a:t>
            </a:r>
            <a:r>
              <a:rPr lang="en-US" baseline="0" dirty="0"/>
              <a:t> </a:t>
            </a:r>
            <a:r>
              <a:rPr lang="en-US" dirty="0"/>
              <a:t>Distribution ACROSS</a:t>
            </a:r>
            <a:r>
              <a:rPr lang="en-US" baseline="0" dirty="0"/>
              <a:t> STATES</a:t>
            </a:r>
            <a:endParaRPr lang="en-US" dirty="0"/>
          </a:p>
        </c:rich>
      </c:tx>
      <c:layout>
        <c:manualLayout>
          <c:xMode val="edge"/>
          <c:yMode val="edge"/>
          <c:x val="0.23777777777777778"/>
          <c:y val="8.0702614044514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060599942489707E-2"/>
          <c:y val="2.0171240638532074E-2"/>
          <c:w val="0.87311968871024004"/>
          <c:h val="0.930301148547176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Customer_Distribution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Sheet1!$A$2:$A$50</c:f>
              <c:strCache>
                <c:ptCount val="49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  <c:pt idx="5">
                  <c:v>Colorado</c:v>
                </c:pt>
                <c:pt idx="6">
                  <c:v>Ohio</c:v>
                </c:pt>
                <c:pt idx="7">
                  <c:v>Alabama</c:v>
                </c:pt>
                <c:pt idx="8">
                  <c:v>Washington</c:v>
                </c:pt>
                <c:pt idx="9">
                  <c:v>Arizona</c:v>
                </c:pt>
                <c:pt idx="10">
                  <c:v>Illinois</c:v>
                </c:pt>
                <c:pt idx="11">
                  <c:v>Pennsylvania</c:v>
                </c:pt>
                <c:pt idx="12">
                  <c:v>Virginia</c:v>
                </c:pt>
                <c:pt idx="13">
                  <c:v>Tennessee</c:v>
                </c:pt>
                <c:pt idx="14">
                  <c:v>Missouri</c:v>
                </c:pt>
                <c:pt idx="15">
                  <c:v>Connecticut</c:v>
                </c:pt>
                <c:pt idx="16">
                  <c:v>Indiana</c:v>
                </c:pt>
                <c:pt idx="17">
                  <c:v>Louisiana</c:v>
                </c:pt>
                <c:pt idx="18">
                  <c:v>North Carolina</c:v>
                </c:pt>
                <c:pt idx="19">
                  <c:v>Georgia</c:v>
                </c:pt>
                <c:pt idx="20">
                  <c:v>Minnesota</c:v>
                </c:pt>
                <c:pt idx="21">
                  <c:v>Nevada</c:v>
                </c:pt>
                <c:pt idx="22">
                  <c:v>Michigan</c:v>
                </c:pt>
                <c:pt idx="23">
                  <c:v>Oklahoma</c:v>
                </c:pt>
                <c:pt idx="24">
                  <c:v>Massachusetts</c:v>
                </c:pt>
                <c:pt idx="25">
                  <c:v>Maryland</c:v>
                </c:pt>
                <c:pt idx="26">
                  <c:v>Kansas</c:v>
                </c:pt>
                <c:pt idx="27">
                  <c:v>Iowa</c:v>
                </c:pt>
                <c:pt idx="28">
                  <c:v>Utah</c:v>
                </c:pt>
                <c:pt idx="29">
                  <c:v>West Virginia</c:v>
                </c:pt>
                <c:pt idx="30">
                  <c:v>Alaska</c:v>
                </c:pt>
                <c:pt idx="31">
                  <c:v>New Jersey</c:v>
                </c:pt>
                <c:pt idx="32">
                  <c:v>South Carolina</c:v>
                </c:pt>
                <c:pt idx="33">
                  <c:v>Wisconsin</c:v>
                </c:pt>
                <c:pt idx="34">
                  <c:v>Kentucky</c:v>
                </c:pt>
                <c:pt idx="35">
                  <c:v>Nebraska</c:v>
                </c:pt>
                <c:pt idx="36">
                  <c:v>Idaho</c:v>
                </c:pt>
                <c:pt idx="37">
                  <c:v>Oregon</c:v>
                </c:pt>
                <c:pt idx="38">
                  <c:v>Arkansas</c:v>
                </c:pt>
                <c:pt idx="39">
                  <c:v>Hawaii</c:v>
                </c:pt>
                <c:pt idx="40">
                  <c:v>Delaware</c:v>
                </c:pt>
                <c:pt idx="41">
                  <c:v>New Mexico</c:v>
                </c:pt>
                <c:pt idx="42">
                  <c:v>New Hampshire</c:v>
                </c:pt>
                <c:pt idx="43">
                  <c:v>Montana</c:v>
                </c:pt>
                <c:pt idx="44">
                  <c:v>North Dakota</c:v>
                </c:pt>
                <c:pt idx="45">
                  <c:v>Mississippi</c:v>
                </c:pt>
                <c:pt idx="46">
                  <c:v>Maine</c:v>
                </c:pt>
                <c:pt idx="47">
                  <c:v>Wyoming</c:v>
                </c:pt>
                <c:pt idx="48">
                  <c:v>Vermont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  <c:pt idx="5">
                  <c:v>33</c:v>
                </c:pt>
                <c:pt idx="6">
                  <c:v>33</c:v>
                </c:pt>
                <c:pt idx="7">
                  <c:v>29</c:v>
                </c:pt>
                <c:pt idx="8">
                  <c:v>28</c:v>
                </c:pt>
                <c:pt idx="9">
                  <c:v>26</c:v>
                </c:pt>
                <c:pt idx="10">
                  <c:v>25</c:v>
                </c:pt>
                <c:pt idx="11">
                  <c:v>25</c:v>
                </c:pt>
                <c:pt idx="12">
                  <c:v>24</c:v>
                </c:pt>
                <c:pt idx="13">
                  <c:v>23</c:v>
                </c:pt>
                <c:pt idx="14">
                  <c:v>23</c:v>
                </c:pt>
                <c:pt idx="15">
                  <c:v>22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18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16</c:v>
                </c:pt>
                <c:pt idx="24">
                  <c:v>14</c:v>
                </c:pt>
                <c:pt idx="25">
                  <c:v>14</c:v>
                </c:pt>
                <c:pt idx="26">
                  <c:v>13</c:v>
                </c:pt>
                <c:pt idx="27">
                  <c:v>11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9</c:v>
                </c:pt>
                <c:pt idx="32">
                  <c:v>9</c:v>
                </c:pt>
                <c:pt idx="33">
                  <c:v>8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5</c:v>
                </c:pt>
                <c:pt idx="42">
                  <c:v>3</c:v>
                </c:pt>
                <c:pt idx="43">
                  <c:v>3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3-4550-897E-E4061AFC6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10747560"/>
        <c:axId val="410742640"/>
      </c:barChart>
      <c:catAx>
        <c:axId val="410747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42640"/>
        <c:crosses val="autoZero"/>
        <c:auto val="1"/>
        <c:lblAlgn val="ctr"/>
        <c:lblOffset val="100"/>
        <c:noMultiLvlLbl val="0"/>
      </c:catAx>
      <c:valAx>
        <c:axId val="41074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47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399029666746202"/>
          <c:y val="0.28602351460943254"/>
          <c:w val="0.24322375786942715"/>
          <c:h val="4.3122944042657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 to ship Quarter-wise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Avg_days_for_shipment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57.17</c:v>
                </c:pt>
                <c:pt idx="1">
                  <c:v>71.11</c:v>
                </c:pt>
                <c:pt idx="2">
                  <c:v>117.76</c:v>
                </c:pt>
                <c:pt idx="3">
                  <c:v>174.1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C-496A-AAAE-02409C308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3766152"/>
        <c:axId val="623767464"/>
      </c:lineChart>
      <c:catAx>
        <c:axId val="62376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67464"/>
        <c:crosses val="autoZero"/>
        <c:auto val="1"/>
        <c:lblAlgn val="ctr"/>
        <c:lblOffset val="100"/>
        <c:noMultiLvlLbl val="0"/>
      </c:catAx>
      <c:valAx>
        <c:axId val="62376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6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Ratings</a:t>
            </a:r>
            <a:r>
              <a:rPr lang="en-US" baseline="0" dirty="0"/>
              <a:t> Quarter-wise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Avg_rating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4"/>
              </a:outerShdw>
            </a:effectLst>
          </c:spPr>
          <c:marker>
            <c:symbol val="none"/>
          </c:marker>
          <c:dLbls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3.55</c:v>
                </c:pt>
                <c:pt idx="1">
                  <c:v>3.35</c:v>
                </c:pt>
                <c:pt idx="2">
                  <c:v>2.96</c:v>
                </c:pt>
                <c:pt idx="3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4-4C93-8053-13233DD460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13717192"/>
        <c:axId val="413719160"/>
      </c:lineChart>
      <c:catAx>
        <c:axId val="41371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719160"/>
        <c:crosses val="autoZero"/>
        <c:auto val="1"/>
        <c:lblAlgn val="ctr"/>
        <c:lblOffset val="100"/>
        <c:noMultiLvlLbl val="0"/>
      </c:catAx>
      <c:valAx>
        <c:axId val="413719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71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35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7A-42D0-B662-C5DA05EED80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7A-42D0-B662-C5DA05EED80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7A-42D0-B662-C5DA05EED80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7A-42D0-B662-C5DA05EED80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Bad</c:v>
                </c:pt>
                <c:pt idx="1">
                  <c:v>Good</c:v>
                </c:pt>
                <c:pt idx="2">
                  <c:v>Okay</c:v>
                </c:pt>
                <c:pt idx="3">
                  <c:v>Very Bad</c:v>
                </c:pt>
                <c:pt idx="4">
                  <c:v>Very Good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22.71</c:v>
                </c:pt>
                <c:pt idx="1">
                  <c:v>20.96</c:v>
                </c:pt>
                <c:pt idx="2">
                  <c:v>21.83</c:v>
                </c:pt>
                <c:pt idx="3">
                  <c:v>17.899999999999999</c:v>
                </c:pt>
                <c:pt idx="4">
                  <c:v>16.59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7A-42D0-B662-C5DA05EED8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0B9C8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290-401C-8735-A8211F15D5C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290-401C-8735-A8211F15D5C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290-401C-8735-A8211F15D5C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290-401C-8735-A8211F15D5C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Bad</c:v>
                </c:pt>
                <c:pt idx="1">
                  <c:v>Good</c:v>
                </c:pt>
                <c:pt idx="2">
                  <c:v>Okay</c:v>
                </c:pt>
                <c:pt idx="3">
                  <c:v>Very Bad</c:v>
                </c:pt>
                <c:pt idx="4">
                  <c:v>Very Good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29.15</c:v>
                </c:pt>
                <c:pt idx="1">
                  <c:v>10.050000000000001</c:v>
                </c:pt>
                <c:pt idx="2">
                  <c:v>20.100000000000001</c:v>
                </c:pt>
                <c:pt idx="3">
                  <c:v>30.65</c:v>
                </c:pt>
                <c:pt idx="4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90-401C-8735-A8211F15D5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0B9C8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3F-4278-92B8-1E7B7F4ADAD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3F-4278-92B8-1E7B7F4ADAD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3F-4278-92B8-1E7B7F4ADAD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3F-4278-92B8-1E7B7F4ADAD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3F-4278-92B8-1E7B7F4ADAD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Bad</c:v>
                </c:pt>
                <c:pt idx="1">
                  <c:v>Good</c:v>
                </c:pt>
                <c:pt idx="2">
                  <c:v>Okay</c:v>
                </c:pt>
                <c:pt idx="3">
                  <c:v>Very Bad</c:v>
                </c:pt>
                <c:pt idx="4">
                  <c:v>Very Good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14.12</c:v>
                </c:pt>
                <c:pt idx="1">
                  <c:v>22.14</c:v>
                </c:pt>
                <c:pt idx="2">
                  <c:v>20.23</c:v>
                </c:pt>
                <c:pt idx="3">
                  <c:v>14.89</c:v>
                </c:pt>
                <c:pt idx="4">
                  <c:v>28.63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3F-4278-92B8-1E7B7F4ADA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0B9C8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EF-4062-BAD8-C231760E791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EF-4062-BAD8-C231760E791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EF-4062-BAD8-C231760E7910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EF-4062-BAD8-C231760E7910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EF-4062-BAD8-C231760E791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Bad</c:v>
                </c:pt>
                <c:pt idx="1">
                  <c:v>Good</c:v>
                </c:pt>
                <c:pt idx="2">
                  <c:v>Okay</c:v>
                </c:pt>
                <c:pt idx="3">
                  <c:v>Very Bad</c:v>
                </c:pt>
                <c:pt idx="4">
                  <c:v>Very Good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11.29</c:v>
                </c:pt>
                <c:pt idx="1">
                  <c:v>28.71</c:v>
                </c:pt>
                <c:pt idx="2">
                  <c:v>19.03</c:v>
                </c:pt>
                <c:pt idx="3">
                  <c:v>10.97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EF-4062-BAD8-C231760E79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0B9C8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QuArter</a:t>
            </a:r>
            <a:r>
              <a:rPr lang="en-US" dirty="0"/>
              <a:t>-wise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5"/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F-4289-BC12-96C063C7A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21073768"/>
        <c:axId val="621076064"/>
      </c:lineChart>
      <c:catAx>
        <c:axId val="6210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076064"/>
        <c:crosses val="autoZero"/>
        <c:auto val="1"/>
        <c:lblAlgn val="ctr"/>
        <c:lblOffset val="100"/>
        <c:noMultiLvlLbl val="0"/>
      </c:catAx>
      <c:valAx>
        <c:axId val="62107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0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/>
    </a:solidFill>
    <a:ln w="9525" cap="flat" cmpd="sng" algn="ctr">
      <a:solidFill>
        <a:schemeClr val="accent5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QoQ</a:t>
            </a:r>
            <a:r>
              <a:rPr lang="en-US" baseline="0" dirty="0"/>
              <a:t> Revenue Movement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QoQ_percentage_change_in_Revenue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-16.96</c:v>
                </c:pt>
                <c:pt idx="2">
                  <c:v>-10.57</c:v>
                </c:pt>
                <c:pt idx="3">
                  <c:v>-20.18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F-4289-BC12-96C063C7AB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1073768"/>
        <c:axId val="621076064"/>
      </c:lineChart>
      <c:catAx>
        <c:axId val="6210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076064"/>
        <c:crosses val="autoZero"/>
        <c:auto val="1"/>
        <c:lblAlgn val="ctr"/>
        <c:lblOffset val="100"/>
        <c:noMultiLvlLbl val="0"/>
      </c:catAx>
      <c:valAx>
        <c:axId val="62107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073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CARD TYPES VS DISCOUNT OFFERED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Avg_Discount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0.64400000000000002</c:v>
                </c:pt>
                <c:pt idx="1">
                  <c:v>0.63</c:v>
                </c:pt>
                <c:pt idx="2">
                  <c:v>0.624</c:v>
                </c:pt>
                <c:pt idx="3">
                  <c:v>0.623</c:v>
                </c:pt>
                <c:pt idx="4">
                  <c:v>0.622</c:v>
                </c:pt>
                <c:pt idx="5">
                  <c:v>0.621</c:v>
                </c:pt>
                <c:pt idx="6">
                  <c:v>0.61599999999999999</c:v>
                </c:pt>
                <c:pt idx="7">
                  <c:v>0.61499999999999999</c:v>
                </c:pt>
                <c:pt idx="8">
                  <c:v>0.61399999999999999</c:v>
                </c:pt>
                <c:pt idx="9">
                  <c:v>0.61</c:v>
                </c:pt>
                <c:pt idx="10">
                  <c:v>0.61</c:v>
                </c:pt>
                <c:pt idx="11">
                  <c:v>0.60699999999999998</c:v>
                </c:pt>
                <c:pt idx="12">
                  <c:v>0.60099999999999998</c:v>
                </c:pt>
                <c:pt idx="13">
                  <c:v>0.6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E-4994-AB2E-C9C4C8A5A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664770528"/>
        <c:axId val="664770200"/>
      </c:barChart>
      <c:catAx>
        <c:axId val="66477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770200"/>
        <c:crosses val="autoZero"/>
        <c:auto val="1"/>
        <c:lblAlgn val="ctr"/>
        <c:lblOffset val="100"/>
        <c:noMultiLvlLbl val="0"/>
      </c:catAx>
      <c:valAx>
        <c:axId val="66477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77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Chevrolet</cx:pt>
          <cx:pt idx="1">Ford</cx:pt>
          <cx:pt idx="2">Toyota</cx:pt>
          <cx:pt idx="3">Pontiac</cx:pt>
          <cx:pt idx="4">Dodge</cx:pt>
        </cx:lvl>
      </cx:strDim>
      <cx:numDim type="val">
        <cx:f>Sheet1!$B$2:$B$6</cx:f>
        <cx:lvl ptCount="5" formatCode="General">
          <cx:pt idx="0">83</cx:pt>
          <cx:pt idx="1">63</cx:pt>
          <cx:pt idx="2">52</cx:pt>
          <cx:pt idx="3">50</cx:pt>
          <cx:pt idx="4">50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schemeClr val="bg1"/>
                </a:solidFill>
                <a:latin typeface="Arial"/>
              </a:rPr>
              <a:t>Preferred Vehicle Makers</a:t>
            </a:r>
          </a:p>
        </cx:rich>
      </cx:tx>
    </cx:title>
    <cx:plotArea>
      <cx:plotAreaRegion>
        <cx:series layoutId="funnel" uniqueId="{B09619F3-179E-4078-BB69-B7DB75663852}">
          <cx:tx>
            <cx:txData>
              <cx:f>Sheet1!$B$1</cx:f>
              <cx:v>Number_of_orders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002060"/>
                    </a:solidFill>
                  </a:defRPr>
                </a:pPr>
                <a:endParaRPr lang="en-US" sz="1197" b="0" i="0" u="none" strike="noStrike" baseline="0">
                  <a:solidFill>
                    <a:srgbClr val="002060"/>
                  </a:solidFill>
                  <a:latin typeface="Arial"/>
                </a:endParaRPr>
              </a:p>
            </cx:txPr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bg1"/>
                </a:solidFill>
              </a:defRPr>
            </a:pPr>
            <a:endParaRPr lang="en-US" sz="1197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271AE-FA4C-4409-AF0C-3F4BAB9E7C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5ED5F-DE61-4822-B50A-420350E6D8C6}">
      <dgm:prSet phldrT="[Text]"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1000</a:t>
          </a:r>
          <a:endParaRPr lang="en-US" sz="2300" b="1" dirty="0"/>
        </a:p>
        <a:p>
          <a:r>
            <a:rPr lang="en-US" sz="2300" dirty="0"/>
            <a:t>Total Orders</a:t>
          </a:r>
        </a:p>
      </dgm:t>
    </dgm:pt>
    <dgm:pt modelId="{BA588F8A-D91F-4AB3-9C88-40481EC27BE4}" type="parTrans" cxnId="{7B328838-457D-48E3-9741-39A5155A8E8D}">
      <dgm:prSet/>
      <dgm:spPr/>
      <dgm:t>
        <a:bodyPr/>
        <a:lstStyle/>
        <a:p>
          <a:endParaRPr lang="en-US"/>
        </a:p>
      </dgm:t>
    </dgm:pt>
    <dgm:pt modelId="{5E89978D-5375-4EAF-9029-4337B823824B}" type="sibTrans" cxnId="{7B328838-457D-48E3-9741-39A5155A8E8D}">
      <dgm:prSet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994</a:t>
          </a:r>
        </a:p>
        <a:p>
          <a:r>
            <a:rPr lang="en-US" sz="2200" dirty="0"/>
            <a:t>Total Customers</a:t>
          </a:r>
        </a:p>
      </dgm:t>
    </dgm:pt>
    <dgm:pt modelId="{0708182D-C12B-45E3-B1BB-41E5F564460E}">
      <dgm:prSet custT="1"/>
      <dgm:spPr>
        <a:solidFill>
          <a:srgbClr val="003352"/>
        </a:solidFill>
      </dgm:spPr>
      <dgm:t>
        <a:bodyPr/>
        <a:lstStyle/>
        <a:p>
          <a:r>
            <a:rPr lang="en-US" sz="2300" dirty="0"/>
            <a:t> </a:t>
          </a:r>
          <a:r>
            <a:rPr lang="en-US" sz="2400" b="1" dirty="0"/>
            <a:t>$125 M</a:t>
          </a:r>
        </a:p>
        <a:p>
          <a:r>
            <a:rPr lang="en-US" sz="2200" dirty="0"/>
            <a:t>Total Revenue</a:t>
          </a:r>
        </a:p>
      </dgm:t>
    </dgm:pt>
    <dgm:pt modelId="{F6F489D4-4DAA-4309-9D4C-836D77C08E8D}" type="parTrans" cxnId="{2AAA61B4-B52E-44FE-9615-F4F22CE329F0}">
      <dgm:prSet/>
      <dgm:spPr/>
      <dgm:t>
        <a:bodyPr/>
        <a:lstStyle/>
        <a:p>
          <a:endParaRPr lang="en-US"/>
        </a:p>
      </dgm:t>
    </dgm:pt>
    <dgm:pt modelId="{7CD3BA71-FF11-4954-AE93-909ECCA0135A}" type="sibTrans" cxnId="{2AAA61B4-B52E-44FE-9615-F4F22CE329F0}">
      <dgm:prSet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199</a:t>
          </a:r>
        </a:p>
        <a:p>
          <a:r>
            <a:rPr lang="en-US" sz="2200" dirty="0"/>
            <a:t>Last </a:t>
          </a:r>
          <a:r>
            <a:rPr lang="en-US" sz="2200" dirty="0" err="1"/>
            <a:t>Qtr</a:t>
          </a:r>
          <a:r>
            <a:rPr lang="en-US" sz="2200" dirty="0"/>
            <a:t> Orders</a:t>
          </a:r>
        </a:p>
      </dgm:t>
    </dgm:pt>
    <dgm:pt modelId="{0795E01F-30C9-4CA0-8D0B-8441A7BED738}" type="pres">
      <dgm:prSet presAssocID="{9E2271AE-FA4C-4409-AF0C-3F4BAB9E7CE8}" presName="Name0" presStyleCnt="0">
        <dgm:presLayoutVars>
          <dgm:chMax/>
          <dgm:chPref/>
          <dgm:dir/>
          <dgm:animLvl val="lvl"/>
        </dgm:presLayoutVars>
      </dgm:prSet>
      <dgm:spPr/>
    </dgm:pt>
    <dgm:pt modelId="{ABA6850E-4FC7-489B-8607-AD19BD111530}" type="pres">
      <dgm:prSet presAssocID="{4285ED5F-DE61-4822-B50A-420350E6D8C6}" presName="composite" presStyleCnt="0"/>
      <dgm:spPr/>
    </dgm:pt>
    <dgm:pt modelId="{5C9624CE-F994-49C1-804D-92E021699F39}" type="pres">
      <dgm:prSet presAssocID="{4285ED5F-DE61-4822-B50A-420350E6D8C6}" presName="Parent1" presStyleLbl="node1" presStyleIdx="0" presStyleCnt="4" custLinFactNeighborX="1338" custLinFactNeighborY="-286">
        <dgm:presLayoutVars>
          <dgm:chMax val="1"/>
          <dgm:chPref val="1"/>
          <dgm:bulletEnabled val="1"/>
        </dgm:presLayoutVars>
      </dgm:prSet>
      <dgm:spPr/>
    </dgm:pt>
    <dgm:pt modelId="{19A033F6-9CDC-4020-8D10-5624CE6159AE}" type="pres">
      <dgm:prSet presAssocID="{4285ED5F-DE61-4822-B50A-420350E6D8C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9CFB731-8042-4F50-A1D2-0BFFB6D3B00D}" type="pres">
      <dgm:prSet presAssocID="{4285ED5F-DE61-4822-B50A-420350E6D8C6}" presName="BalanceSpacing" presStyleCnt="0"/>
      <dgm:spPr/>
    </dgm:pt>
    <dgm:pt modelId="{37F4A21C-D7DE-4142-BF6B-158605B36837}" type="pres">
      <dgm:prSet presAssocID="{4285ED5F-DE61-4822-B50A-420350E6D8C6}" presName="BalanceSpacing1" presStyleCnt="0"/>
      <dgm:spPr/>
    </dgm:pt>
    <dgm:pt modelId="{AEE76126-DD95-4AC3-8825-8261134CC628}" type="pres">
      <dgm:prSet presAssocID="{5E89978D-5375-4EAF-9029-4337B823824B}" presName="Accent1Text" presStyleLbl="node1" presStyleIdx="1" presStyleCnt="4"/>
      <dgm:spPr/>
    </dgm:pt>
    <dgm:pt modelId="{9F6FA802-4D80-45B8-BDBC-498AA9DB9BF2}" type="pres">
      <dgm:prSet presAssocID="{5E89978D-5375-4EAF-9029-4337B823824B}" presName="spaceBetweenRectangles" presStyleCnt="0"/>
      <dgm:spPr/>
    </dgm:pt>
    <dgm:pt modelId="{7BE42BE8-F40C-4362-A653-8B3DA0C89D42}" type="pres">
      <dgm:prSet presAssocID="{0708182D-C12B-45E3-B1BB-41E5F564460E}" presName="composite" presStyleCnt="0"/>
      <dgm:spPr/>
    </dgm:pt>
    <dgm:pt modelId="{1F8BF511-5335-4845-87B4-BD5C2781599E}" type="pres">
      <dgm:prSet presAssocID="{0708182D-C12B-45E3-B1BB-41E5F564460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3B2FD72-EC67-40D7-BA0A-508E94C61C3D}" type="pres">
      <dgm:prSet presAssocID="{0708182D-C12B-45E3-B1BB-41E5F564460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D961AE3-0A55-48DF-A6DA-69178CE52356}" type="pres">
      <dgm:prSet presAssocID="{0708182D-C12B-45E3-B1BB-41E5F564460E}" presName="BalanceSpacing" presStyleCnt="0"/>
      <dgm:spPr/>
    </dgm:pt>
    <dgm:pt modelId="{A1D53C4F-2C18-45A1-A192-ACA89C4C0776}" type="pres">
      <dgm:prSet presAssocID="{0708182D-C12B-45E3-B1BB-41E5F564460E}" presName="BalanceSpacing1" presStyleCnt="0"/>
      <dgm:spPr/>
    </dgm:pt>
    <dgm:pt modelId="{80FED3FC-6D37-41DB-A418-A9998E2745AD}" type="pres">
      <dgm:prSet presAssocID="{7CD3BA71-FF11-4954-AE93-909ECCA0135A}" presName="Accent1Text" presStyleLbl="node1" presStyleIdx="3" presStyleCnt="4"/>
      <dgm:spPr/>
    </dgm:pt>
  </dgm:ptLst>
  <dgm:cxnLst>
    <dgm:cxn modelId="{7B328838-457D-48E3-9741-39A5155A8E8D}" srcId="{9E2271AE-FA4C-4409-AF0C-3F4BAB9E7CE8}" destId="{4285ED5F-DE61-4822-B50A-420350E6D8C6}" srcOrd="0" destOrd="0" parTransId="{BA588F8A-D91F-4AB3-9C88-40481EC27BE4}" sibTransId="{5E89978D-5375-4EAF-9029-4337B823824B}"/>
    <dgm:cxn modelId="{8C960865-327B-41AA-86A0-3DE56D11B877}" type="presOf" srcId="{0708182D-C12B-45E3-B1BB-41E5F564460E}" destId="{1F8BF511-5335-4845-87B4-BD5C2781599E}" srcOrd="0" destOrd="0" presId="urn:microsoft.com/office/officeart/2008/layout/AlternatingHexagons"/>
    <dgm:cxn modelId="{C56E699C-7C73-4622-8173-EE60408A4313}" type="presOf" srcId="{9E2271AE-FA4C-4409-AF0C-3F4BAB9E7CE8}" destId="{0795E01F-30C9-4CA0-8D0B-8441A7BED738}" srcOrd="0" destOrd="0" presId="urn:microsoft.com/office/officeart/2008/layout/AlternatingHexagons"/>
    <dgm:cxn modelId="{4F3E889E-F252-4DC1-BAAB-B669020E2957}" type="presOf" srcId="{7CD3BA71-FF11-4954-AE93-909ECCA0135A}" destId="{80FED3FC-6D37-41DB-A418-A9998E2745AD}" srcOrd="0" destOrd="0" presId="urn:microsoft.com/office/officeart/2008/layout/AlternatingHexagons"/>
    <dgm:cxn modelId="{2AAA61B4-B52E-44FE-9615-F4F22CE329F0}" srcId="{9E2271AE-FA4C-4409-AF0C-3F4BAB9E7CE8}" destId="{0708182D-C12B-45E3-B1BB-41E5F564460E}" srcOrd="1" destOrd="0" parTransId="{F6F489D4-4DAA-4309-9D4C-836D77C08E8D}" sibTransId="{7CD3BA71-FF11-4954-AE93-909ECCA0135A}"/>
    <dgm:cxn modelId="{59C8DFB4-F032-43C5-9C7F-5B170C416AD4}" type="presOf" srcId="{4285ED5F-DE61-4822-B50A-420350E6D8C6}" destId="{5C9624CE-F994-49C1-804D-92E021699F39}" srcOrd="0" destOrd="0" presId="urn:microsoft.com/office/officeart/2008/layout/AlternatingHexagons"/>
    <dgm:cxn modelId="{5E1508EB-A0C3-46CF-8902-8135E8540FB3}" type="presOf" srcId="{5E89978D-5375-4EAF-9029-4337B823824B}" destId="{AEE76126-DD95-4AC3-8825-8261134CC628}" srcOrd="0" destOrd="0" presId="urn:microsoft.com/office/officeart/2008/layout/AlternatingHexagons"/>
    <dgm:cxn modelId="{E9F0BCB7-1D56-4802-9566-53C83E7B8129}" type="presParOf" srcId="{0795E01F-30C9-4CA0-8D0B-8441A7BED738}" destId="{ABA6850E-4FC7-489B-8607-AD19BD111530}" srcOrd="0" destOrd="0" presId="urn:microsoft.com/office/officeart/2008/layout/AlternatingHexagons"/>
    <dgm:cxn modelId="{341E5B88-6D52-45CB-8D5C-3EC86D8E2767}" type="presParOf" srcId="{ABA6850E-4FC7-489B-8607-AD19BD111530}" destId="{5C9624CE-F994-49C1-804D-92E021699F39}" srcOrd="0" destOrd="0" presId="urn:microsoft.com/office/officeart/2008/layout/AlternatingHexagons"/>
    <dgm:cxn modelId="{EF4A3DC8-0FC0-4C4F-AF41-BFA2B205D2C3}" type="presParOf" srcId="{ABA6850E-4FC7-489B-8607-AD19BD111530}" destId="{19A033F6-9CDC-4020-8D10-5624CE6159AE}" srcOrd="1" destOrd="0" presId="urn:microsoft.com/office/officeart/2008/layout/AlternatingHexagons"/>
    <dgm:cxn modelId="{8A335C9F-C302-46A9-877E-3528E958AC19}" type="presParOf" srcId="{ABA6850E-4FC7-489B-8607-AD19BD111530}" destId="{59CFB731-8042-4F50-A1D2-0BFFB6D3B00D}" srcOrd="2" destOrd="0" presId="urn:microsoft.com/office/officeart/2008/layout/AlternatingHexagons"/>
    <dgm:cxn modelId="{732C9C32-2E25-408B-8F87-BE8D5A682E47}" type="presParOf" srcId="{ABA6850E-4FC7-489B-8607-AD19BD111530}" destId="{37F4A21C-D7DE-4142-BF6B-158605B36837}" srcOrd="3" destOrd="0" presId="urn:microsoft.com/office/officeart/2008/layout/AlternatingHexagons"/>
    <dgm:cxn modelId="{1576092A-F07F-4CAC-87A5-925683CB5356}" type="presParOf" srcId="{ABA6850E-4FC7-489B-8607-AD19BD111530}" destId="{AEE76126-DD95-4AC3-8825-8261134CC628}" srcOrd="4" destOrd="0" presId="urn:microsoft.com/office/officeart/2008/layout/AlternatingHexagons"/>
    <dgm:cxn modelId="{79C6A992-BC9F-4B1E-8951-E19A9724ED25}" type="presParOf" srcId="{0795E01F-30C9-4CA0-8D0B-8441A7BED738}" destId="{9F6FA802-4D80-45B8-BDBC-498AA9DB9BF2}" srcOrd="1" destOrd="0" presId="urn:microsoft.com/office/officeart/2008/layout/AlternatingHexagons"/>
    <dgm:cxn modelId="{6BE81B95-8393-4E5E-9778-60075F3BFE22}" type="presParOf" srcId="{0795E01F-30C9-4CA0-8D0B-8441A7BED738}" destId="{7BE42BE8-F40C-4362-A653-8B3DA0C89D42}" srcOrd="2" destOrd="0" presId="urn:microsoft.com/office/officeart/2008/layout/AlternatingHexagons"/>
    <dgm:cxn modelId="{3ADDAD8B-9CF3-410E-B147-54A400EA363A}" type="presParOf" srcId="{7BE42BE8-F40C-4362-A653-8B3DA0C89D42}" destId="{1F8BF511-5335-4845-87B4-BD5C2781599E}" srcOrd="0" destOrd="0" presId="urn:microsoft.com/office/officeart/2008/layout/AlternatingHexagons"/>
    <dgm:cxn modelId="{2761235A-316A-4640-A79E-E652CB6E96A1}" type="presParOf" srcId="{7BE42BE8-F40C-4362-A653-8B3DA0C89D42}" destId="{23B2FD72-EC67-40D7-BA0A-508E94C61C3D}" srcOrd="1" destOrd="0" presId="urn:microsoft.com/office/officeart/2008/layout/AlternatingHexagons"/>
    <dgm:cxn modelId="{57733C73-897D-46C2-975E-549DB8AAC0D6}" type="presParOf" srcId="{7BE42BE8-F40C-4362-A653-8B3DA0C89D42}" destId="{FD961AE3-0A55-48DF-A6DA-69178CE52356}" srcOrd="2" destOrd="0" presId="urn:microsoft.com/office/officeart/2008/layout/AlternatingHexagons"/>
    <dgm:cxn modelId="{839615F4-3EE3-43FD-83A7-E54C0E004216}" type="presParOf" srcId="{7BE42BE8-F40C-4362-A653-8B3DA0C89D42}" destId="{A1D53C4F-2C18-45A1-A192-ACA89C4C0776}" srcOrd="3" destOrd="0" presId="urn:microsoft.com/office/officeart/2008/layout/AlternatingHexagons"/>
    <dgm:cxn modelId="{9BC25448-649F-43B1-951C-C48393896FB7}" type="presParOf" srcId="{7BE42BE8-F40C-4362-A653-8B3DA0C89D42}" destId="{80FED3FC-6D37-41DB-A418-A9998E2745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271AE-FA4C-4409-AF0C-3F4BAB9E7C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5ED5F-DE61-4822-B50A-420350E6D8C6}">
      <dgm:prSet phldrT="[Text]"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54</a:t>
          </a:r>
          <a:endParaRPr lang="en-US" sz="2200" b="1" dirty="0"/>
        </a:p>
        <a:p>
          <a:r>
            <a:rPr lang="en-US" sz="2200" dirty="0"/>
            <a:t>Vehicle</a:t>
          </a:r>
        </a:p>
        <a:p>
          <a:r>
            <a:rPr lang="en-US" sz="2200" dirty="0"/>
            <a:t>Makers</a:t>
          </a:r>
        </a:p>
      </dgm:t>
    </dgm:pt>
    <dgm:pt modelId="{BA588F8A-D91F-4AB3-9C88-40481EC27BE4}" type="parTrans" cxnId="{7B328838-457D-48E3-9741-39A5155A8E8D}">
      <dgm:prSet/>
      <dgm:spPr/>
      <dgm:t>
        <a:bodyPr/>
        <a:lstStyle/>
        <a:p>
          <a:endParaRPr lang="en-US"/>
        </a:p>
      </dgm:t>
    </dgm:pt>
    <dgm:pt modelId="{5E89978D-5375-4EAF-9029-4337B823824B}" type="sibTrans" cxnId="{7B328838-457D-48E3-9741-39A5155A8E8D}">
      <dgm:prSet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49</a:t>
          </a:r>
        </a:p>
        <a:p>
          <a:r>
            <a:rPr lang="en-US" sz="2200" dirty="0"/>
            <a:t>States</a:t>
          </a:r>
        </a:p>
      </dgm:t>
    </dgm:pt>
    <dgm:pt modelId="{0708182D-C12B-45E3-B1BB-41E5F564460E}">
      <dgm:prSet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$23 M</a:t>
          </a:r>
        </a:p>
        <a:p>
          <a:r>
            <a:rPr lang="en-US" sz="2200" dirty="0"/>
            <a:t>Last </a:t>
          </a:r>
          <a:r>
            <a:rPr lang="en-US" sz="2200" dirty="0" err="1"/>
            <a:t>Qtr</a:t>
          </a:r>
          <a:r>
            <a:rPr lang="en-US" sz="2200" dirty="0"/>
            <a:t> Revenue</a:t>
          </a:r>
        </a:p>
      </dgm:t>
    </dgm:pt>
    <dgm:pt modelId="{F6F489D4-4DAA-4309-9D4C-836D77C08E8D}" type="parTrans" cxnId="{2AAA61B4-B52E-44FE-9615-F4F22CE329F0}">
      <dgm:prSet/>
      <dgm:spPr/>
      <dgm:t>
        <a:bodyPr/>
        <a:lstStyle/>
        <a:p>
          <a:endParaRPr lang="en-US"/>
        </a:p>
      </dgm:t>
    </dgm:pt>
    <dgm:pt modelId="{7CD3BA71-FF11-4954-AE93-909ECCA0135A}" type="sibTrans" cxnId="{2AAA61B4-B52E-44FE-9615-F4F22CE329F0}">
      <dgm:prSet custT="1"/>
      <dgm:spPr>
        <a:solidFill>
          <a:srgbClr val="003352"/>
        </a:solidFill>
      </dgm:spPr>
      <dgm:t>
        <a:bodyPr/>
        <a:lstStyle/>
        <a:p>
          <a:r>
            <a:rPr lang="en-US" sz="2800" b="1" dirty="0"/>
            <a:t>504</a:t>
          </a:r>
        </a:p>
        <a:p>
          <a:r>
            <a:rPr lang="en-US" sz="2200" dirty="0"/>
            <a:t>Vehicle Models</a:t>
          </a:r>
        </a:p>
      </dgm:t>
    </dgm:pt>
    <dgm:pt modelId="{0795E01F-30C9-4CA0-8D0B-8441A7BED738}" type="pres">
      <dgm:prSet presAssocID="{9E2271AE-FA4C-4409-AF0C-3F4BAB9E7CE8}" presName="Name0" presStyleCnt="0">
        <dgm:presLayoutVars>
          <dgm:chMax/>
          <dgm:chPref/>
          <dgm:dir/>
          <dgm:animLvl val="lvl"/>
        </dgm:presLayoutVars>
      </dgm:prSet>
      <dgm:spPr/>
    </dgm:pt>
    <dgm:pt modelId="{ABA6850E-4FC7-489B-8607-AD19BD111530}" type="pres">
      <dgm:prSet presAssocID="{4285ED5F-DE61-4822-B50A-420350E6D8C6}" presName="composite" presStyleCnt="0"/>
      <dgm:spPr/>
    </dgm:pt>
    <dgm:pt modelId="{5C9624CE-F994-49C1-804D-92E021699F39}" type="pres">
      <dgm:prSet presAssocID="{4285ED5F-DE61-4822-B50A-420350E6D8C6}" presName="Parent1" presStyleLbl="node1" presStyleIdx="0" presStyleCnt="4" custLinFactNeighborX="1338" custLinFactNeighborY="-286">
        <dgm:presLayoutVars>
          <dgm:chMax val="1"/>
          <dgm:chPref val="1"/>
          <dgm:bulletEnabled val="1"/>
        </dgm:presLayoutVars>
      </dgm:prSet>
      <dgm:spPr/>
    </dgm:pt>
    <dgm:pt modelId="{19A033F6-9CDC-4020-8D10-5624CE6159AE}" type="pres">
      <dgm:prSet presAssocID="{4285ED5F-DE61-4822-B50A-420350E6D8C6}" presName="Childtext1" presStyleLbl="revTx" presStyleIdx="0" presStyleCnt="2" custLinFactX="7970" custLinFactNeighborX="100000" custLinFactNeighborY="-38678">
        <dgm:presLayoutVars>
          <dgm:chMax val="0"/>
          <dgm:chPref val="0"/>
          <dgm:bulletEnabled val="1"/>
        </dgm:presLayoutVars>
      </dgm:prSet>
      <dgm:spPr/>
    </dgm:pt>
    <dgm:pt modelId="{59CFB731-8042-4F50-A1D2-0BFFB6D3B00D}" type="pres">
      <dgm:prSet presAssocID="{4285ED5F-DE61-4822-B50A-420350E6D8C6}" presName="BalanceSpacing" presStyleCnt="0"/>
      <dgm:spPr/>
    </dgm:pt>
    <dgm:pt modelId="{37F4A21C-D7DE-4142-BF6B-158605B36837}" type="pres">
      <dgm:prSet presAssocID="{4285ED5F-DE61-4822-B50A-420350E6D8C6}" presName="BalanceSpacing1" presStyleCnt="0"/>
      <dgm:spPr/>
    </dgm:pt>
    <dgm:pt modelId="{AEE76126-DD95-4AC3-8825-8261134CC628}" type="pres">
      <dgm:prSet presAssocID="{5E89978D-5375-4EAF-9029-4337B823824B}" presName="Accent1Text" presStyleLbl="node1" presStyleIdx="1" presStyleCnt="4"/>
      <dgm:spPr/>
    </dgm:pt>
    <dgm:pt modelId="{9F6FA802-4D80-45B8-BDBC-498AA9DB9BF2}" type="pres">
      <dgm:prSet presAssocID="{5E89978D-5375-4EAF-9029-4337B823824B}" presName="spaceBetweenRectangles" presStyleCnt="0"/>
      <dgm:spPr/>
    </dgm:pt>
    <dgm:pt modelId="{7BE42BE8-F40C-4362-A653-8B3DA0C89D42}" type="pres">
      <dgm:prSet presAssocID="{0708182D-C12B-45E3-B1BB-41E5F564460E}" presName="composite" presStyleCnt="0"/>
      <dgm:spPr/>
    </dgm:pt>
    <dgm:pt modelId="{1F8BF511-5335-4845-87B4-BD5C2781599E}" type="pres">
      <dgm:prSet presAssocID="{0708182D-C12B-45E3-B1BB-41E5F564460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3B2FD72-EC67-40D7-BA0A-508E94C61C3D}" type="pres">
      <dgm:prSet presAssocID="{0708182D-C12B-45E3-B1BB-41E5F564460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D961AE3-0A55-48DF-A6DA-69178CE52356}" type="pres">
      <dgm:prSet presAssocID="{0708182D-C12B-45E3-B1BB-41E5F564460E}" presName="BalanceSpacing" presStyleCnt="0"/>
      <dgm:spPr/>
    </dgm:pt>
    <dgm:pt modelId="{A1D53C4F-2C18-45A1-A192-ACA89C4C0776}" type="pres">
      <dgm:prSet presAssocID="{0708182D-C12B-45E3-B1BB-41E5F564460E}" presName="BalanceSpacing1" presStyleCnt="0"/>
      <dgm:spPr/>
    </dgm:pt>
    <dgm:pt modelId="{80FED3FC-6D37-41DB-A418-A9998E2745AD}" type="pres">
      <dgm:prSet presAssocID="{7CD3BA71-FF11-4954-AE93-909ECCA0135A}" presName="Accent1Text" presStyleLbl="node1" presStyleIdx="3" presStyleCnt="4"/>
      <dgm:spPr/>
    </dgm:pt>
  </dgm:ptLst>
  <dgm:cxnLst>
    <dgm:cxn modelId="{7B328838-457D-48E3-9741-39A5155A8E8D}" srcId="{9E2271AE-FA4C-4409-AF0C-3F4BAB9E7CE8}" destId="{4285ED5F-DE61-4822-B50A-420350E6D8C6}" srcOrd="0" destOrd="0" parTransId="{BA588F8A-D91F-4AB3-9C88-40481EC27BE4}" sibTransId="{5E89978D-5375-4EAF-9029-4337B823824B}"/>
    <dgm:cxn modelId="{8C960865-327B-41AA-86A0-3DE56D11B877}" type="presOf" srcId="{0708182D-C12B-45E3-B1BB-41E5F564460E}" destId="{1F8BF511-5335-4845-87B4-BD5C2781599E}" srcOrd="0" destOrd="0" presId="urn:microsoft.com/office/officeart/2008/layout/AlternatingHexagons"/>
    <dgm:cxn modelId="{C56E699C-7C73-4622-8173-EE60408A4313}" type="presOf" srcId="{9E2271AE-FA4C-4409-AF0C-3F4BAB9E7CE8}" destId="{0795E01F-30C9-4CA0-8D0B-8441A7BED738}" srcOrd="0" destOrd="0" presId="urn:microsoft.com/office/officeart/2008/layout/AlternatingHexagons"/>
    <dgm:cxn modelId="{4F3E889E-F252-4DC1-BAAB-B669020E2957}" type="presOf" srcId="{7CD3BA71-FF11-4954-AE93-909ECCA0135A}" destId="{80FED3FC-6D37-41DB-A418-A9998E2745AD}" srcOrd="0" destOrd="0" presId="urn:microsoft.com/office/officeart/2008/layout/AlternatingHexagons"/>
    <dgm:cxn modelId="{2AAA61B4-B52E-44FE-9615-F4F22CE329F0}" srcId="{9E2271AE-FA4C-4409-AF0C-3F4BAB9E7CE8}" destId="{0708182D-C12B-45E3-B1BB-41E5F564460E}" srcOrd="1" destOrd="0" parTransId="{F6F489D4-4DAA-4309-9D4C-836D77C08E8D}" sibTransId="{7CD3BA71-FF11-4954-AE93-909ECCA0135A}"/>
    <dgm:cxn modelId="{59C8DFB4-F032-43C5-9C7F-5B170C416AD4}" type="presOf" srcId="{4285ED5F-DE61-4822-B50A-420350E6D8C6}" destId="{5C9624CE-F994-49C1-804D-92E021699F39}" srcOrd="0" destOrd="0" presId="urn:microsoft.com/office/officeart/2008/layout/AlternatingHexagons"/>
    <dgm:cxn modelId="{5E1508EB-A0C3-46CF-8902-8135E8540FB3}" type="presOf" srcId="{5E89978D-5375-4EAF-9029-4337B823824B}" destId="{AEE76126-DD95-4AC3-8825-8261134CC628}" srcOrd="0" destOrd="0" presId="urn:microsoft.com/office/officeart/2008/layout/AlternatingHexagons"/>
    <dgm:cxn modelId="{E9F0BCB7-1D56-4802-9566-53C83E7B8129}" type="presParOf" srcId="{0795E01F-30C9-4CA0-8D0B-8441A7BED738}" destId="{ABA6850E-4FC7-489B-8607-AD19BD111530}" srcOrd="0" destOrd="0" presId="urn:microsoft.com/office/officeart/2008/layout/AlternatingHexagons"/>
    <dgm:cxn modelId="{341E5B88-6D52-45CB-8D5C-3EC86D8E2767}" type="presParOf" srcId="{ABA6850E-4FC7-489B-8607-AD19BD111530}" destId="{5C9624CE-F994-49C1-804D-92E021699F39}" srcOrd="0" destOrd="0" presId="urn:microsoft.com/office/officeart/2008/layout/AlternatingHexagons"/>
    <dgm:cxn modelId="{EF4A3DC8-0FC0-4C4F-AF41-BFA2B205D2C3}" type="presParOf" srcId="{ABA6850E-4FC7-489B-8607-AD19BD111530}" destId="{19A033F6-9CDC-4020-8D10-5624CE6159AE}" srcOrd="1" destOrd="0" presId="urn:microsoft.com/office/officeart/2008/layout/AlternatingHexagons"/>
    <dgm:cxn modelId="{8A335C9F-C302-46A9-877E-3528E958AC19}" type="presParOf" srcId="{ABA6850E-4FC7-489B-8607-AD19BD111530}" destId="{59CFB731-8042-4F50-A1D2-0BFFB6D3B00D}" srcOrd="2" destOrd="0" presId="urn:microsoft.com/office/officeart/2008/layout/AlternatingHexagons"/>
    <dgm:cxn modelId="{732C9C32-2E25-408B-8F87-BE8D5A682E47}" type="presParOf" srcId="{ABA6850E-4FC7-489B-8607-AD19BD111530}" destId="{37F4A21C-D7DE-4142-BF6B-158605B36837}" srcOrd="3" destOrd="0" presId="urn:microsoft.com/office/officeart/2008/layout/AlternatingHexagons"/>
    <dgm:cxn modelId="{1576092A-F07F-4CAC-87A5-925683CB5356}" type="presParOf" srcId="{ABA6850E-4FC7-489B-8607-AD19BD111530}" destId="{AEE76126-DD95-4AC3-8825-8261134CC628}" srcOrd="4" destOrd="0" presId="urn:microsoft.com/office/officeart/2008/layout/AlternatingHexagons"/>
    <dgm:cxn modelId="{79C6A992-BC9F-4B1E-8951-E19A9724ED25}" type="presParOf" srcId="{0795E01F-30C9-4CA0-8D0B-8441A7BED738}" destId="{9F6FA802-4D80-45B8-BDBC-498AA9DB9BF2}" srcOrd="1" destOrd="0" presId="urn:microsoft.com/office/officeart/2008/layout/AlternatingHexagons"/>
    <dgm:cxn modelId="{6BE81B95-8393-4E5E-9778-60075F3BFE22}" type="presParOf" srcId="{0795E01F-30C9-4CA0-8D0B-8441A7BED738}" destId="{7BE42BE8-F40C-4362-A653-8B3DA0C89D42}" srcOrd="2" destOrd="0" presId="urn:microsoft.com/office/officeart/2008/layout/AlternatingHexagons"/>
    <dgm:cxn modelId="{3ADDAD8B-9CF3-410E-B147-54A400EA363A}" type="presParOf" srcId="{7BE42BE8-F40C-4362-A653-8B3DA0C89D42}" destId="{1F8BF511-5335-4845-87B4-BD5C2781599E}" srcOrd="0" destOrd="0" presId="urn:microsoft.com/office/officeart/2008/layout/AlternatingHexagons"/>
    <dgm:cxn modelId="{2761235A-316A-4640-A79E-E652CB6E96A1}" type="presParOf" srcId="{7BE42BE8-F40C-4362-A653-8B3DA0C89D42}" destId="{23B2FD72-EC67-40D7-BA0A-508E94C61C3D}" srcOrd="1" destOrd="0" presId="urn:microsoft.com/office/officeart/2008/layout/AlternatingHexagons"/>
    <dgm:cxn modelId="{57733C73-897D-46C2-975E-549DB8AAC0D6}" type="presParOf" srcId="{7BE42BE8-F40C-4362-A653-8B3DA0C89D42}" destId="{FD961AE3-0A55-48DF-A6DA-69178CE52356}" srcOrd="2" destOrd="0" presId="urn:microsoft.com/office/officeart/2008/layout/AlternatingHexagons"/>
    <dgm:cxn modelId="{839615F4-3EE3-43FD-83A7-E54C0E004216}" type="presParOf" srcId="{7BE42BE8-F40C-4362-A653-8B3DA0C89D42}" destId="{A1D53C4F-2C18-45A1-A192-ACA89C4C0776}" srcOrd="3" destOrd="0" presId="urn:microsoft.com/office/officeart/2008/layout/AlternatingHexagons"/>
    <dgm:cxn modelId="{9BC25448-649F-43B1-951C-C48393896FB7}" type="presParOf" srcId="{7BE42BE8-F40C-4362-A653-8B3DA0C89D42}" destId="{80FED3FC-6D37-41DB-A418-A9998E2745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624CE-F994-49C1-804D-92E021699F39}">
      <dsp:nvSpPr>
        <dsp:cNvPr id="0" name=""/>
        <dsp:cNvSpPr/>
      </dsp:nvSpPr>
      <dsp:spPr>
        <a:xfrm rot="5400000">
          <a:off x="3463974" y="762542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1000</a:t>
          </a:r>
          <a:endParaRPr lang="en-US" sz="23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Total Orders</a:t>
          </a:r>
        </a:p>
      </dsp:txBody>
      <dsp:txXfrm rot="-5400000">
        <a:off x="3916827" y="967624"/>
        <a:ext cx="1352070" cy="1554103"/>
      </dsp:txXfrm>
    </dsp:sp>
    <dsp:sp modelId="{19A033F6-9CDC-4020-8D10-5624CE6159AE}">
      <dsp:nvSpPr>
        <dsp:cNvPr id="0" name=""/>
        <dsp:cNvSpPr/>
      </dsp:nvSpPr>
      <dsp:spPr>
        <a:xfrm>
          <a:off x="5608320" y="1073799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76126-DD95-4AC3-8825-8261134CC628}">
      <dsp:nvSpPr>
        <dsp:cNvPr id="0" name=""/>
        <dsp:cNvSpPr/>
      </dsp:nvSpPr>
      <dsp:spPr>
        <a:xfrm rot="5400000">
          <a:off x="1316284" y="768999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994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Customers</a:t>
          </a:r>
        </a:p>
      </dsp:txBody>
      <dsp:txXfrm rot="-5400000">
        <a:off x="1769137" y="974081"/>
        <a:ext cx="1352070" cy="1554103"/>
      </dsp:txXfrm>
    </dsp:sp>
    <dsp:sp modelId="{1F8BF511-5335-4845-87B4-BD5C2781599E}">
      <dsp:nvSpPr>
        <dsp:cNvPr id="0" name=""/>
        <dsp:cNvSpPr/>
      </dsp:nvSpPr>
      <dsp:spPr>
        <a:xfrm rot="5400000">
          <a:off x="2372924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r>
            <a:rPr lang="en-US" sz="2400" b="1" kern="1200" dirty="0"/>
            <a:t>$125 M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Revenue</a:t>
          </a:r>
        </a:p>
      </dsp:txBody>
      <dsp:txXfrm rot="-5400000">
        <a:off x="2825777" y="2890483"/>
        <a:ext cx="1352070" cy="1554103"/>
      </dsp:txXfrm>
    </dsp:sp>
    <dsp:sp modelId="{23B2FD72-EC67-40D7-BA0A-508E94C61C3D}">
      <dsp:nvSpPr>
        <dsp:cNvPr id="0" name=""/>
        <dsp:cNvSpPr/>
      </dsp:nvSpPr>
      <dsp:spPr>
        <a:xfrm>
          <a:off x="0" y="2990201"/>
          <a:ext cx="24384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ED3FC-6D37-41DB-A418-A9998E2745AD}">
      <dsp:nvSpPr>
        <dsp:cNvPr id="0" name=""/>
        <dsp:cNvSpPr/>
      </dsp:nvSpPr>
      <dsp:spPr>
        <a:xfrm rot="5400000">
          <a:off x="4494332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199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Last </a:t>
          </a:r>
          <a:r>
            <a:rPr lang="en-US" sz="2200" kern="1200" dirty="0" err="1"/>
            <a:t>Qtr</a:t>
          </a:r>
          <a:r>
            <a:rPr lang="en-US" sz="2200" kern="1200" dirty="0"/>
            <a:t> Orders</a:t>
          </a:r>
        </a:p>
      </dsp:txBody>
      <dsp:txXfrm rot="-5400000">
        <a:off x="4947185" y="2890483"/>
        <a:ext cx="1352070" cy="1554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624CE-F994-49C1-804D-92E021699F39}">
      <dsp:nvSpPr>
        <dsp:cNvPr id="0" name=""/>
        <dsp:cNvSpPr/>
      </dsp:nvSpPr>
      <dsp:spPr>
        <a:xfrm rot="5400000">
          <a:off x="3463974" y="762542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54</a:t>
          </a:r>
          <a:endParaRPr lang="en-US" sz="22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Vehicle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Makers</a:t>
          </a:r>
        </a:p>
      </dsp:txBody>
      <dsp:txXfrm rot="-5400000">
        <a:off x="3916827" y="967624"/>
        <a:ext cx="1352070" cy="1554103"/>
      </dsp:txXfrm>
    </dsp:sp>
    <dsp:sp modelId="{19A033F6-9CDC-4020-8D10-5624CE6159AE}">
      <dsp:nvSpPr>
        <dsp:cNvPr id="0" name=""/>
        <dsp:cNvSpPr/>
      </dsp:nvSpPr>
      <dsp:spPr>
        <a:xfrm>
          <a:off x="5608320" y="549841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76126-DD95-4AC3-8825-8261134CC628}">
      <dsp:nvSpPr>
        <dsp:cNvPr id="0" name=""/>
        <dsp:cNvSpPr/>
      </dsp:nvSpPr>
      <dsp:spPr>
        <a:xfrm rot="5400000">
          <a:off x="1316284" y="768999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49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States</a:t>
          </a:r>
        </a:p>
      </dsp:txBody>
      <dsp:txXfrm rot="-5400000">
        <a:off x="1769137" y="974081"/>
        <a:ext cx="1352070" cy="1554103"/>
      </dsp:txXfrm>
    </dsp:sp>
    <dsp:sp modelId="{1F8BF511-5335-4845-87B4-BD5C2781599E}">
      <dsp:nvSpPr>
        <dsp:cNvPr id="0" name=""/>
        <dsp:cNvSpPr/>
      </dsp:nvSpPr>
      <dsp:spPr>
        <a:xfrm rot="5400000">
          <a:off x="2372924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$23 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Last </a:t>
          </a:r>
          <a:r>
            <a:rPr lang="en-US" sz="2200" kern="1200" dirty="0" err="1"/>
            <a:t>Qtr</a:t>
          </a:r>
          <a:r>
            <a:rPr lang="en-US" sz="2200" kern="1200" dirty="0"/>
            <a:t> Revenue</a:t>
          </a:r>
        </a:p>
      </dsp:txBody>
      <dsp:txXfrm rot="-5400000">
        <a:off x="2825777" y="2890483"/>
        <a:ext cx="1352070" cy="1554103"/>
      </dsp:txXfrm>
    </dsp:sp>
    <dsp:sp modelId="{23B2FD72-EC67-40D7-BA0A-508E94C61C3D}">
      <dsp:nvSpPr>
        <dsp:cNvPr id="0" name=""/>
        <dsp:cNvSpPr/>
      </dsp:nvSpPr>
      <dsp:spPr>
        <a:xfrm>
          <a:off x="0" y="2990201"/>
          <a:ext cx="24384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ED3FC-6D37-41DB-A418-A9998E2745AD}">
      <dsp:nvSpPr>
        <dsp:cNvPr id="0" name=""/>
        <dsp:cNvSpPr/>
      </dsp:nvSpPr>
      <dsp:spPr>
        <a:xfrm rot="5400000">
          <a:off x="4494332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rgbClr val="0033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504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Vehicle Models</a:t>
          </a:r>
        </a:p>
      </dsp:txBody>
      <dsp:txXfrm rot="-5400000">
        <a:off x="4947185" y="2890483"/>
        <a:ext cx="1352070" cy="155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WHEELS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2B4A62-13ED-4AD7-8F82-1ED1C99CAE1D}"/>
              </a:ext>
            </a:extLst>
          </p:cNvPr>
          <p:cNvSpPr txBox="1">
            <a:spLocks/>
          </p:cNvSpPr>
          <p:nvPr/>
        </p:nvSpPr>
        <p:spPr>
          <a:xfrm>
            <a:off x="9268177" y="5271458"/>
            <a:ext cx="2585155" cy="1243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By:</a:t>
            </a:r>
          </a:p>
          <a:p>
            <a:r>
              <a:rPr lang="en-US" dirty="0"/>
              <a:t>VIDYA V</a:t>
            </a:r>
          </a:p>
          <a:p>
            <a:r>
              <a:rPr lang="en-US" dirty="0"/>
              <a:t>PGPBSBA.O.2023.B</a:t>
            </a:r>
          </a:p>
          <a:p>
            <a:r>
              <a:rPr lang="en-US" dirty="0"/>
              <a:t>07.10.2023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361950"/>
            <a:ext cx="11214100" cy="535531"/>
          </a:xfrm>
        </p:spPr>
        <p:txBody>
          <a:bodyPr/>
          <a:lstStyle/>
          <a:p>
            <a:r>
              <a:rPr lang="en-US" dirty="0"/>
              <a:t>State-wise Vehicle Maker Preference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EC1D0A-F158-48C7-800C-8CD26B01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14914"/>
              </p:ext>
            </p:extLst>
          </p:nvPr>
        </p:nvGraphicFramePr>
        <p:xfrm>
          <a:off x="273050" y="1286395"/>
          <a:ext cx="3568699" cy="544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46">
                  <a:extLst>
                    <a:ext uri="{9D8B030D-6E8A-4147-A177-3AD203B41FA5}">
                      <a16:colId xmlns:a16="http://schemas.microsoft.com/office/drawing/2014/main" val="1229696869"/>
                    </a:ext>
                  </a:extLst>
                </a:gridCol>
                <a:gridCol w="1831953">
                  <a:extLst>
                    <a:ext uri="{9D8B030D-6E8A-4147-A177-3AD203B41FA5}">
                      <a16:colId xmlns:a16="http://schemas.microsoft.com/office/drawing/2014/main" val="1328874078"/>
                    </a:ext>
                  </a:extLst>
                </a:gridCol>
              </a:tblGrid>
              <a:tr h="3993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State</a:t>
                      </a:r>
                    </a:p>
                  </a:txBody>
                  <a:tcPr marT="41564" marB="41564" anchor="ctr"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Preferred Maker</a:t>
                      </a:r>
                    </a:p>
                  </a:txBody>
                  <a:tcPr marT="41564" marB="41564" anchor="ctr"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7206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Alabama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Dodge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89596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Alaska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73809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Arizona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Cadillac, Pontiac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30605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Arkansas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Chevrolet, GMC, Mitsubishi,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Pontiac, Suzuki, Volkswagen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4035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California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Audi, Chevrolet, Dodge,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Ford, Nissan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7013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Colorado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29212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Connecticut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Chevrolet, Maserati, Mercury,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Volvo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05828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Delaware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Mitsubishi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36692"/>
                  </a:ext>
                </a:extLst>
              </a:tr>
              <a:tr h="29617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District of Columbia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04581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Florida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Toyota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47156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Georgia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Toyota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30185"/>
                  </a:ext>
                </a:extLst>
              </a:tr>
              <a:tr h="3337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Hawaii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Cadillac, Ford, GMC, Nissan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Pontiac, Toyota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307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Idaho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Dodge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24050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Illinois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Chevrolet, GMC, Ford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86687"/>
                  </a:ext>
                </a:extLst>
              </a:tr>
              <a:tr h="2281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Indiana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Mazda</a:t>
                      </a:r>
                    </a:p>
                  </a:txBody>
                  <a:tcPr marL="7620" marR="7620" marT="7620" marB="0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33301"/>
                  </a:ext>
                </a:extLst>
              </a:tr>
              <a:tr h="5960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Iowa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Chevrolet, Chrysler, Dodge,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Ford, Hyundai, Isuzu, Jeep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Mazda, Pontiac, Porsche, Subaru</a:t>
                      </a:r>
                    </a:p>
                  </a:txBody>
                  <a:tcPr marT="41564" marB="41564" anchor="ctr">
                    <a:solidFill>
                      <a:srgbClr val="0338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15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DEF22E-53B5-41C6-B186-003284AF1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01008"/>
              </p:ext>
            </p:extLst>
          </p:nvPr>
        </p:nvGraphicFramePr>
        <p:xfrm>
          <a:off x="3965417" y="1281209"/>
          <a:ext cx="4083366" cy="545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214">
                  <a:extLst>
                    <a:ext uri="{9D8B030D-6E8A-4147-A177-3AD203B41FA5}">
                      <a16:colId xmlns:a16="http://schemas.microsoft.com/office/drawing/2014/main" val="1229696869"/>
                    </a:ext>
                  </a:extLst>
                </a:gridCol>
                <a:gridCol w="2096152">
                  <a:extLst>
                    <a:ext uri="{9D8B030D-6E8A-4147-A177-3AD203B41FA5}">
                      <a16:colId xmlns:a16="http://schemas.microsoft.com/office/drawing/2014/main" val="1328874078"/>
                    </a:ext>
                  </a:extLst>
                </a:gridCol>
              </a:tblGrid>
              <a:tr h="3742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State</a:t>
                      </a:r>
                    </a:p>
                  </a:txBody>
                  <a:tcPr marL="100584" marR="100584" anchor="ctr"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Preferred Maker</a:t>
                      </a:r>
                    </a:p>
                  </a:txBody>
                  <a:tcPr marL="100584" marR="100584" anchor="ctr"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7206"/>
                  </a:ext>
                </a:extLst>
              </a:tr>
              <a:tr h="6786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Kansas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Buick, Dodge, Ford, GMC, Honda, Lexus, Maserati, Mazda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Mercedes-Benz, Nissan, Saab,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Suzuki, Volkswagen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75069"/>
                  </a:ext>
                </a:extLst>
              </a:tr>
              <a:tr h="5311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Kentucky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Acura, Audi, Mercedes-Benz,</a:t>
                      </a:r>
                    </a:p>
                    <a:p>
                      <a:pPr algn="ctr"/>
                      <a:r>
                        <a:rPr lang="pt-BR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Mercury, Nissan, Pontiac, Ram</a:t>
                      </a:r>
                    </a:p>
                    <a:p>
                      <a:pPr algn="ctr"/>
                      <a:r>
                        <a:rPr lang="pt-BR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Volvo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035548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Louisiana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Nissan, BMW, Ford, Pontiac, Kia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212948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Maine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7893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Maryland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78286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Massachusetts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Dodge, Chevrolet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22352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Michigan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00007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Minnesota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88522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Mississippi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Dodge, Toyota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68323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Missouri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28514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Montana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Chevrolet, Dodge, Mitsubishi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53297"/>
                  </a:ext>
                </a:extLst>
              </a:tr>
              <a:tr h="5311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Nebraska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Cadillac, Chevrolet, Mercedes-Benz, Nissan, Pontiac, Toyota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Volkswagen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06794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Nevada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74631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New Hampshire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Chrysler, Lexus, Lincoln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14084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New Jersey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Hyundai, Mercedes-Benz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07198"/>
                  </a:ext>
                </a:extLst>
              </a:tr>
              <a:tr h="23605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New Mexico</a:t>
                      </a:r>
                    </a:p>
                  </a:txBody>
                  <a:tcPr marL="100584" marR="100584" anchor="ctr"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7620" marR="7620" marT="7620" marB="0" anchor="ctr"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73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5D4E78-60A5-4DE3-8BA6-CD6C4B0A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2562"/>
              </p:ext>
            </p:extLst>
          </p:nvPr>
        </p:nvGraphicFramePr>
        <p:xfrm>
          <a:off x="8172451" y="1292718"/>
          <a:ext cx="3905250" cy="544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32">
                  <a:extLst>
                    <a:ext uri="{9D8B030D-6E8A-4147-A177-3AD203B41FA5}">
                      <a16:colId xmlns:a16="http://schemas.microsoft.com/office/drawing/2014/main" val="1229696869"/>
                    </a:ext>
                  </a:extLst>
                </a:gridCol>
                <a:gridCol w="2004718">
                  <a:extLst>
                    <a:ext uri="{9D8B030D-6E8A-4147-A177-3AD203B41FA5}">
                      <a16:colId xmlns:a16="http://schemas.microsoft.com/office/drawing/2014/main" val="1328874078"/>
                    </a:ext>
                  </a:extLst>
                </a:gridCol>
              </a:tblGrid>
              <a:tr h="386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State</a:t>
                      </a:r>
                    </a:p>
                  </a:txBody>
                  <a:tcPr marL="100584" marR="100584" anchor="ctr"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Preferred Maker</a:t>
                      </a:r>
                    </a:p>
                  </a:txBody>
                  <a:tcPr marL="100584" marR="100584" anchor="ctr"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7206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New York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Toyota, Pontiac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11253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North Carolina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Volvo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31878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North Dakota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Ford, Hyundai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765243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Ohio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2999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Oklahoma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Ferrari, Mazda, Toyota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37291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Oregon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99804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Pennsylvania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78486"/>
                  </a:ext>
                </a:extLst>
              </a:tr>
              <a:tr h="4447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South Carolina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Acura, BMW, Buick, Dodge, Isuzu, Jaguar, Kia, Mazda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Mitsubishi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20300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Tennessee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01667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Texas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0383"/>
                  </a:ext>
                </a:extLst>
              </a:tr>
              <a:tr h="4447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Utah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Buick, Chevrolet, Dodge, Isuzu,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Lincoln, Maybach, Oldsmobile,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Pontiac, Subaru, Volkswagen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936026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Vermont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82752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Virginia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83423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Washington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06282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West Virginia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61682"/>
                  </a:ext>
                </a:extLst>
              </a:tr>
              <a:tr h="4447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Wisconsin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Acura, Cadillac, Chevrolet, Dodge, Honda, Mazda, Nissan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Pontiac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8171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Wyoming</a:t>
                      </a:r>
                    </a:p>
                  </a:txBody>
                  <a:tcPr marL="100584" marR="100584" anchor="ctr"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7620" marR="7620" marT="7620" marB="0" anchor="ctr"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4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361950"/>
            <a:ext cx="11214100" cy="535531"/>
          </a:xfrm>
        </p:spPr>
        <p:txBody>
          <a:bodyPr/>
          <a:lstStyle/>
          <a:p>
            <a:r>
              <a:rPr lang="en-US" dirty="0"/>
              <a:t>Quarter-wise Orders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316E3F-8D46-4348-9215-18C770472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02736"/>
              </p:ext>
            </p:extLst>
          </p:nvPr>
        </p:nvGraphicFramePr>
        <p:xfrm>
          <a:off x="92075" y="13631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040F8C-B838-44BD-9B61-63413DFFE7AF}"/>
              </a:ext>
            </a:extLst>
          </p:cNvPr>
          <p:cNvSpPr txBox="1"/>
          <p:nvPr/>
        </p:nvSpPr>
        <p:spPr>
          <a:xfrm>
            <a:off x="8401050" y="2333625"/>
            <a:ext cx="340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There is a steady decline in the total number of orders every quarter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7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361950"/>
            <a:ext cx="11214100" cy="535531"/>
          </a:xfrm>
        </p:spPr>
        <p:txBody>
          <a:bodyPr/>
          <a:lstStyle/>
          <a:p>
            <a:r>
              <a:rPr lang="en-US" dirty="0" err="1"/>
              <a:t>QoQ</a:t>
            </a:r>
            <a:r>
              <a:rPr lang="en-US" dirty="0"/>
              <a:t> Revenue Movement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316E3F-8D46-4348-9215-18C770472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292495"/>
              </p:ext>
            </p:extLst>
          </p:nvPr>
        </p:nvGraphicFramePr>
        <p:xfrm>
          <a:off x="92075" y="13631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040F8C-B838-44BD-9B61-63413DFFE7AF}"/>
              </a:ext>
            </a:extLst>
          </p:cNvPr>
          <p:cNvSpPr txBox="1"/>
          <p:nvPr/>
        </p:nvSpPr>
        <p:spPr>
          <a:xfrm>
            <a:off x="8401050" y="2333625"/>
            <a:ext cx="340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Q2 performance showed a sharp decline in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Q3 showed some signs of recovery, only to end in Q4 performance in revenue being the lowest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81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361950"/>
            <a:ext cx="11214100" cy="535531"/>
          </a:xfrm>
        </p:spPr>
        <p:txBody>
          <a:bodyPr/>
          <a:lstStyle/>
          <a:p>
            <a:r>
              <a:rPr lang="en-US" dirty="0" err="1"/>
              <a:t>QoQ</a:t>
            </a:r>
            <a:r>
              <a:rPr lang="en-US" dirty="0"/>
              <a:t> Revenue and Orders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40F8C-B838-44BD-9B61-63413DFFE7AF}"/>
              </a:ext>
            </a:extLst>
          </p:cNvPr>
          <p:cNvSpPr txBox="1"/>
          <p:nvPr/>
        </p:nvSpPr>
        <p:spPr>
          <a:xfrm>
            <a:off x="8401050" y="2333625"/>
            <a:ext cx="340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While the number of orders has a steady decline, the revenue drop seems to have lessened in Q3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However, in Q4, both sales and revenue have declined.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BD87F-8C6D-4D1F-A1EE-8D23658E4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7709386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361950"/>
            <a:ext cx="11214100" cy="535531"/>
          </a:xfrm>
        </p:spPr>
        <p:txBody>
          <a:bodyPr/>
          <a:lstStyle/>
          <a:p>
            <a:r>
              <a:rPr lang="en-US" dirty="0"/>
              <a:t>Card Types and Average Discount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40F8C-B838-44BD-9B61-63413DFFE7AF}"/>
              </a:ext>
            </a:extLst>
          </p:cNvPr>
          <p:cNvSpPr txBox="1"/>
          <p:nvPr/>
        </p:nvSpPr>
        <p:spPr>
          <a:xfrm>
            <a:off x="8401050" y="2333625"/>
            <a:ext cx="3400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Diners-club-international card has the least discount of 58.4%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Laser card has the highest discount of 64.4%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28D71B-4BE4-4D83-AFEB-2B02D970F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656067"/>
              </p:ext>
            </p:extLst>
          </p:nvPr>
        </p:nvGraphicFramePr>
        <p:xfrm>
          <a:off x="92075" y="13059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3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4FC4-2DC2-4602-94C9-E8AC1AA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8" y="177800"/>
            <a:ext cx="11214100" cy="835854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QoQ</a:t>
            </a:r>
            <a:r>
              <a:rPr lang="en-US" dirty="0"/>
              <a:t> Average Time to 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A98C2-FBAB-499B-93A3-AD01DC7E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A93660-9883-4D6F-B177-02AC027164F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5794986"/>
              </p:ext>
            </p:extLst>
          </p:nvPr>
        </p:nvGraphicFramePr>
        <p:xfrm>
          <a:off x="306388" y="1581150"/>
          <a:ext cx="6792912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3297AA-1417-418A-B571-2C7440A2431F}"/>
              </a:ext>
            </a:extLst>
          </p:cNvPr>
          <p:cNvSpPr txBox="1"/>
          <p:nvPr/>
        </p:nvSpPr>
        <p:spPr>
          <a:xfrm>
            <a:off x="8401050" y="2333625"/>
            <a:ext cx="340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The average time to ship orders went from 57 in Q1 to 174 in Q4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40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1" y="1759883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3344743"/>
            <a:ext cx="1776140" cy="1463040"/>
          </a:xfrm>
        </p:spPr>
        <p:txBody>
          <a:bodyPr/>
          <a:lstStyle/>
          <a:p>
            <a:r>
              <a:rPr lang="en-US" b="1" dirty="0"/>
              <a:t>Focus on preferred models and makers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Targeted pitching of preferred models might help improve revenue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Non-preferred models might need to be removed from sales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44454" y="1759883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3344743"/>
            <a:ext cx="1776140" cy="1463040"/>
          </a:xfrm>
        </p:spPr>
        <p:txBody>
          <a:bodyPr/>
          <a:lstStyle/>
          <a:p>
            <a:r>
              <a:rPr lang="en-US" b="1" dirty="0"/>
              <a:t>Address Shipping Delays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There is a significant difference in the number of days to ship for customers with different ratings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Customers with high shipping days have rated poorly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444023" y="1759882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3344743"/>
            <a:ext cx="1776140" cy="1463040"/>
          </a:xfrm>
        </p:spPr>
        <p:txBody>
          <a:bodyPr/>
          <a:lstStyle/>
          <a:p>
            <a:r>
              <a:rPr lang="en-US" b="1" dirty="0"/>
              <a:t>Discount based customer addition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Increasing the discount offered might help increase the number of orders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699153" y="1759882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3173293"/>
            <a:ext cx="1776140" cy="1463040"/>
          </a:xfrm>
        </p:spPr>
        <p:txBody>
          <a:bodyPr/>
          <a:lstStyle/>
          <a:p>
            <a:r>
              <a:rPr lang="en-US" b="1" dirty="0"/>
              <a:t>Company presence based marketing strategies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100" dirty="0"/>
              <a:t>The presence of the company is strongly felt through high number of orders in states like Texas and California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100" dirty="0"/>
              <a:t>However, in states like Wyoming, Vermont and Maine, there have not been many.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100" dirty="0"/>
              <a:t>Developing different marketing strategies based on the presence can be done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9954284" y="1759882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3344743"/>
            <a:ext cx="1776140" cy="1463040"/>
          </a:xfrm>
        </p:spPr>
        <p:txBody>
          <a:bodyPr/>
          <a:lstStyle/>
          <a:p>
            <a:r>
              <a:rPr lang="en-US" b="1" dirty="0"/>
              <a:t>Feedback based model sales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Certain models like Citron, </a:t>
            </a:r>
            <a:r>
              <a:rPr lang="en-US" dirty="0" err="1"/>
              <a:t>Daevoo</a:t>
            </a:r>
            <a:r>
              <a:rPr lang="en-US" dirty="0"/>
              <a:t>, Eagle have not had any positive feedback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Whereas, makes like Volvo, Mazda have had a high positive feedback. These can be focused for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21982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B53AC-1FF0-4826-B77D-C5BB3503AA13}"/>
              </a:ext>
            </a:extLst>
          </p:cNvPr>
          <p:cNvGrpSpPr/>
          <p:nvPr/>
        </p:nvGrpSpPr>
        <p:grpSpPr>
          <a:xfrm>
            <a:off x="-1194696" y="1239838"/>
            <a:ext cx="12446896" cy="5418668"/>
            <a:chOff x="-821062" y="1185501"/>
            <a:chExt cx="12446896" cy="5418668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4B2729E3-E775-4632-9EAF-E7F33E8A89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1716689"/>
                </p:ext>
              </p:extLst>
            </p:nvPr>
          </p:nvGraphicFramePr>
          <p:xfrm>
            <a:off x="-821062" y="1185502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89F88D32-9C21-4D14-BB74-25BA4EC2EC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6544676"/>
                </p:ext>
              </p:extLst>
            </p:nvPr>
          </p:nvGraphicFramePr>
          <p:xfrm>
            <a:off x="3497834" y="118550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14325"/>
            <a:ext cx="11214100" cy="535531"/>
          </a:xfrm>
        </p:spPr>
        <p:txBody>
          <a:bodyPr/>
          <a:lstStyle/>
          <a:p>
            <a:r>
              <a:rPr lang="en-US" dirty="0"/>
              <a:t>Customer State-wise Distribution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AA6C286-41AC-4C8F-BACA-2DA540BE3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89953"/>
              </p:ext>
            </p:extLst>
          </p:nvPr>
        </p:nvGraphicFramePr>
        <p:xfrm>
          <a:off x="209550" y="1078456"/>
          <a:ext cx="8172450" cy="566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36DBB77-73B9-4685-9236-06DAA9A6202C}"/>
              </a:ext>
            </a:extLst>
          </p:cNvPr>
          <p:cNvSpPr txBox="1"/>
          <p:nvPr/>
        </p:nvSpPr>
        <p:spPr>
          <a:xfrm>
            <a:off x="8620125" y="2143125"/>
            <a:ext cx="3019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Good presence in the states of New York and California, with 97 customers each, out of total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Least presence in Vermont, Wyoming and Maine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2BC4-4838-4530-AA4E-CA6BAECD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Quarter-wise Average Ratings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5585B-E115-47D1-9686-E001D4D7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73F1EEC-7625-4240-B720-F976BE59F9C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23922462"/>
              </p:ext>
            </p:extLst>
          </p:nvPr>
        </p:nvGraphicFramePr>
        <p:xfrm>
          <a:off x="200025" y="1504950"/>
          <a:ext cx="7553325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95121EA-A55C-4FBC-8186-C35593BF1132}"/>
              </a:ext>
            </a:extLst>
          </p:cNvPr>
          <p:cNvSpPr txBox="1"/>
          <p:nvPr/>
        </p:nvSpPr>
        <p:spPr>
          <a:xfrm>
            <a:off x="7896226" y="1905506"/>
            <a:ext cx="3905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For determining the ratings, the following key was used: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Very Bad is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Bad is 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Okay is 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Good is 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Very Good is 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As seen here, the ratings have declined steadily through the four quarters</a:t>
            </a:r>
          </a:p>
        </p:txBody>
      </p:sp>
    </p:spTree>
    <p:extLst>
      <p:ext uri="{BB962C8B-B14F-4D97-AF65-F5344CB8AC3E}">
        <p14:creationId xmlns:p14="http://schemas.microsoft.com/office/powerpoint/2010/main" val="14107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2" y="635553"/>
            <a:ext cx="11214100" cy="535531"/>
          </a:xfrm>
        </p:spPr>
        <p:txBody>
          <a:bodyPr/>
          <a:lstStyle/>
          <a:p>
            <a:r>
              <a:rPr lang="en-US" dirty="0"/>
              <a:t>Quarter-wise Customer Feedback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DBB77-73B9-4685-9236-06DAA9A6202C}"/>
              </a:ext>
            </a:extLst>
          </p:cNvPr>
          <p:cNvSpPr txBox="1"/>
          <p:nvPr/>
        </p:nvSpPr>
        <p:spPr>
          <a:xfrm>
            <a:off x="666750" y="4406565"/>
            <a:ext cx="10048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Quarter 1 started with good feedback, with 59% rating good or above, and 19% with okay rating. Only 22% of the feedbacks were negative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However, there is a steady decline in positive feedbacks in subsequent quarters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The fourth quarter had the worst feedbacks from customers, with 60% rating bad or very bad and only 20% of the customers rated good or very good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72D7295-D84A-4EAC-9CC7-E5AEEE7F8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169215"/>
              </p:ext>
            </p:extLst>
          </p:nvPr>
        </p:nvGraphicFramePr>
        <p:xfrm>
          <a:off x="5937245" y="1752595"/>
          <a:ext cx="2968625" cy="22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EFCF52-D9CE-4A86-BE55-904100B88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379797"/>
              </p:ext>
            </p:extLst>
          </p:nvPr>
        </p:nvGraphicFramePr>
        <p:xfrm>
          <a:off x="9080492" y="1719445"/>
          <a:ext cx="2968625" cy="22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E862A83-75DF-4638-B73B-6AEF00651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394926"/>
              </p:ext>
            </p:extLst>
          </p:nvPr>
        </p:nvGraphicFramePr>
        <p:xfrm>
          <a:off x="3086098" y="1752595"/>
          <a:ext cx="2676525" cy="22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3A25C55-231D-4492-B9F3-93F955198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037382"/>
              </p:ext>
            </p:extLst>
          </p:nvPr>
        </p:nvGraphicFramePr>
        <p:xfrm>
          <a:off x="142870" y="1752595"/>
          <a:ext cx="2768606" cy="22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76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14325"/>
            <a:ext cx="11214100" cy="535531"/>
          </a:xfrm>
        </p:spPr>
        <p:txBody>
          <a:bodyPr/>
          <a:lstStyle/>
          <a:p>
            <a:r>
              <a:rPr lang="en-US" dirty="0"/>
              <a:t>Top 5 Vehicle Makers preferred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DBB77-73B9-4685-9236-06DAA9A6202C}"/>
              </a:ext>
            </a:extLst>
          </p:cNvPr>
          <p:cNvSpPr txBox="1"/>
          <p:nvPr/>
        </p:nvSpPr>
        <p:spPr>
          <a:xfrm>
            <a:off x="7896225" y="2409825"/>
            <a:ext cx="400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OBSERVATIONS: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Chevrolet is the most preferred maker, with 83 orders, followed by Ford with 63 orders</a:t>
            </a:r>
          </a:p>
          <a:p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CA759D1-D05C-4EEF-A247-72C4963F2FC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549805"/>
                  </p:ext>
                </p:extLst>
              </p:nvPr>
            </p:nvGraphicFramePr>
            <p:xfrm>
              <a:off x="292100" y="1619249"/>
              <a:ext cx="7169150" cy="45000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CA759D1-D05C-4EEF-A247-72C4963F2F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100" y="1619249"/>
                <a:ext cx="7169150" cy="45000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0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878</Words>
  <Application>Microsoft Office PowerPoint</Application>
  <PresentationFormat>Widescreen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NEW WHEELS DATA REPORT</vt:lpstr>
      <vt:lpstr>BUSINESS METRICS</vt:lpstr>
      <vt:lpstr>BUSINESS OVERVIEW</vt:lpstr>
      <vt:lpstr>CUSTOMER METRICS</vt:lpstr>
      <vt:lpstr>Customer State-wise Distribution</vt:lpstr>
      <vt:lpstr>Quarter-wise Average Ratings</vt:lpstr>
      <vt:lpstr>Quarter-wise Customer Feedback</vt:lpstr>
      <vt:lpstr>VEHICLE METRICS</vt:lpstr>
      <vt:lpstr>Top 5 Vehicle Makers preferred</vt:lpstr>
      <vt:lpstr>State-wise Vehicle Maker Preference</vt:lpstr>
      <vt:lpstr>REVENUE METRICS</vt:lpstr>
      <vt:lpstr>Quarter-wise Orders</vt:lpstr>
      <vt:lpstr>QoQ Revenue Movement</vt:lpstr>
      <vt:lpstr>QoQ Revenue and Orders Comparison</vt:lpstr>
      <vt:lpstr>SHIPPING METRICS</vt:lpstr>
      <vt:lpstr>Card Types and Average Discount</vt:lpstr>
      <vt:lpstr> QoQ Average Time to Ship</vt:lpstr>
      <vt:lpstr>INSIGHTS AND RECOMMENDATIONS</vt:lpstr>
      <vt:lpstr>Content Title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2023-10-06T06:13:57Z</dcterms:created>
  <dcterms:modified xsi:type="dcterms:W3CDTF">2023-10-08T11:04:01Z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