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3" r:id="rId1"/>
  </p:sldMasterIdLst>
  <p:notesMasterIdLst>
    <p:notesMasterId r:id="rId12"/>
  </p:notesMasterIdLst>
  <p:handoutMasterIdLst>
    <p:handoutMasterId r:id="rId13"/>
  </p:handoutMasterIdLst>
  <p:sldIdLst>
    <p:sldId id="289" r:id="rId2"/>
    <p:sldId id="257" r:id="rId3"/>
    <p:sldId id="291" r:id="rId4"/>
    <p:sldId id="258" r:id="rId5"/>
    <p:sldId id="259" r:id="rId6"/>
    <p:sldId id="290" r:id="rId7"/>
    <p:sldId id="263" r:id="rId8"/>
    <p:sldId id="292" r:id="rId9"/>
    <p:sldId id="267" r:id="rId10"/>
    <p:sldId id="27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365B3-C93E-42EA-A60B-C0BFD1852483}" v="8" dt="2024-01-16T18:45:11.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660"/>
  </p:normalViewPr>
  <p:slideViewPr>
    <p:cSldViewPr>
      <p:cViewPr varScale="1">
        <p:scale>
          <a:sx n="81" d="100"/>
          <a:sy n="81" d="100"/>
        </p:scale>
        <p:origin x="1781" y="-58"/>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329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219DCC1-B2F1-41E1-5B72-E63387573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36CBD0-675B-4BC6-B0F6-63113B4FF4D4}" type="slidenum">
              <a:rPr lang="en-US" smtClean="0"/>
              <a:t>‹#›</a:t>
            </a:fld>
            <a:endParaRPr lang="en-US"/>
          </a:p>
        </p:txBody>
      </p:sp>
      <p:sp>
        <p:nvSpPr>
          <p:cNvPr id="6" name="Footer Placeholder 5">
            <a:extLst>
              <a:ext uri="{FF2B5EF4-FFF2-40B4-BE49-F238E27FC236}">
                <a16:creationId xmlns:a16="http://schemas.microsoft.com/office/drawing/2014/main" id="{F1915887-19E1-84ED-64CC-D6461C78DD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Symbiosis Skills And Professional University</a:t>
            </a:r>
          </a:p>
        </p:txBody>
      </p:sp>
    </p:spTree>
    <p:extLst>
      <p:ext uri="{BB962C8B-B14F-4D97-AF65-F5344CB8AC3E}">
        <p14:creationId xmlns:p14="http://schemas.microsoft.com/office/powerpoint/2010/main" val="1122091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147B3-3995-45E0-8CDD-EA7B0AECC206}" type="datetimeFigureOut">
              <a:rPr lang="en-GB" smtClean="0"/>
              <a:t>19/01/2024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6876A-1289-43FE-952D-9B5443091393}" type="slidenum">
              <a:rPr lang="en-GB" smtClean="0"/>
              <a:t>‹#›</a:t>
            </a:fld>
            <a:endParaRPr lang="en-GB"/>
          </a:p>
        </p:txBody>
      </p:sp>
    </p:spTree>
    <p:extLst>
      <p:ext uri="{BB962C8B-B14F-4D97-AF65-F5344CB8AC3E}">
        <p14:creationId xmlns:p14="http://schemas.microsoft.com/office/powerpoint/2010/main" val="1484488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6876A-1289-43FE-952D-9B5443091393}" type="slidenum">
              <a:rPr lang="en-GB" smtClean="0"/>
              <a:t>1</a:t>
            </a:fld>
            <a:endParaRPr lang="en-GB"/>
          </a:p>
        </p:txBody>
      </p:sp>
    </p:spTree>
    <p:extLst>
      <p:ext uri="{BB962C8B-B14F-4D97-AF65-F5344CB8AC3E}">
        <p14:creationId xmlns:p14="http://schemas.microsoft.com/office/powerpoint/2010/main" val="3762300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BE6876A-1289-43FE-952D-9B5443091393}" type="slidenum">
              <a:rPr lang="en-GB" smtClean="0"/>
              <a:t>2</a:t>
            </a:fld>
            <a:endParaRPr lang="en-GB"/>
          </a:p>
        </p:txBody>
      </p:sp>
    </p:spTree>
    <p:extLst>
      <p:ext uri="{BB962C8B-B14F-4D97-AF65-F5344CB8AC3E}">
        <p14:creationId xmlns:p14="http://schemas.microsoft.com/office/powerpoint/2010/main" val="38572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6876A-1289-43FE-952D-9B5443091393}" type="slidenum">
              <a:rPr lang="en-GB" smtClean="0"/>
              <a:t>7</a:t>
            </a:fld>
            <a:endParaRPr lang="en-GB"/>
          </a:p>
        </p:txBody>
      </p:sp>
    </p:spTree>
    <p:extLst>
      <p:ext uri="{BB962C8B-B14F-4D97-AF65-F5344CB8AC3E}">
        <p14:creationId xmlns:p14="http://schemas.microsoft.com/office/powerpoint/2010/main" val="39699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1/19/2024</a:t>
            </a:fld>
            <a:endParaRPr lang="en-US" dirty="0"/>
          </a:p>
        </p:txBody>
      </p:sp>
      <p:sp>
        <p:nvSpPr>
          <p:cNvPr id="5"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12975659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6" name="Footer Placeholder 5"/>
          <p:cNvSpPr>
            <a:spLocks noGrp="1"/>
          </p:cNvSpPr>
          <p:nvPr>
            <p:ph type="ftr" sz="quarter" idx="11"/>
          </p:nvPr>
        </p:nvSpPr>
        <p:spPr/>
        <p:txBody>
          <a:bodyPr/>
          <a:lstStyle/>
          <a:p>
            <a:r>
              <a:rPr lang="en-GB"/>
              <a:t>Samarth Group Of Institution College Of Engg</a:t>
            </a:r>
            <a:endParaRPr lang="en-US"/>
          </a:p>
        </p:txBody>
      </p:sp>
      <p:sp>
        <p:nvSpPr>
          <p:cNvPr id="7" name="Slide Number Placeholder 6"/>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137680487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5"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129538094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5"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04651548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5"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192379871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4"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135007453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4"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403411020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5"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9945968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5"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343654518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style>
          <a:lnRef idx="2">
            <a:schemeClr val="dk1"/>
          </a:lnRef>
          <a:fillRef idx="1">
            <a:schemeClr val="lt1"/>
          </a:fillRef>
          <a:effectRef idx="0">
            <a:schemeClr val="dk1"/>
          </a:effectRef>
          <a:fontRef idx="minor">
            <a:schemeClr val="dk1"/>
          </a:fontRef>
        </p:style>
        <p:txBody>
          <a:bodyPr/>
          <a:lstStyle/>
          <a:p>
            <a:r>
              <a:rPr lang="en-GB" dirty="0"/>
              <a:t>Symbiosis Skills And Professional University</a:t>
            </a:r>
            <a:endParaRPr lang="en-US" dirty="0"/>
          </a:p>
        </p:txBody>
      </p:sp>
      <p:sp>
        <p:nvSpPr>
          <p:cNvPr id="4" name="Slide Number Placeholder 3"/>
          <p:cNvSpPr>
            <a:spLocks noGrp="1"/>
          </p:cNvSpPr>
          <p:nvPr>
            <p:ph type="sldNum" sz="quarter" idx="12"/>
          </p:nvPr>
        </p:nvSpPr>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6" name="Text Placeholder 5">
            <a:extLst>
              <a:ext uri="{FF2B5EF4-FFF2-40B4-BE49-F238E27FC236}">
                <a16:creationId xmlns:a16="http://schemas.microsoft.com/office/drawing/2014/main" id="{641BCEC4-487C-2A5D-152C-B38366D058AB}"/>
              </a:ext>
            </a:extLst>
          </p:cNvPr>
          <p:cNvSpPr>
            <a:spLocks noGrp="1"/>
          </p:cNvSpPr>
          <p:nvPr>
            <p:ph type="body" sz="quarter" idx="13"/>
          </p:nvPr>
        </p:nvSpPr>
        <p:spPr>
          <a:xfrm>
            <a:off x="4038600" y="6721475"/>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974285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5"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34436954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1/19/2024</a:t>
            </a:fld>
            <a:endParaRPr lang="en-US" dirty="0"/>
          </a:p>
        </p:txBody>
      </p:sp>
      <p:sp>
        <p:nvSpPr>
          <p:cNvPr id="5" name="Footer Placeholder 4"/>
          <p:cNvSpPr>
            <a:spLocks noGrp="1"/>
          </p:cNvSpPr>
          <p:nvPr>
            <p:ph type="ftr" sz="quarter" idx="11"/>
          </p:nvPr>
        </p:nvSpPr>
        <p:spPr/>
        <p:txBody>
          <a:bodyPr/>
          <a:lstStyle/>
          <a:p>
            <a:r>
              <a:rPr lang="en-GB"/>
              <a:t>Samarth Group Of Institution College Of Engg</a:t>
            </a:r>
            <a:endParaRPr lang="en-US"/>
          </a:p>
        </p:txBody>
      </p:sp>
      <p:sp>
        <p:nvSpPr>
          <p:cNvPr id="6" name="Slide Number Placeholder 5"/>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359040419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6" name="Footer Placeholder 5"/>
          <p:cNvSpPr>
            <a:spLocks noGrp="1"/>
          </p:cNvSpPr>
          <p:nvPr>
            <p:ph type="ftr" sz="quarter" idx="11"/>
          </p:nvPr>
        </p:nvSpPr>
        <p:spPr/>
        <p:txBody>
          <a:bodyPr/>
          <a:lstStyle/>
          <a:p>
            <a:r>
              <a:rPr lang="en-GB"/>
              <a:t>Samarth Group Of Institution College Of Engg</a:t>
            </a:r>
            <a:endParaRPr lang="en-US"/>
          </a:p>
        </p:txBody>
      </p:sp>
      <p:sp>
        <p:nvSpPr>
          <p:cNvPr id="7" name="Slide Number Placeholder 6"/>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220465302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8" name="Footer Placeholder 7"/>
          <p:cNvSpPr>
            <a:spLocks noGrp="1"/>
          </p:cNvSpPr>
          <p:nvPr>
            <p:ph type="ftr" sz="quarter" idx="11"/>
          </p:nvPr>
        </p:nvSpPr>
        <p:spPr/>
        <p:txBody>
          <a:bodyPr/>
          <a:lstStyle/>
          <a:p>
            <a:r>
              <a:rPr lang="en-GB"/>
              <a:t>Samarth Group Of Institution College Of Engg</a:t>
            </a:r>
            <a:endParaRPr lang="en-US"/>
          </a:p>
        </p:txBody>
      </p:sp>
      <p:sp>
        <p:nvSpPr>
          <p:cNvPr id="9" name="Slide Number Placeholder 8"/>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337325756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t>1/19/2024</a:t>
            </a:fld>
            <a:endParaRPr lang="en-US" dirty="0"/>
          </a:p>
        </p:txBody>
      </p:sp>
      <p:sp>
        <p:nvSpPr>
          <p:cNvPr id="5" name="Footer Placeholder 3"/>
          <p:cNvSpPr>
            <a:spLocks noGrp="1"/>
          </p:cNvSpPr>
          <p:nvPr>
            <p:ph type="ftr" sz="quarter" idx="11"/>
          </p:nvPr>
        </p:nvSpPr>
        <p:spPr/>
        <p:txBody>
          <a:bodyPr/>
          <a:lstStyle/>
          <a:p>
            <a:r>
              <a:rPr lang="en-GB"/>
              <a:t>Samarth Group Of Institution College Of Engg</a:t>
            </a:r>
            <a:endParaRPr lang="en-US"/>
          </a:p>
        </p:txBody>
      </p:sp>
      <p:sp>
        <p:nvSpPr>
          <p:cNvPr id="6" name="Slide Number Placeholder 4"/>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382251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5" name="Footer Placeholder 2"/>
          <p:cNvSpPr>
            <a:spLocks noGrp="1"/>
          </p:cNvSpPr>
          <p:nvPr>
            <p:ph type="ftr" sz="quarter" idx="11"/>
          </p:nvPr>
        </p:nvSpPr>
        <p:spPr/>
        <p:txBody>
          <a:bodyPr/>
          <a:lstStyle/>
          <a:p>
            <a:r>
              <a:rPr lang="en-GB"/>
              <a:t>Samarth Group Of Institution College Of Engg</a:t>
            </a:r>
            <a:endParaRPr lang="en-US"/>
          </a:p>
        </p:txBody>
      </p:sp>
      <p:sp>
        <p:nvSpPr>
          <p:cNvPr id="6" name="Slide Number Placeholder 3"/>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251038667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pPr/>
              <a:t>1/19/2024</a:t>
            </a:fld>
            <a:endParaRPr lang="en-US" dirty="0"/>
          </a:p>
        </p:txBody>
      </p:sp>
      <p:sp>
        <p:nvSpPr>
          <p:cNvPr id="5" name="Footer Placeholder 5"/>
          <p:cNvSpPr>
            <a:spLocks noGrp="1"/>
          </p:cNvSpPr>
          <p:nvPr>
            <p:ph type="ftr" sz="quarter" idx="11"/>
          </p:nvPr>
        </p:nvSpPr>
        <p:spPr/>
        <p:txBody>
          <a:bodyPr/>
          <a:lstStyle/>
          <a:p>
            <a:r>
              <a:rPr lang="en-GB"/>
              <a:t>Samarth Group Of Institution College Of Engg</a:t>
            </a:r>
            <a:endParaRPr lang="en-US"/>
          </a:p>
        </p:txBody>
      </p:sp>
      <p:sp>
        <p:nvSpPr>
          <p:cNvPr id="6" name="Slide Number Placeholder 6"/>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225562951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2E6F44-770E-4F2A-B713-FAEA25D5B85F}" type="slidenum">
              <a:rPr lang="en-US" smtClean="0"/>
              <a:t>‹#›</a:t>
            </a:fld>
            <a:endParaRPr lang="en-US"/>
          </a:p>
        </p:txBody>
      </p:sp>
    </p:spTree>
    <p:extLst>
      <p:ext uri="{BB962C8B-B14F-4D97-AF65-F5344CB8AC3E}">
        <p14:creationId xmlns:p14="http://schemas.microsoft.com/office/powerpoint/2010/main" val="114609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pPr/>
              <a:t>1/19/2024</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GB"/>
              <a:t>Samarth Group Of Institution College Of Engg</a:t>
            </a:r>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ED2E6F44-770E-4F2A-B713-FAEA25D5B85F}" type="slidenum">
              <a:rPr lang="en-US" smtClean="0"/>
              <a:t>‹#›</a:t>
            </a:fld>
            <a:endParaRPr lang="en-US"/>
          </a:p>
        </p:txBody>
      </p:sp>
    </p:spTree>
    <p:extLst>
      <p:ext uri="{BB962C8B-B14F-4D97-AF65-F5344CB8AC3E}">
        <p14:creationId xmlns:p14="http://schemas.microsoft.com/office/powerpoint/2010/main" val="92197518"/>
      </p:ext>
    </p:extLst>
  </p:cSld>
  <p:clrMap bg1="dk1" tx1="lt1" bg2="dk2" tx2="lt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 id="2147484288" r:id="rId15"/>
    <p:sldLayoutId id="2147484289" r:id="rId16"/>
    <p:sldLayoutId id="2147484290" r:id="rId17"/>
    <p:sldLayoutId id="2147484291" r:id="rId18"/>
  </p:sldLayoutIdLst>
  <p:hf hd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8229600" cy="7232749"/>
          </a:xfrm>
          <a:prstGeom prst="rect">
            <a:avLst/>
          </a:prstGeom>
          <a:noFill/>
        </p:spPr>
        <p:txBody>
          <a:bodyPr wrap="square" rtlCol="0">
            <a:spAutoFit/>
          </a:bodyPr>
          <a:lstStyle/>
          <a:p>
            <a:pPr algn="ctr"/>
            <a:endParaRPr lang="en-US" sz="2400" dirty="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Project </a:t>
            </a:r>
          </a:p>
          <a:p>
            <a:pPr algn="ctr"/>
            <a:r>
              <a:rPr lang="en-US" sz="2400" b="1" dirty="0">
                <a:latin typeface="Times New Roman" pitchFamily="18" charset="0"/>
                <a:cs typeface="Times New Roman" pitchFamily="18" charset="0"/>
              </a:rPr>
              <a:t>“Face Recognition Attendance System”</a:t>
            </a:r>
          </a:p>
          <a:p>
            <a:pPr algn="ctr"/>
            <a:endParaRPr lang="en-US" sz="24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Under the Guidance of</a:t>
            </a:r>
          </a:p>
          <a:p>
            <a:pPr algn="ctr"/>
            <a:r>
              <a:rPr lang="en-US" sz="2000" b="1" dirty="0">
                <a:latin typeface="Times New Roman" pitchFamily="18" charset="0"/>
                <a:cs typeface="Times New Roman" pitchFamily="18" charset="0"/>
              </a:rPr>
              <a:t>  </a:t>
            </a:r>
            <a:r>
              <a:rPr lang="en-US" dirty="0">
                <a:latin typeface="Times New Roman" pitchFamily="18" charset="0"/>
                <a:cs typeface="Times New Roman" pitchFamily="18" charset="0"/>
              </a:rPr>
              <a:t> Prof. Ritviz Singh</a:t>
            </a:r>
          </a:p>
          <a:p>
            <a:pPr algn="ctr"/>
            <a:r>
              <a:rPr lang="en-US" dirty="0">
                <a:latin typeface="Times New Roman" pitchFamily="18" charset="0"/>
                <a:cs typeface="Times New Roman" pitchFamily="18" charset="0"/>
              </a:rPr>
              <a:t>Prof. Shiv Patel</a:t>
            </a:r>
          </a:p>
          <a:p>
            <a:pPr algn="ctr"/>
            <a:r>
              <a:rPr lang="en-US" b="1" dirty="0">
                <a:latin typeface="Times New Roman" pitchFamily="18" charset="0"/>
                <a:cs typeface="Times New Roman" pitchFamily="18" charset="0"/>
              </a:rPr>
              <a:t>Symbiosis Skills And Professional University, Pune</a:t>
            </a:r>
          </a:p>
          <a:p>
            <a:pPr algn="ctr"/>
            <a:r>
              <a:rPr lang="en-US" b="1" dirty="0">
                <a:latin typeface="Times New Roman" pitchFamily="18" charset="0"/>
                <a:cs typeface="Times New Roman" pitchFamily="18" charset="0"/>
              </a:rPr>
              <a:t>        Data Associate-03 Batch</a:t>
            </a:r>
          </a:p>
          <a:p>
            <a:pPr algn="ctr"/>
            <a:r>
              <a:rPr lang="en-US" b="1" dirty="0">
                <a:latin typeface="Times New Roman" pitchFamily="18" charset="0"/>
                <a:cs typeface="Times New Roman" pitchFamily="18" charset="0"/>
              </a:rPr>
              <a:t>Sep 2023-Jan24 </a:t>
            </a:r>
          </a:p>
          <a:p>
            <a:pPr algn="ct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Presented by:- </a:t>
            </a:r>
            <a:r>
              <a:rPr lang="en-US" sz="1600" dirty="0">
                <a:latin typeface="Times New Roman" pitchFamily="18" charset="0"/>
                <a:cs typeface="Times New Roman" pitchFamily="18" charset="0"/>
              </a:rPr>
              <a:t>Mayur Borse</a:t>
            </a:r>
          </a:p>
          <a:p>
            <a:pPr algn="ctr"/>
            <a:r>
              <a:rPr lang="en-US" sz="1600" dirty="0">
                <a:latin typeface="Times New Roman" pitchFamily="18" charset="0"/>
                <a:cs typeface="Times New Roman" pitchFamily="18" charset="0"/>
              </a:rPr>
              <a:t>					            							 Vidya Lamkhade</a:t>
            </a:r>
          </a:p>
          <a:p>
            <a:pPr algn="ctr"/>
            <a:r>
              <a:rPr lang="en-US" sz="1600" dirty="0">
                <a:latin typeface="Times New Roman" pitchFamily="18" charset="0"/>
                <a:cs typeface="Times New Roman" pitchFamily="18" charset="0"/>
              </a:rPr>
              <a:t>					              							  Saurabh </a:t>
            </a:r>
            <a:r>
              <a:rPr lang="en-US" sz="1600" dirty="0" err="1">
                <a:latin typeface="Times New Roman" pitchFamily="18" charset="0"/>
                <a:cs typeface="Times New Roman" pitchFamily="18" charset="0"/>
              </a:rPr>
              <a:t>Pardeshi</a:t>
            </a:r>
            <a:endParaRPr lang="en-US" sz="1600"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                                                                                                                  Jayesh </a:t>
            </a:r>
            <a:r>
              <a:rPr lang="en-US" sz="1600" dirty="0" err="1">
                <a:latin typeface="Times New Roman" pitchFamily="18" charset="0"/>
                <a:cs typeface="Times New Roman" pitchFamily="18" charset="0"/>
              </a:rPr>
              <a:t>Erande</a:t>
            </a:r>
            <a:endParaRPr lang="en-US" sz="1600" dirty="0">
              <a:latin typeface="Times New Roman" pitchFamily="18" charset="0"/>
              <a:cs typeface="Times New Roman" pitchFamily="18" charset="0"/>
            </a:endParaRPr>
          </a:p>
          <a:p>
            <a:pPr algn="ctr"/>
            <a:endParaRPr lang="en-US" sz="3200" dirty="0">
              <a:latin typeface="Times New Roman" pitchFamily="18" charset="0"/>
              <a:cs typeface="Times New Roman" pitchFamily="18" charset="0"/>
            </a:endParaRPr>
          </a:p>
          <a:p>
            <a:pPr algn="ctr"/>
            <a:endParaRPr lang="en-US" sz="2400" b="1" dirty="0">
              <a:latin typeface="Times New Roman" pitchFamily="18" charset="0"/>
              <a:cs typeface="Times New Roman" pitchFamily="18"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678865" y="1676400"/>
            <a:ext cx="1481469"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618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9569" y="2323270"/>
            <a:ext cx="5682966" cy="1323439"/>
          </a:xfrm>
          <a:prstGeom prst="rect">
            <a:avLst/>
          </a:prstGeom>
          <a:noFill/>
        </p:spPr>
        <p:txBody>
          <a:bodyPr wrap="non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skerville Old Face" pitchFamily="18" charset="0"/>
              </a:rPr>
              <a:t>Thank</a:t>
            </a: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skerville Old Face" pitchFamily="18" charset="0"/>
              </a:rPr>
              <a:t> You</a:t>
            </a: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Tree>
    <p:extLst>
      <p:ext uri="{BB962C8B-B14F-4D97-AF65-F5344CB8AC3E}">
        <p14:creationId xmlns:p14="http://schemas.microsoft.com/office/powerpoint/2010/main" val="236271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72797"/>
            <a:ext cx="7848600" cy="6217087"/>
          </a:xfrm>
          <a:prstGeom prst="rect">
            <a:avLst/>
          </a:prstGeom>
          <a:noFill/>
        </p:spPr>
        <p:txBody>
          <a:bodyPr wrap="square" numCol="2" rtlCol="0">
            <a:spAutoFit/>
          </a:bodyPr>
          <a:lstStyle/>
          <a:p>
            <a:pPr lvl="6" algn="ctr"/>
            <a:r>
              <a:rPr lang="en-US" b="1" dirty="0">
                <a:latin typeface="Times New Roman" pitchFamily="18" charset="0"/>
                <a:cs typeface="Times New Roman" pitchFamily="18" charset="0"/>
              </a:rPr>
              <a:t>AGENDA</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pPr marL="457200" indent="-457200">
              <a:buFont typeface="Arial" pitchFamily="34" charset="0"/>
              <a:buChar char="•"/>
            </a:pPr>
            <a:endParaRPr lang="en-US" sz="1600" dirty="0">
              <a:latin typeface="Times New Roman" pitchFamily="18" charset="0"/>
              <a:cs typeface="Times New Roman" pitchFamily="18" charset="0"/>
            </a:endParaRPr>
          </a:p>
          <a:p>
            <a:pPr marL="457200" indent="-457200">
              <a:buFont typeface="Arial" pitchFamily="34" charset="0"/>
              <a:buChar char="•"/>
            </a:pPr>
            <a:r>
              <a:rPr lang="en-US" sz="1600" dirty="0">
                <a:latin typeface="Times New Roman" pitchFamily="18" charset="0"/>
                <a:cs typeface="Times New Roman" pitchFamily="18" charset="0"/>
              </a:rPr>
              <a:t>ABSTRACT  </a:t>
            </a:r>
          </a:p>
          <a:p>
            <a:endParaRPr lang="en-US" sz="1600" dirty="0">
              <a:latin typeface="Times New Roman" pitchFamily="18" charset="0"/>
              <a:cs typeface="Times New Roman" pitchFamily="18" charset="0"/>
            </a:endParaRPr>
          </a:p>
          <a:p>
            <a:pPr marL="457200" indent="-457200">
              <a:buFont typeface="Arial" pitchFamily="34" charset="0"/>
              <a:buChar char="•"/>
            </a:pPr>
            <a:r>
              <a:rPr lang="en-US" sz="1600" dirty="0">
                <a:latin typeface="Times New Roman" pitchFamily="18" charset="0"/>
                <a:cs typeface="Times New Roman" pitchFamily="18" charset="0"/>
              </a:rPr>
              <a:t>INTRODUCTION</a:t>
            </a:r>
          </a:p>
          <a:p>
            <a:endParaRPr lang="en-US" sz="1600" dirty="0">
              <a:latin typeface="Times New Roman" pitchFamily="18" charset="0"/>
              <a:cs typeface="Times New Roman" pitchFamily="18" charset="0"/>
            </a:endParaRPr>
          </a:p>
          <a:p>
            <a:pPr marL="457200" indent="-457200">
              <a:buFont typeface="Arial" pitchFamily="34" charset="0"/>
              <a:buChar char="•"/>
            </a:pPr>
            <a:r>
              <a:rPr lang="en-US" sz="1600" dirty="0">
                <a:latin typeface="Times New Roman" pitchFamily="18" charset="0"/>
                <a:cs typeface="Times New Roman" pitchFamily="18" charset="0"/>
              </a:rPr>
              <a:t>PROBLEM STATEMENT</a:t>
            </a:r>
          </a:p>
          <a:p>
            <a:endParaRPr lang="en-US" sz="1600" dirty="0">
              <a:latin typeface="Times New Roman" pitchFamily="18" charset="0"/>
              <a:cs typeface="Times New Roman" pitchFamily="18" charset="0"/>
            </a:endParaRPr>
          </a:p>
          <a:p>
            <a:pPr marL="457200" indent="-457200">
              <a:buFont typeface="Arial" pitchFamily="34" charset="0"/>
              <a:buChar char="•"/>
            </a:pPr>
            <a:r>
              <a:rPr lang="en-US" sz="1600" dirty="0">
                <a:latin typeface="Times New Roman" pitchFamily="18" charset="0"/>
                <a:cs typeface="Times New Roman" pitchFamily="18" charset="0"/>
              </a:rPr>
              <a:t>ALGORITHM</a:t>
            </a:r>
          </a:p>
          <a:p>
            <a:endParaRPr lang="en-US" sz="1600" dirty="0">
              <a:latin typeface="Times New Roman" pitchFamily="18" charset="0"/>
              <a:cs typeface="Times New Roman" pitchFamily="18" charset="0"/>
            </a:endParaRPr>
          </a:p>
          <a:p>
            <a:pPr marL="457200" indent="-457200">
              <a:buFont typeface="Arial" pitchFamily="34" charset="0"/>
              <a:buChar char="•"/>
            </a:pPr>
            <a:r>
              <a:rPr lang="en-US" sz="1600" dirty="0">
                <a:latin typeface="Times New Roman" pitchFamily="18" charset="0"/>
                <a:cs typeface="Times New Roman" pitchFamily="18" charset="0"/>
              </a:rPr>
              <a:t>SYSTEM ARCHITECTURE</a:t>
            </a:r>
          </a:p>
          <a:p>
            <a:endParaRPr lang="en-US" sz="1600" dirty="0">
              <a:latin typeface="Times New Roman" pitchFamily="18" charset="0"/>
              <a:cs typeface="Times New Roman" pitchFamily="18" charset="0"/>
            </a:endParaRPr>
          </a:p>
          <a:p>
            <a:pPr marL="457200" indent="-457200">
              <a:buFont typeface="Arial" pitchFamily="34" charset="0"/>
              <a:buChar char="•"/>
            </a:pPr>
            <a:r>
              <a:rPr lang="en-US" sz="1600" dirty="0">
                <a:latin typeface="Times New Roman" pitchFamily="18" charset="0"/>
                <a:cs typeface="Times New Roman" pitchFamily="18" charset="0"/>
              </a:rPr>
              <a:t>FUTURE SCOPE</a:t>
            </a:r>
          </a:p>
          <a:p>
            <a:pPr marL="457200" indent="-457200">
              <a:buFont typeface="Arial" pitchFamily="34" charset="0"/>
              <a:buChar char="•"/>
            </a:pPr>
            <a:endParaRPr lang="en-US" sz="1600" dirty="0">
              <a:latin typeface="Times New Roman" pitchFamily="18" charset="0"/>
              <a:cs typeface="Times New Roman" pitchFamily="18" charset="0"/>
            </a:endParaRPr>
          </a:p>
          <a:p>
            <a:pPr marL="457200" indent="-457200">
              <a:buFont typeface="Arial" pitchFamily="34" charset="0"/>
              <a:buChar char="•"/>
            </a:pPr>
            <a:r>
              <a:rPr lang="en-US" sz="1600" dirty="0">
                <a:latin typeface="Times New Roman" pitchFamily="18" charset="0"/>
                <a:cs typeface="Times New Roman" pitchFamily="18" charset="0"/>
              </a:rPr>
              <a:t>SCRRENSHOTS</a:t>
            </a:r>
          </a:p>
          <a:p>
            <a:pPr marL="457200" indent="-457200">
              <a:buFont typeface="Arial" pitchFamily="34" charset="0"/>
              <a:buChar char="•"/>
            </a:pPr>
            <a:endParaRPr lang="en-US" sz="1600" dirty="0">
              <a:latin typeface="Times New Roman" pitchFamily="18" charset="0"/>
              <a:cs typeface="Times New Roman" pitchFamily="18" charset="0"/>
            </a:endParaRPr>
          </a:p>
          <a:p>
            <a:pPr marL="457200" indent="-457200">
              <a:buFont typeface="Arial" pitchFamily="34" charset="0"/>
              <a:buChar char="•"/>
            </a:pPr>
            <a:r>
              <a:rPr lang="en-US" sz="1600" dirty="0">
                <a:latin typeface="Times New Roman" pitchFamily="18" charset="0"/>
                <a:cs typeface="Times New Roman" pitchFamily="18" charset="0"/>
              </a:rPr>
              <a:t>CONCLUSION</a:t>
            </a:r>
          </a:p>
          <a:p>
            <a:r>
              <a:rPr lang="en-US" sz="1600" dirty="0">
                <a:latin typeface="Times New Roman" pitchFamily="18" charset="0"/>
                <a:cs typeface="Times New Roman" pitchFamily="18" charset="0"/>
              </a:rPr>
              <a:t>							</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pPr marL="457200" indent="-457200">
              <a:buFont typeface="Arial" pitchFamily="34" charset="0"/>
              <a:buChar char="•"/>
            </a:pP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pPr algn="ct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74306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95400"/>
            <a:ext cx="8686800" cy="3007490"/>
          </a:xfrm>
          <a:prstGeom prst="rect">
            <a:avLst/>
          </a:prstGeom>
        </p:spPr>
        <p:txBody>
          <a:bodyPr wrap="square">
            <a:spAutoFit/>
          </a:bodyPr>
          <a:lstStyle/>
          <a:p>
            <a:pPr algn="just">
              <a:lnSpc>
                <a:spcPct val="150000"/>
              </a:lnSpc>
            </a:pPr>
            <a:endParaRPr lang="en-US" alt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The system's goal is to make the attendance marking process quick and easy because the teacher's in class is time consuming in monitoring the students while marking attendance and ensuring that no proxy attendance is marked.</a:t>
            </a:r>
          </a:p>
          <a:p>
            <a:pPr marL="285750" indent="-285750" algn="just">
              <a:lnSpc>
                <a:spcPct val="15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To solve the problem efficiently, the system employs a machine approach that makes use of Python's OpenCV library. </a:t>
            </a:r>
          </a:p>
          <a:p>
            <a:pPr marL="285750" indent="-285750" algn="just">
              <a:lnSpc>
                <a:spcPct val="15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The Haarcascade algorithm and the LBPH algorithm are used for face detection and recognition.</a:t>
            </a:r>
          </a:p>
          <a:p>
            <a:pPr marL="285750" indent="-285750" algn="just">
              <a:lnSpc>
                <a:spcPct val="15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 The system is designed to be sufficiently accurate in comparison to other systems.</a:t>
            </a:r>
            <a:endParaRPr lang="en-US" altLang="en-US"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895600" y="381000"/>
            <a:ext cx="4084319"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Abstract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52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7848600" cy="4449295"/>
          </a:xfrm>
          <a:prstGeom prst="rect">
            <a:avLst/>
          </a:prstGeom>
          <a:noFill/>
        </p:spPr>
        <p:txBody>
          <a:bodyPr wrap="square" rtlCol="0">
            <a:spAutoFit/>
          </a:bodyPr>
          <a:lstStyle/>
          <a:p>
            <a:pPr algn="ctr"/>
            <a:r>
              <a:rPr lang="en-US" b="1" dirty="0">
                <a:latin typeface="Times New Roman" pitchFamily="18" charset="0"/>
                <a:cs typeface="Times New Roman" pitchFamily="18" charset="0"/>
              </a:rPr>
              <a:t>INTRODUCTION</a:t>
            </a:r>
          </a:p>
          <a:p>
            <a:pPr algn="just"/>
            <a:endParaRPr lang="en-US" sz="4400" b="1" dirty="0">
              <a:latin typeface="Times New Roman" pitchFamily="18" charset="0"/>
              <a:cs typeface="Times New Roman" pitchFamily="18" charset="0"/>
            </a:endParaRPr>
          </a:p>
          <a:p>
            <a:endParaRPr lang="en-US" sz="1600" dirty="0"/>
          </a:p>
          <a:p>
            <a:r>
              <a:rPr lang="en-US" sz="1600" dirty="0">
                <a:latin typeface="Times New Roman" pitchFamily="18" charset="0"/>
                <a:cs typeface="Times New Roman" pitchFamily="18" charset="0"/>
              </a:rPr>
              <a:t>	</a:t>
            </a:r>
          </a:p>
          <a:p>
            <a:pPr marL="285750" indent="-285750" algn="just">
              <a:lnSpc>
                <a:spcPct val="150000"/>
              </a:lnSpc>
              <a:buFont typeface="Arial" panose="020B0604020202020204" pitchFamily="34" charset="0"/>
              <a:buChar char="•"/>
            </a:pPr>
            <a:r>
              <a:rPr lang="en-US" altLang="en-US" sz="1600" dirty="0">
                <a:latin typeface="Times New Roman" pitchFamily="18" charset="0"/>
                <a:cs typeface="Times New Roman" pitchFamily="18" charset="0"/>
              </a:rPr>
              <a:t>Normally the schoolteacher has to mark attendance of all students present in the class either before the times start of class or after the class or for both.</a:t>
            </a:r>
          </a:p>
          <a:p>
            <a:pPr marL="285750" indent="-285750" algn="just">
              <a:lnSpc>
                <a:spcPct val="150000"/>
              </a:lnSpc>
              <a:buFont typeface="Arial" panose="020B0604020202020204" pitchFamily="34" charset="0"/>
              <a:buChar char="•"/>
            </a:pPr>
            <a:r>
              <a:rPr lang="en-US" altLang="en-US" sz="1600" dirty="0">
                <a:latin typeface="Times New Roman" pitchFamily="18" charset="0"/>
                <a:cs typeface="Times New Roman" pitchFamily="18" charset="0"/>
              </a:rPr>
              <a:t>The project focuses on revolution the traditional methods of attendance tracking.</a:t>
            </a:r>
          </a:p>
          <a:p>
            <a:pPr marL="285750" indent="-285750" algn="just">
              <a:lnSpc>
                <a:spcPct val="150000"/>
              </a:lnSpc>
              <a:buFont typeface="Arial" panose="020B0604020202020204" pitchFamily="34" charset="0"/>
              <a:buChar char="•"/>
            </a:pPr>
            <a:r>
              <a:rPr lang="en-US" altLang="en-US" sz="1600" dirty="0">
                <a:latin typeface="Times New Roman" pitchFamily="18" charset="0"/>
                <a:cs typeface="Times New Roman" pitchFamily="18" charset="0"/>
              </a:rPr>
              <a:t>Introduces an innovative Face Recognition Attendance System as more efficient alternative.</a:t>
            </a:r>
          </a:p>
          <a:p>
            <a:pPr marL="285750" indent="-285750" algn="just">
              <a:lnSpc>
                <a:spcPct val="150000"/>
              </a:lnSpc>
              <a:buFont typeface="Arial" panose="020B0604020202020204" pitchFamily="34" charset="0"/>
              <a:buChar char="•"/>
            </a:pPr>
            <a:r>
              <a:rPr lang="en-US" altLang="en-US" sz="1600" dirty="0">
                <a:latin typeface="Times New Roman" pitchFamily="18" charset="0"/>
                <a:cs typeface="Times New Roman" pitchFamily="18" charset="0"/>
              </a:rPr>
              <a:t>Captures and processes facial data in real-time, ensuring instant and up-to-date attendance records.</a:t>
            </a:r>
          </a:p>
          <a:p>
            <a:pPr marL="285750" indent="-285750" algn="just">
              <a:lnSpc>
                <a:spcPct val="150000"/>
              </a:lnSpc>
              <a:buFont typeface="Arial" panose="020B0604020202020204" pitchFamily="34" charset="0"/>
              <a:buChar char="•"/>
            </a:pPr>
            <a:r>
              <a:rPr lang="en-US" altLang="en-US" sz="1600" dirty="0">
                <a:latin typeface="Times New Roman" pitchFamily="18" charset="0"/>
                <a:cs typeface="Times New Roman" pitchFamily="18" charset="0"/>
              </a:rPr>
              <a:t>Works smoothly with a central  database to easily handle everyone’s information.</a:t>
            </a:r>
          </a:p>
        </p:txBody>
      </p:sp>
    </p:spTree>
    <p:extLst>
      <p:ext uri="{BB962C8B-B14F-4D97-AF65-F5344CB8AC3E}">
        <p14:creationId xmlns:p14="http://schemas.microsoft.com/office/powerpoint/2010/main" val="103214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05800" cy="8186857"/>
          </a:xfrm>
          <a:prstGeom prst="rect">
            <a:avLst/>
          </a:prstGeom>
          <a:noFill/>
        </p:spPr>
        <p:txBody>
          <a:bodyPr wrap="square" rtlCol="0">
            <a:spAutoFit/>
          </a:bodyPr>
          <a:lstStyle/>
          <a:p>
            <a:pPr algn="ctr"/>
            <a:r>
              <a:rPr lang="en-US" b="1" dirty="0">
                <a:latin typeface="Times New Roman" pitchFamily="18" charset="0"/>
                <a:cs typeface="Times New Roman" pitchFamily="18" charset="0"/>
              </a:rPr>
              <a:t>PROBLEM STATEMENT</a:t>
            </a:r>
          </a:p>
          <a:p>
            <a:pPr algn="ctr"/>
            <a:endParaRPr lang="en-US" sz="4400" b="1"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b="0" i="0" dirty="0">
                <a:effectLst/>
                <a:latin typeface="Times New Roman" panose="02020603050405020304" pitchFamily="18" charset="0"/>
                <a:cs typeface="Times New Roman" panose="02020603050405020304" pitchFamily="18" charset="0"/>
              </a:rPr>
              <a:t>This project seeks to address these challenges by introducing a Face Recognition Attendance System, aiming to provide a secure, efficient, and automated solution for attendance management in various settings.</a:t>
            </a:r>
            <a:endParaRPr lang="en-US" sz="1600" dirty="0">
              <a:latin typeface="Times New Roman" pitchFamily="18" charset="0"/>
              <a:cs typeface="Times New Roman" pitchFamily="18" charset="0"/>
            </a:endParaRPr>
          </a:p>
          <a:p>
            <a:pPr algn="ctr"/>
            <a:endParaRPr lang="en-US" sz="4400" b="1" dirty="0">
              <a:latin typeface="Times New Roman" pitchFamily="18" charset="0"/>
              <a:cs typeface="Times New Roman" pitchFamily="18" charset="0"/>
            </a:endParaRPr>
          </a:p>
          <a:p>
            <a:pPr algn="ctr"/>
            <a:endParaRPr lang="en-US" sz="4400" b="1" dirty="0">
              <a:latin typeface="Times New Roman" pitchFamily="18" charset="0"/>
              <a:cs typeface="Times New Roman" pitchFamily="18" charset="0"/>
            </a:endParaRPr>
          </a:p>
          <a:p>
            <a:pPr algn="ctr"/>
            <a:endParaRPr lang="en-US" sz="4400" b="1" dirty="0">
              <a:latin typeface="Times New Roman" pitchFamily="18" charset="0"/>
              <a:cs typeface="Times New Roman" pitchFamily="18" charset="0"/>
            </a:endParaRPr>
          </a:p>
          <a:p>
            <a:pPr algn="ctr"/>
            <a:endParaRPr lang="en-US" sz="4400" b="1" dirty="0">
              <a:latin typeface="Times New Roman" pitchFamily="18" charset="0"/>
              <a:cs typeface="Times New Roman" pitchFamily="18" charset="0"/>
            </a:endParaRPr>
          </a:p>
          <a:p>
            <a:pPr algn="ctr"/>
            <a:endParaRPr lang="en-US" sz="4400" b="1" dirty="0">
              <a:latin typeface="Times New Roman" pitchFamily="18" charset="0"/>
              <a:cs typeface="Times New Roman" pitchFamily="18" charset="0"/>
            </a:endParaRPr>
          </a:p>
          <a:p>
            <a:pPr algn="ctr"/>
            <a:endParaRPr lang="en-US" sz="4400" b="1" dirty="0">
              <a:latin typeface="Times New Roman" pitchFamily="18" charset="0"/>
              <a:cs typeface="Times New Roman" pitchFamily="18" charset="0"/>
            </a:endParaRPr>
          </a:p>
          <a:p>
            <a:pPr algn="ctr"/>
            <a:endParaRPr lang="en-US" sz="4400" b="1" dirty="0">
              <a:latin typeface="Times New Roman" pitchFamily="18" charset="0"/>
              <a:cs typeface="Times New Roman" pitchFamily="18" charset="0"/>
            </a:endParaRPr>
          </a:p>
          <a:p>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243687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1800" y="914400"/>
            <a:ext cx="4495800" cy="400110"/>
          </a:xfrm>
          <a:prstGeom prst="rect">
            <a:avLst/>
          </a:prstGeom>
          <a:noFill/>
        </p:spPr>
        <p:txBody>
          <a:bodyPr wrap="square" rtlCol="0">
            <a:spAutoFit/>
          </a:bodyPr>
          <a:lstStyle/>
          <a:p>
            <a:r>
              <a:rPr lang="en-US" sz="2000" b="1" dirty="0">
                <a:latin typeface="Times New Roman" pitchFamily="18" charset="0"/>
                <a:cs typeface="Times New Roman" pitchFamily="18" charset="0"/>
              </a:rPr>
              <a:t>	System Architecture </a:t>
            </a:r>
          </a:p>
        </p:txBody>
      </p:sp>
      <p:pic>
        <p:nvPicPr>
          <p:cNvPr id="6" name="Picture 5">
            <a:extLst>
              <a:ext uri="{FF2B5EF4-FFF2-40B4-BE49-F238E27FC236}">
                <a16:creationId xmlns:a16="http://schemas.microsoft.com/office/drawing/2014/main" id="{389AB566-22AE-9130-DAB1-4006BE343936}"/>
              </a:ext>
            </a:extLst>
          </p:cNvPr>
          <p:cNvPicPr>
            <a:picLocks noChangeAspect="1"/>
          </p:cNvPicPr>
          <p:nvPr/>
        </p:nvPicPr>
        <p:blipFill>
          <a:blip r:embed="rId2"/>
          <a:stretch>
            <a:fillRect/>
          </a:stretch>
        </p:blipFill>
        <p:spPr>
          <a:xfrm>
            <a:off x="906462" y="1710541"/>
            <a:ext cx="7331075" cy="3436918"/>
          </a:xfrm>
          <a:prstGeom prst="rect">
            <a:avLst/>
          </a:prstGeom>
        </p:spPr>
      </p:pic>
    </p:spTree>
    <p:extLst>
      <p:ext uri="{BB962C8B-B14F-4D97-AF65-F5344CB8AC3E}">
        <p14:creationId xmlns:p14="http://schemas.microsoft.com/office/powerpoint/2010/main" val="184980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7924800" cy="7186583"/>
          </a:xfrm>
          <a:prstGeom prst="rect">
            <a:avLst/>
          </a:prstGeom>
          <a:noFill/>
        </p:spPr>
        <p:txBody>
          <a:bodyPr wrap="square" rtlCol="0">
            <a:spAutoFit/>
          </a:bodyPr>
          <a:lstStyle/>
          <a:p>
            <a:pPr algn="ctr"/>
            <a:r>
              <a:rPr lang="en-US" b="1" dirty="0">
                <a:latin typeface="Times New Roman" pitchFamily="18" charset="0"/>
                <a:cs typeface="Times New Roman" pitchFamily="18" charset="0"/>
              </a:rPr>
              <a:t>ALGORITHM</a:t>
            </a:r>
          </a:p>
          <a:p>
            <a:endParaRPr lang="en-US" dirty="0">
              <a:latin typeface="Times New Roman" pitchFamily="18" charset="0"/>
              <a:cs typeface="Times New Roman" pitchFamily="18" charset="0"/>
            </a:endParaRPr>
          </a:p>
          <a:p>
            <a:pPr algn="just">
              <a:lnSpc>
                <a:spcPct val="150000"/>
              </a:lnSpc>
              <a:spcAft>
                <a:spcPts val="1000"/>
              </a:spcAft>
            </a:pPr>
            <a:r>
              <a:rPr lang="en-US" altLang="en-US" sz="2000" b="1" dirty="0">
                <a:latin typeface="Times New Roman" pitchFamily="18" charset="0"/>
                <a:cs typeface="Times New Roman" pitchFamily="18" charset="0"/>
              </a:rPr>
              <a:t>1)</a:t>
            </a:r>
            <a:r>
              <a:rPr lang="en-US" altLang="en-US" sz="2000" b="1" dirty="0" err="1">
                <a:latin typeface="Times New Roman" pitchFamily="18" charset="0"/>
                <a:cs typeface="Times New Roman" pitchFamily="18" charset="0"/>
              </a:rPr>
              <a:t>HaarCascade</a:t>
            </a:r>
            <a:r>
              <a:rPr lang="en-US" altLang="en-US" sz="2000" b="1" dirty="0">
                <a:latin typeface="Times New Roman" pitchFamily="18" charset="0"/>
                <a:cs typeface="Times New Roman" pitchFamily="18" charset="0"/>
              </a:rPr>
              <a:t> Algorithm:-</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a:t>
            </a:r>
            <a:r>
              <a:rPr lang="en-US" sz="1600" b="0" i="0" dirty="0" err="1">
                <a:effectLst/>
                <a:latin typeface="Times New Roman" panose="02020603050405020304" pitchFamily="18" charset="0"/>
                <a:cs typeface="Times New Roman" panose="02020603050405020304" pitchFamily="18" charset="0"/>
              </a:rPr>
              <a:t>HaarCascade</a:t>
            </a:r>
            <a:r>
              <a:rPr lang="en-US" sz="1600" b="0" i="0" dirty="0">
                <a:effectLst/>
                <a:latin typeface="Times New Roman" panose="02020603050405020304" pitchFamily="18" charset="0"/>
                <a:cs typeface="Times New Roman" panose="02020603050405020304" pitchFamily="18" charset="0"/>
              </a:rPr>
              <a:t> algorithm requires a trained classifier to detect faces. Training involves providing the algorithm with positive samples (images containing faces) and negative samples (images without faces).</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algorithm learns to identify features that are characteristic of faces during this training phase.</a:t>
            </a:r>
          </a:p>
          <a:p>
            <a:pPr algn="l">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2)LBPH Algorithm:-</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Local Binary Pattern Histogram (LBPH) algorithm is a texture-based method commonly used for facial feature extraction and recognition in computer vision  applications. </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Convert the input image to grayscale, as LBPH operates on intensity information.</a:t>
            </a:r>
            <a:endParaRPr lang="en-US" sz="1600"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Divide the image into a grid of cells. For each pixel in a cell, compare its intensity value with the intensities of its neighbors in a circular neighborhood. Assign a binary code         (0 or 1) to each neighbor based on whether its intensity is greater or less than the central pixel's intensity.</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Concatenate these binary codes to form an LBP pattern for each pixel in the cell.</a:t>
            </a:r>
          </a:p>
          <a:p>
            <a:pPr algn="just">
              <a:lnSpc>
                <a:spcPct val="150000"/>
              </a:lnSpc>
              <a:spcAft>
                <a:spcPts val="1000"/>
              </a:spcAft>
            </a:pPr>
            <a:endParaRPr lang="en-US" altLang="en-US" sz="2000" b="1" dirty="0">
              <a:latin typeface="Times New Roman" pitchFamily="18" charset="0"/>
              <a:cs typeface="Times New Roman" pitchFamily="18" charset="0"/>
            </a:endParaRPr>
          </a:p>
          <a:p>
            <a:pPr algn="just">
              <a:lnSpc>
                <a:spcPct val="150000"/>
              </a:lnSpc>
              <a:spcAft>
                <a:spcPts val="1000"/>
              </a:spcAft>
            </a:pPr>
            <a:r>
              <a:rPr lang="en-US" altLang="en-US" sz="1600" dirty="0">
                <a:latin typeface="Times New Roman" pitchFamily="18" charset="0"/>
                <a:cs typeface="Times New Roman" pitchFamily="18" charset="0"/>
              </a:rPr>
              <a:t>.</a:t>
            </a:r>
          </a:p>
          <a:p>
            <a:r>
              <a:rPr lang="en-US" sz="2800" dirty="0">
                <a:latin typeface="Times New Roman" pitchFamily="18" charset="0"/>
                <a:cs typeface="Times New Roman" pitchFamily="18" charset="0"/>
              </a:rPr>
              <a:t>											</a:t>
            </a:r>
          </a:p>
          <a:p>
            <a:pPr marL="457200" indent="-457200">
              <a:buFont typeface="Wingdings" pitchFamily="2" charset="2"/>
              <a:buChar char="Ø"/>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21511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133600"/>
            <a:ext cx="7924800" cy="3539430"/>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1)Airport Security:-</a:t>
            </a:r>
          </a:p>
          <a:p>
            <a:r>
              <a:rPr lang="en-US" sz="1600" dirty="0"/>
              <a:t> 	</a:t>
            </a:r>
            <a:r>
              <a:rPr lang="en-US" sz="1600" dirty="0">
                <a:latin typeface="Times New Roman" panose="02020603050405020304" pitchFamily="18" charset="0"/>
                <a:cs typeface="Times New Roman" panose="02020603050405020304" pitchFamily="18" charset="0"/>
              </a:rPr>
              <a:t>Airport security checkpoint use facial recognition to scan passenger faces against terrorist and criminal databases; as well as employees who access more sensitive areas.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Hotels</a:t>
            </a:r>
          </a:p>
          <a:p>
            <a:r>
              <a:rPr lang="en-US" sz="1600" dirty="0">
                <a:latin typeface="Times New Roman" panose="02020603050405020304" pitchFamily="18" charset="0"/>
                <a:cs typeface="Times New Roman" panose="02020603050405020304" pitchFamily="18" charset="0"/>
              </a:rPr>
              <a:t>Guests can easily log in using facial recognition, room entry verification, and employees use it as a quick way to clock in and out.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a:t>
            </a:r>
            <a:r>
              <a:rPr lang="en-US" sz="1600" b="1" dirty="0">
                <a:latin typeface="Times New Roman" panose="02020603050405020304" pitchFamily="18" charset="0"/>
                <a:cs typeface="Times New Roman" panose="02020603050405020304" pitchFamily="18" charset="0"/>
              </a:rPr>
              <a:t> Retail</a:t>
            </a:r>
          </a:p>
          <a:p>
            <a:r>
              <a:rPr lang="en-US" sz="1600" dirty="0">
                <a:latin typeface="Times New Roman" panose="02020603050405020304" pitchFamily="18" charset="0"/>
                <a:cs typeface="Times New Roman" panose="02020603050405020304" pitchFamily="18" charset="0"/>
              </a:rPr>
              <a:t>Retail chains are looking at facial recognition as a way to spot known shoplifters and provide a more personalized in-store experience for their customers.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defRPr/>
            </a:pPr>
            <a:endParaRPr lang="en-IN" altLang="en-US"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52800" y="1066800"/>
            <a:ext cx="3829050"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Future</a:t>
            </a:r>
            <a:r>
              <a:rPr lang="en-GB" dirty="0"/>
              <a:t> </a:t>
            </a:r>
            <a:r>
              <a:rPr lang="en-GB" sz="2000" b="1" dirty="0">
                <a:latin typeface="Times New Roman" panose="02020603050405020304" pitchFamily="18" charset="0"/>
                <a:cs typeface="Times New Roman" panose="02020603050405020304" pitchFamily="18" charset="0"/>
              </a:rPr>
              <a:t>Scope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37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676400"/>
            <a:ext cx="8001000" cy="1846659"/>
          </a:xfrm>
          <a:prstGeom prst="rect">
            <a:avLst/>
          </a:prstGeom>
          <a:noFill/>
        </p:spPr>
        <p:txBody>
          <a:bodyPr wrap="square" rtlCol="0">
            <a:spAutoFit/>
          </a:bodyPr>
          <a:lstStyle/>
          <a:p>
            <a:pPr algn="ctr"/>
            <a:r>
              <a:rPr lang="en-US" b="1" dirty="0">
                <a:latin typeface="Times New Roman" pitchFamily="18" charset="0"/>
                <a:cs typeface="Times New Roman" pitchFamily="18" charset="0"/>
              </a:rPr>
              <a:t>CONCLUSION</a:t>
            </a:r>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b="0" i="0" dirty="0">
                <a:effectLst/>
                <a:latin typeface="Times New Roman" panose="02020603050405020304" pitchFamily="18" charset="0"/>
                <a:cs typeface="Times New Roman" panose="02020603050405020304" pitchFamily="18" charset="0"/>
              </a:rPr>
              <a:t>In conclusion, the implementation of a face recognition attendance system offers a range of benefits and advancements in attendance tracking for various sectors. The utilization of facial recognition technology brings efficiency, accuracy, and convenience to the attendance management process. Through the analysis of facial features, the system can uniquely identify individuals, providing a reliable and secure means of recording attendance</a:t>
            </a: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220080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7001</TotalTime>
  <Words>662</Words>
  <Application>Microsoft Office PowerPoint</Application>
  <PresentationFormat>On-screen Show (4:3)</PresentationFormat>
  <Paragraphs>109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Baskerville Old Face</vt:lpstr>
      <vt:lpstr>Calibri</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Mayur Borse</cp:lastModifiedBy>
  <cp:revision>393</cp:revision>
  <dcterms:created xsi:type="dcterms:W3CDTF">2019-04-03T06:11:02Z</dcterms:created>
  <dcterms:modified xsi:type="dcterms:W3CDTF">2024-01-19T16:16:15Z</dcterms:modified>
</cp:coreProperties>
</file>