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73"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Libre Franklin"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Comic Sans MS" panose="030F0702030302020204" pitchFamily="66" charset="0"/>
      <p:regular r:id="rId28"/>
      <p:bold r:id="rId29"/>
      <p:italic r:id="rId30"/>
      <p:boldItalic r:id="rId31"/>
    </p:embeddedFont>
    <p:embeddedFont>
      <p:font typeface="Roboto" panose="020B0604020202020204" charset="0"/>
      <p:regular r:id="rId32"/>
      <p:bold r:id="rId33"/>
      <p:italic r:id="rId34"/>
      <p:boldItalic r:id="rId35"/>
    </p:embeddedFont>
    <p:embeddedFont>
      <p:font typeface="Franklin Gothic" panose="020B0604020202020204" charset="0"/>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2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63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139" b="11358"/>
          <a:stretch/>
        </p:blipFill>
        <p:spPr>
          <a:xfrm>
            <a:off x="0" y="0"/>
            <a:ext cx="12359682" cy="6858000"/>
          </a:xfrm>
          <a:prstGeom prst="rect">
            <a:avLst/>
          </a:prstGeom>
        </p:spPr>
      </p:pic>
      <p:sp>
        <p:nvSpPr>
          <p:cNvPr id="7" name="Title 3"/>
          <p:cNvSpPr>
            <a:spLocks noGrp="1"/>
          </p:cNvSpPr>
          <p:nvPr>
            <p:ph type="ctrTitle"/>
          </p:nvPr>
        </p:nvSpPr>
        <p:spPr>
          <a:xfrm>
            <a:off x="5655320" y="1303866"/>
            <a:ext cx="7585306" cy="587904"/>
          </a:xfrm>
        </p:spPr>
        <p:txBody>
          <a:bodyPr>
            <a:normAutofit fontScale="90000"/>
          </a:bodyPr>
          <a:lstStyle/>
          <a:p>
            <a:r>
              <a:rPr lang="en-IN" b="1" dirty="0" smtClean="0">
                <a:solidFill>
                  <a:schemeClr val="accent1"/>
                </a:solidFill>
                <a:latin typeface="Comic Sans MS" panose="030F0702030302020204" pitchFamily="66" charset="0"/>
                <a:ea typeface="Arial"/>
                <a:cs typeface="Arial"/>
                <a:sym typeface="Arial"/>
              </a:rPr>
              <a:t>LOGGER</a:t>
            </a:r>
            <a:r>
              <a:rPr lang="en-IN" b="1" dirty="0" smtClean="0">
                <a:solidFill>
                  <a:schemeClr val="accent1"/>
                </a:solidFill>
                <a:latin typeface="Arial"/>
                <a:ea typeface="Arial"/>
                <a:cs typeface="Arial"/>
                <a:sym typeface="Arial"/>
              </a:rPr>
              <a:t> </a:t>
            </a:r>
            <a:endParaRPr lang="en-US" dirty="0"/>
          </a:p>
        </p:txBody>
      </p:sp>
      <p:sp>
        <p:nvSpPr>
          <p:cNvPr id="9" name="Title 3"/>
          <p:cNvSpPr txBox="1">
            <a:spLocks/>
          </p:cNvSpPr>
          <p:nvPr/>
        </p:nvSpPr>
        <p:spPr>
          <a:xfrm>
            <a:off x="1862667" y="715962"/>
            <a:ext cx="7585306" cy="587904"/>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smtClean="0">
                <a:solidFill>
                  <a:schemeClr val="accent1"/>
                </a:solidFill>
                <a:latin typeface="Comic Sans MS" panose="030F0702030302020204" pitchFamily="66" charset="0"/>
                <a:ea typeface="Arial"/>
                <a:cs typeface="Arial"/>
                <a:sym typeface="Arial"/>
              </a:rPr>
              <a:t>KEY</a:t>
            </a:r>
            <a:r>
              <a:rPr lang="en-IN" b="1" dirty="0" smtClean="0">
                <a:solidFill>
                  <a:schemeClr val="accent1"/>
                </a:solidFill>
                <a:latin typeface="Arial"/>
                <a:ea typeface="Arial"/>
                <a:cs typeface="Arial"/>
                <a:sym typeface="Arial"/>
              </a:rPr>
              <a:t> </a:t>
            </a:r>
            <a:endParaRPr lang="en-US" dirty="0"/>
          </a:p>
        </p:txBody>
      </p:sp>
      <p:sp>
        <p:nvSpPr>
          <p:cNvPr id="10" name="Subtitle 4"/>
          <p:cNvSpPr>
            <a:spLocks noGrp="1"/>
          </p:cNvSpPr>
          <p:nvPr>
            <p:ph type="subTitle" idx="1"/>
          </p:nvPr>
        </p:nvSpPr>
        <p:spPr>
          <a:xfrm>
            <a:off x="5942773" y="5262417"/>
            <a:ext cx="9144000" cy="1715030"/>
          </a:xfrm>
        </p:spPr>
        <p:txBody>
          <a:bodyPr>
            <a:normAutofit/>
          </a:bodyPr>
          <a:lstStyle/>
          <a:p>
            <a:r>
              <a:rPr lang="en-IN" b="1" dirty="0">
                <a:solidFill>
                  <a:schemeClr val="tx2">
                    <a:lumMod val="90000"/>
                  </a:schemeClr>
                </a:solidFill>
              </a:rPr>
              <a:t>Presented </a:t>
            </a:r>
            <a:r>
              <a:rPr lang="en-IN" b="1" dirty="0" smtClean="0">
                <a:solidFill>
                  <a:schemeClr val="tx2">
                    <a:lumMod val="90000"/>
                  </a:schemeClr>
                </a:solidFill>
              </a:rPr>
              <a:t>By:</a:t>
            </a:r>
          </a:p>
          <a:p>
            <a:pPr lvl="0" indent="457200" algn="l">
              <a:spcBef>
                <a:spcPts val="0"/>
              </a:spcBef>
              <a:buClr>
                <a:schemeClr val="dk1"/>
              </a:buClr>
            </a:pPr>
            <a:r>
              <a:rPr lang="en-US" b="1" dirty="0">
                <a:solidFill>
                  <a:schemeClr val="tx2">
                    <a:lumMod val="90000"/>
                  </a:schemeClr>
                </a:solidFill>
              </a:rPr>
              <a:t>	</a:t>
            </a:r>
            <a:r>
              <a:rPr lang="en-US" b="1" dirty="0" smtClean="0">
                <a:solidFill>
                  <a:schemeClr val="tx2">
                    <a:lumMod val="90000"/>
                  </a:schemeClr>
                </a:solidFill>
              </a:rPr>
              <a:t>VIDYASAGAR A</a:t>
            </a:r>
            <a:endParaRPr lang="en-US" b="1" dirty="0" smtClean="0">
              <a:solidFill>
                <a:schemeClr val="tx2">
                  <a:lumMod val="90000"/>
                </a:schemeClr>
              </a:solidFill>
            </a:endParaRPr>
          </a:p>
          <a:p>
            <a:pPr lvl="0" indent="457200" algn="l">
              <a:spcBef>
                <a:spcPts val="0"/>
              </a:spcBef>
              <a:buClr>
                <a:schemeClr val="dk1"/>
              </a:buClr>
            </a:pPr>
            <a:r>
              <a:rPr lang="en-US" b="1" dirty="0" smtClean="0">
                <a:solidFill>
                  <a:schemeClr val="tx2">
                    <a:lumMod val="90000"/>
                  </a:schemeClr>
                </a:solidFill>
              </a:rPr>
              <a:t>COMPUTER </a:t>
            </a:r>
            <a:r>
              <a:rPr lang="en-US" b="1" dirty="0">
                <a:solidFill>
                  <a:schemeClr val="tx2">
                    <a:lumMod val="90000"/>
                  </a:schemeClr>
                </a:solidFill>
              </a:rPr>
              <a:t>SCIENCE </a:t>
            </a:r>
            <a:r>
              <a:rPr lang="en-US" b="1" dirty="0" smtClean="0">
                <a:solidFill>
                  <a:schemeClr val="tx2">
                    <a:lumMod val="90000"/>
                  </a:schemeClr>
                </a:solidFill>
              </a:rPr>
              <a:t>ENGINEERING</a:t>
            </a:r>
          </a:p>
          <a:p>
            <a:pPr lvl="0" indent="457200" algn="l">
              <a:spcBef>
                <a:spcPts val="0"/>
              </a:spcBef>
              <a:buClr>
                <a:schemeClr val="dk1"/>
              </a:buClr>
            </a:pPr>
            <a:r>
              <a:rPr lang="en-US" b="1" dirty="0" smtClean="0">
                <a:solidFill>
                  <a:schemeClr val="tx2">
                    <a:lumMod val="90000"/>
                  </a:schemeClr>
                </a:solidFill>
              </a:rPr>
              <a:t>P.S.V </a:t>
            </a:r>
            <a:r>
              <a:rPr lang="en-US" b="1" dirty="0">
                <a:solidFill>
                  <a:schemeClr val="tx2">
                    <a:lumMod val="90000"/>
                  </a:schemeClr>
                </a:solidFill>
              </a:rPr>
              <a:t>COLLEGE OF ENGINEERING AND TECHNOLOGY</a:t>
            </a:r>
          </a:p>
          <a:p>
            <a:endParaRPr lang="en-IN" b="1" dirty="0">
              <a:solidFill>
                <a:srgbClr val="1482AB"/>
              </a:solidFill>
            </a:endParaRPr>
          </a:p>
          <a:p>
            <a:endParaRPr lang="en-US" dirty="0"/>
          </a:p>
        </p:txBody>
      </p:sp>
    </p:spTree>
    <p:extLst>
      <p:ext uri="{BB962C8B-B14F-4D97-AF65-F5344CB8AC3E}">
        <p14:creationId xmlns:p14="http://schemas.microsoft.com/office/powerpoint/2010/main" val="1352276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56964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2450" b="1">
                <a:solidFill>
                  <a:schemeClr val="dk1"/>
                </a:solidFill>
                <a:highlight>
                  <a:schemeClr val="lt1"/>
                </a:highlight>
                <a:latin typeface="Roboto"/>
                <a:ea typeface="Roboto"/>
                <a:cs typeface="Roboto"/>
                <a:sym typeface="Roboto"/>
              </a:rPr>
              <a:t>Deployment Strategy:</a:t>
            </a:r>
            <a:endParaRPr sz="24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Software Distribution: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Installation: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Configuration: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61701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Testing:</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Deployment:</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Maintenance and Updates:</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3250" b="1">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52"/>
        <p:cNvGrpSpPr/>
        <p:nvPr/>
      </p:nvGrpSpPr>
      <p:grpSpPr>
        <a:xfrm>
          <a:off x="0" y="0"/>
          <a:ext cx="0" cy="0"/>
          <a:chOff x="0" y="0"/>
          <a:chExt cx="0" cy="0"/>
        </a:xfrm>
      </p:grpSpPr>
      <p:sp>
        <p:nvSpPr>
          <p:cNvPr id="153" name="Google Shape;153;g2c5f4b99186_0_38"/>
          <p:cNvSpPr txBox="1"/>
          <p:nvPr/>
        </p:nvSpPr>
        <p:spPr>
          <a:xfrm>
            <a:off x="160725" y="982275"/>
            <a:ext cx="11823000" cy="4750116"/>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Monitoring and Analysis:</a:t>
            </a:r>
            <a:endParaRPr sz="2000" b="1"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Monitor logged keystrokes periodically to gather relevant information or insights.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err="1">
                <a:solidFill>
                  <a:schemeClr val="dk1"/>
                </a:solidFill>
                <a:highlight>
                  <a:schemeClr val="lt1"/>
                </a:highlight>
                <a:latin typeface="Roboto"/>
                <a:ea typeface="Roboto"/>
                <a:cs typeface="Roboto"/>
                <a:sym typeface="Roboto"/>
              </a:rPr>
              <a:t>Analyze</a:t>
            </a:r>
            <a:r>
              <a:rPr lang="en-IN" sz="1900" dirty="0">
                <a:solidFill>
                  <a:schemeClr val="dk1"/>
                </a:solidFill>
                <a:highlight>
                  <a:schemeClr val="lt1"/>
                </a:highlight>
                <a:latin typeface="Roboto"/>
                <a:ea typeface="Roboto"/>
                <a:cs typeface="Roboto"/>
                <a:sym typeface="Roboto"/>
              </a:rPr>
              <a:t> logged data for patterns, anomalies, or security threats.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457200" algn="l" rtl="0">
              <a:lnSpc>
                <a:spcPct val="175000"/>
              </a:lnSpc>
              <a:spcBef>
                <a:spcPts val="1500"/>
              </a:spcBef>
              <a:spcAft>
                <a:spcPts val="0"/>
              </a:spcAft>
              <a:buNone/>
            </a:pPr>
            <a:r>
              <a:rPr lang="en-IN" sz="1900" dirty="0">
                <a:solidFill>
                  <a:schemeClr val="dk1"/>
                </a:solidFill>
                <a:highlight>
                  <a:schemeClr val="lt1"/>
                </a:highlight>
                <a:latin typeface="Roboto"/>
                <a:ea typeface="Roboto"/>
                <a:cs typeface="Roboto"/>
                <a:sym typeface="Roboto"/>
              </a:rPr>
              <a:t>    By following this algorithm and deployment strategy,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can be effectively deployed and used for legitimate purposes such as parental control, employee monitoring, or law enforcement investigations, while also considering security, privacy, and ethical considerations.</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0"/>
              </a:spcBef>
              <a:spcAft>
                <a:spcPts val="1500"/>
              </a:spcAft>
              <a:buNone/>
            </a:pPr>
            <a:endParaRPr sz="3250" b="1"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result of implementing a </a:t>
            </a:r>
            <a:r>
              <a:rPr lang="en-IN" sz="1900" dirty="0" smtClean="0">
                <a:solidFill>
                  <a:srgbClr val="0F0F0F"/>
                </a:solidFill>
                <a:highlight>
                  <a:schemeClr val="lt1"/>
                </a:highlight>
              </a:rPr>
              <a:t>key logger </a:t>
            </a:r>
            <a:r>
              <a:rPr lang="en-IN" sz="1900" dirty="0">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a:t>
            </a:r>
            <a:r>
              <a:rPr lang="en-IN" sz="1900" dirty="0" smtClean="0">
                <a:solidFill>
                  <a:srgbClr val="0F0F0F"/>
                </a:solidFill>
                <a:highlight>
                  <a:schemeClr val="lt1"/>
                </a:highlight>
              </a:rPr>
              <a:t>key logger </a:t>
            </a:r>
            <a:r>
              <a:rPr lang="en-IN" sz="1900" dirty="0">
                <a:solidFill>
                  <a:srgbClr val="0F0F0F"/>
                </a:solidFill>
                <a:highlight>
                  <a:schemeClr val="lt1"/>
                </a:highlight>
              </a:rPr>
              <a:t>operates stealthily, avoiding detection by antivirus software and other security measures.</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use of the </a:t>
            </a:r>
            <a:r>
              <a:rPr lang="en-IN" sz="1900" dirty="0" smtClean="0">
                <a:solidFill>
                  <a:srgbClr val="0F0F0F"/>
                </a:solidFill>
                <a:highlight>
                  <a:schemeClr val="lt1"/>
                </a:highlight>
              </a:rPr>
              <a:t>key logger </a:t>
            </a:r>
            <a:r>
              <a:rPr lang="en-IN" sz="1900" dirty="0">
                <a:solidFill>
                  <a:srgbClr val="0F0F0F"/>
                </a:solidFill>
                <a:highlight>
                  <a:schemeClr val="lt1"/>
                </a:highlight>
              </a:rPr>
              <a:t>complies with relevant laws and regulations, prioritizing security, privacy, and ethical considerations.</a:t>
            </a:r>
            <a:endParaRPr sz="1900" dirty="0">
              <a:highlight>
                <a:schemeClr val="lt1"/>
              </a:high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1302025"/>
            <a:ext cx="11029500" cy="3832200"/>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In conclusion,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serve as powerful tools for capturing and logging keystrokes on target systems. They provide valuable insights for various purposes such as parental control, employee monitoring, or law enforcement investigations. </a:t>
            </a:r>
            <a:endParaRPr sz="1900" dirty="0">
              <a:solidFill>
                <a:schemeClr val="dk1"/>
              </a:solidFill>
              <a:highlight>
                <a:schemeClr val="lt1"/>
              </a:highlight>
              <a:latin typeface="Roboto"/>
              <a:ea typeface="Roboto"/>
              <a:cs typeface="Roboto"/>
              <a:sym typeface="Roboto"/>
            </a:endParaRPr>
          </a:p>
          <a:p>
            <a:pPr marL="0" lvl="0" indent="0" algn="l" rtl="0">
              <a:lnSpc>
                <a:spcPct val="110000"/>
              </a:lnSpc>
              <a:spcBef>
                <a:spcPts val="0"/>
              </a:spcBef>
              <a:spcAft>
                <a:spcPts val="0"/>
              </a:spcAft>
              <a:buNone/>
            </a:pPr>
            <a:endParaRPr sz="1900" dirty="0">
              <a:solidFill>
                <a:schemeClr val="dk1"/>
              </a:solidFill>
              <a:highlight>
                <a:schemeClr val="lt1"/>
              </a:highlight>
              <a:latin typeface="Roboto"/>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sz="1900" dirty="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Stealth Techniques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Advanced Encryption Methods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Artificial Intelligence</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Cloud-Based Logging and Analysis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Improved Compatibility with Emerging Technologies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User Awareness and Control Features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Endpoint Security Solutions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Compliance with Evolving Privacy Regulations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Application in Internet of Things (</a:t>
            </a:r>
            <a:r>
              <a:rPr lang="en-IN" sz="1900" dirty="0" err="1">
                <a:solidFill>
                  <a:schemeClr val="dk1"/>
                </a:solidFill>
                <a:highlight>
                  <a:schemeClr val="lt1"/>
                </a:highlight>
                <a:latin typeface="Roboto"/>
                <a:ea typeface="Roboto"/>
                <a:cs typeface="Roboto"/>
                <a:sym typeface="Roboto"/>
              </a:rPr>
              <a:t>IoT</a:t>
            </a:r>
            <a:r>
              <a:rPr lang="en-IN" sz="1900" dirty="0">
                <a:solidFill>
                  <a:schemeClr val="dk1"/>
                </a:solidFill>
                <a:highlight>
                  <a:schemeClr val="lt1"/>
                </a:highlight>
                <a:latin typeface="Roboto"/>
                <a:ea typeface="Roboto"/>
                <a:cs typeface="Roboto"/>
                <a:sym typeface="Roboto"/>
              </a:rPr>
              <a:t>) Devices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Development of Countermeasures and Anti-Keylogging Technologies</a:t>
            </a:r>
            <a:endParaRPr sz="1900" dirty="0">
              <a:solidFill>
                <a:schemeClr val="dk1"/>
              </a:solidFill>
              <a:highlight>
                <a:schemeClr val="lt1"/>
              </a:highlight>
              <a:latin typeface="Roboto"/>
              <a:ea typeface="Roboto"/>
              <a:cs typeface="Roboto"/>
              <a:sym typeface="Roboto"/>
            </a:endParaRPr>
          </a:p>
          <a:p>
            <a:pPr marL="305435" lvl="0" indent="-206121" algn="l" rtl="0">
              <a:lnSpc>
                <a:spcPct val="110000"/>
              </a:lnSpc>
              <a:spcBef>
                <a:spcPts val="940"/>
              </a:spcBef>
              <a:spcAft>
                <a:spcPts val="0"/>
              </a:spcAft>
              <a:buSzPts val="1564"/>
              <a:buNone/>
            </a:pPr>
            <a:endParaRPr sz="1900" dirty="0">
              <a:solidFill>
                <a:schemeClr val="dk1"/>
              </a:solidFill>
              <a:highlight>
                <a:schemeClr val="lt1"/>
              </a:highligh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77" name="Google Shape;177;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marL="306000" lvl="0" indent="0" algn="l"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4000" b="-14000"/>
          </a:stretch>
        </a:blipFill>
        <a:effectLst/>
      </p:bgPr>
    </p:bg>
    <p:spTree>
      <p:nvGrpSpPr>
        <p:cNvPr id="1" name="Shape 181"/>
        <p:cNvGrpSpPr/>
        <p:nvPr/>
      </p:nvGrpSpPr>
      <p:grpSpPr>
        <a:xfrm>
          <a:off x="0" y="0"/>
          <a:ext cx="0" cy="0"/>
          <a:chOff x="0" y="0"/>
          <a:chExt cx="0" cy="0"/>
        </a:xfrm>
      </p:grpSpPr>
      <p:sp>
        <p:nvSpPr>
          <p:cNvPr id="3" name="AutoShape 4" descr="Thank You Blue Images – Browse 29,865 Stock Photos, Vectors, and Video |  Adobe Stock"/>
          <p:cNvSpPr>
            <a:spLocks noChangeAspect="1" noChangeArrowheads="1"/>
          </p:cNvSpPr>
          <p:nvPr/>
        </p:nvSpPr>
        <p:spPr bwMode="auto">
          <a:xfrm>
            <a:off x="3549937" y="2765425"/>
            <a:ext cx="3834535" cy="3834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Thank You Blue Images – Browse 29,865 Stock Photos, Vectors, and Video |  Adobe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3294" y="2765425"/>
            <a:ext cx="5698258" cy="34102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t>
            </a:r>
            <a:r>
              <a:rPr lang="en-IN" sz="2000" b="1" dirty="0" smtClean="0">
                <a:latin typeface="Arial"/>
                <a:ea typeface="Arial"/>
                <a:cs typeface="Arial"/>
                <a:sym typeface="Arial"/>
              </a:rPr>
              <a:t>Approach</a:t>
            </a:r>
            <a:r>
              <a:rPr lang="en-IN" sz="2000"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pic>
        <p:nvPicPr>
          <p:cNvPr id="5" name="Picture 2" descr="Security Chip Icons - Free SVG &amp; PNG Security Chip Image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132" y="1221249"/>
            <a:ext cx="4654461" cy="5366826"/>
          </a:xfrm>
          <a:prstGeom prst="rect">
            <a:avLst/>
          </a:prstGeom>
          <a:noFill/>
          <a:effectLst>
            <a:glow rad="127000">
              <a:srgbClr val="FFC000"/>
            </a:glo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8"/>
        <p:cNvGrpSpPr/>
        <p:nvPr/>
      </p:nvGrpSpPr>
      <p:grpSpPr>
        <a:xfrm>
          <a:off x="0" y="0"/>
          <a:ext cx="0" cy="0"/>
          <a:chOff x="0" y="0"/>
          <a:chExt cx="0" cy="0"/>
        </a:xfrm>
      </p:grpSpPr>
      <p:sp>
        <p:nvSpPr>
          <p:cNvPr id="110" name="Google Shape;110;p3"/>
          <p:cNvSpPr txBox="1">
            <a:spLocks noGrp="1"/>
          </p:cNvSpPr>
          <p:nvPr>
            <p:ph type="body" idx="1"/>
          </p:nvPr>
        </p:nvSpPr>
        <p:spPr>
          <a:xfrm>
            <a:off x="488100" y="1773381"/>
            <a:ext cx="11029500" cy="4132519"/>
          </a:xfrm>
          <a:prstGeom prst="rect">
            <a:avLst/>
          </a:prstGeom>
          <a:noFill/>
          <a:ln>
            <a:noFill/>
          </a:ln>
        </p:spPr>
        <p:txBody>
          <a:bodyPr spcFirstLastPara="1" wrap="square" lIns="91425" tIns="45700" rIns="91425" bIns="45700" anchor="ctr" anchorCtr="0">
            <a:normAutofit/>
          </a:bodyPr>
          <a:lstStyle/>
          <a:p>
            <a:pPr marL="0" lvl="0" indent="457200" algn="l" rtl="0">
              <a:spcBef>
                <a:spcPts val="0"/>
              </a:spcBef>
              <a:spcAft>
                <a:spcPts val="0"/>
              </a:spcAft>
              <a:buClr>
                <a:schemeClr val="dk1"/>
              </a:buClr>
              <a:buSzPts val="440"/>
              <a:buFont typeface="Arial"/>
              <a:buNone/>
            </a:pPr>
            <a:r>
              <a:rPr lang="en-IN" sz="1800" dirty="0"/>
              <a:t>A </a:t>
            </a:r>
            <a:r>
              <a:rPr lang="en-IN" sz="1800" dirty="0" smtClean="0"/>
              <a:t>key logger</a:t>
            </a:r>
            <a:r>
              <a:rPr lang="en-IN" sz="1800" dirty="0"/>
              <a:t>, also known as keystroke logging or keyboard capturing, is the action of recording (logging) the keys struck on a keyboard, typically in a covert manner so that the person using the keyboard is unaware that their actions are being monitored. </a:t>
            </a:r>
            <a:r>
              <a:rPr lang="en-IN" sz="1800" dirty="0" smtClean="0"/>
              <a:t>Key loggers </a:t>
            </a:r>
            <a:r>
              <a:rPr lang="en-IN" sz="1800" dirty="0"/>
              <a:t>can be either software or hardware-based and can range from relatively simple to sophisticated in design.</a:t>
            </a:r>
            <a:endParaRPr sz="1800" dirty="0"/>
          </a:p>
          <a:p>
            <a:pPr marL="0" lvl="0" indent="0" algn="l" rtl="0">
              <a:spcBef>
                <a:spcPts val="0"/>
              </a:spcBef>
              <a:spcAft>
                <a:spcPts val="0"/>
              </a:spcAft>
              <a:buClr>
                <a:schemeClr val="dk1"/>
              </a:buClr>
              <a:buSzPts val="440"/>
              <a:buFont typeface="Arial"/>
              <a:buNone/>
            </a:pPr>
            <a:endParaRPr sz="2300" dirty="0"/>
          </a:p>
          <a:p>
            <a:pPr marL="0" lvl="0" indent="457200" algn="l" rtl="0">
              <a:spcBef>
                <a:spcPts val="0"/>
              </a:spcBef>
              <a:spcAft>
                <a:spcPts val="0"/>
              </a:spcAft>
              <a:buClr>
                <a:schemeClr val="dk1"/>
              </a:buClr>
              <a:buSzPts val="440"/>
              <a:buFont typeface="Arial"/>
              <a:buNone/>
            </a:pPr>
            <a:r>
              <a:rPr lang="en-IN" sz="1800" dirty="0"/>
              <a:t>The problem statement for </a:t>
            </a:r>
            <a:r>
              <a:rPr lang="en-IN" sz="1800" dirty="0" smtClean="0"/>
              <a:t>key loggers </a:t>
            </a:r>
            <a:r>
              <a:rPr lang="en-IN" sz="1800" dirty="0"/>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sz="1800" dirty="0"/>
          </a:p>
          <a:p>
            <a:pPr marL="0" lvl="0" indent="0" algn="l" rtl="0">
              <a:spcBef>
                <a:spcPts val="0"/>
              </a:spcBef>
              <a:spcAft>
                <a:spcPts val="0"/>
              </a:spcAft>
              <a:buClr>
                <a:schemeClr val="dk1"/>
              </a:buClr>
              <a:buSzPts val="440"/>
              <a:buFont typeface="Arial"/>
              <a:buNone/>
            </a:pPr>
            <a:endParaRPr sz="4865" dirty="0"/>
          </a:p>
          <a:p>
            <a:pPr marL="0" lvl="0" indent="0" algn="l" rtl="0">
              <a:spcBef>
                <a:spcPts val="0"/>
              </a:spcBef>
              <a:spcAft>
                <a:spcPts val="0"/>
              </a:spcAft>
              <a:buSzPct val="64705"/>
              <a:buNone/>
            </a:pPr>
            <a:endParaRPr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4"/>
        <p:cNvGrpSpPr/>
        <p:nvPr/>
      </p:nvGrpSpPr>
      <p:grpSpPr>
        <a:xfrm>
          <a:off x="0" y="0"/>
          <a:ext cx="0" cy="0"/>
          <a:chOff x="0" y="0"/>
          <a:chExt cx="0" cy="0"/>
        </a:xfrm>
      </p:grpSpPr>
      <p:sp>
        <p:nvSpPr>
          <p:cNvPr id="116" name="Google Shape;116;p4"/>
          <p:cNvSpPr txBox="1">
            <a:spLocks noGrp="1"/>
          </p:cNvSpPr>
          <p:nvPr>
            <p:ph type="body" idx="1"/>
          </p:nvPr>
        </p:nvSpPr>
        <p:spPr>
          <a:xfrm>
            <a:off x="392900" y="1232550"/>
            <a:ext cx="11626800" cy="5439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800" dirty="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dirty="0">
                <a:solidFill>
                  <a:schemeClr val="dk1"/>
                </a:solidFill>
                <a:highlight>
                  <a:schemeClr val="lt1"/>
                </a:highlight>
                <a:latin typeface="Roboto"/>
                <a:ea typeface="Roboto"/>
                <a:cs typeface="Roboto"/>
                <a:sym typeface="Roboto"/>
              </a:rPr>
              <a:t>A pr</a:t>
            </a:r>
            <a:r>
              <a:rPr lang="en-IN" sz="1900" dirty="0">
                <a:solidFill>
                  <a:schemeClr val="dk1"/>
                </a:solidFill>
                <a:highlight>
                  <a:schemeClr val="lt1"/>
                </a:highlight>
                <a:latin typeface="Roboto"/>
                <a:ea typeface="Roboto"/>
                <a:cs typeface="Roboto"/>
                <a:sym typeface="Roboto"/>
              </a:rPr>
              <a:t>oposed solution for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involves designing and implementing a system that effectively captures and logs keystrokes while considering security, usability, and ethical considerations. Here's a high-level overview of a proposed solution</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Software Implementation:</a:t>
            </a: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Develop a software-based </a:t>
            </a:r>
            <a:r>
              <a:rPr lang="en-IN" sz="1900" dirty="0" err="1">
                <a:solidFill>
                  <a:schemeClr val="dk1"/>
                </a:solidFill>
                <a:highlight>
                  <a:schemeClr val="lt1"/>
                </a:highlight>
                <a:latin typeface="Roboto"/>
                <a:ea typeface="Roboto"/>
                <a:cs typeface="Roboto"/>
                <a:sym typeface="Roboto"/>
              </a:rPr>
              <a:t>keylogger</a:t>
            </a:r>
            <a:r>
              <a:rPr lang="en-IN" sz="1900" dirty="0">
                <a:solidFill>
                  <a:schemeClr val="dk1"/>
                </a:solidFill>
                <a:highlight>
                  <a:schemeClr val="lt1"/>
                </a:highlight>
                <a:latin typeface="Roboto"/>
                <a:ea typeface="Roboto"/>
                <a:cs typeface="Roboto"/>
                <a:sym typeface="Roboto"/>
              </a:rPr>
              <a:t> capable of running stealthily on target systems.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Ensure compatibility with various operating systems (Windows, </a:t>
            </a:r>
            <a:r>
              <a:rPr lang="en-IN" sz="1900" dirty="0" err="1">
                <a:solidFill>
                  <a:schemeClr val="dk1"/>
                </a:solidFill>
                <a:highlight>
                  <a:schemeClr val="lt1"/>
                </a:highlight>
                <a:latin typeface="Roboto"/>
                <a:ea typeface="Roboto"/>
                <a:cs typeface="Roboto"/>
                <a:sym typeface="Roboto"/>
              </a:rPr>
              <a:t>macOS</a:t>
            </a:r>
            <a:r>
              <a:rPr lang="en-IN" sz="1900" dirty="0">
                <a:solidFill>
                  <a:schemeClr val="dk1"/>
                </a:solidFill>
                <a:highlight>
                  <a:schemeClr val="lt1"/>
                </a:highlight>
                <a:latin typeface="Roboto"/>
                <a:ea typeface="Roboto"/>
                <a:cs typeface="Roboto"/>
                <a:sym typeface="Roboto"/>
              </a:rPr>
              <a:t>, Linux) and keyboard types.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Data Capture and Storage:</a:t>
            </a: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Capture keystrokes and store them securely in encrypted files or databases.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algorithms to protect sensitive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2700" dirty="0">
              <a:solidFill>
                <a:schemeClr val="lt1"/>
              </a:solidFill>
              <a:highlight>
                <a:schemeClr val="lt1"/>
              </a:highlight>
              <a:latin typeface="Roboto"/>
              <a:ea typeface="Roboto"/>
              <a:cs typeface="Roboto"/>
              <a:sym typeface="Roboto"/>
            </a:endParaRPr>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b="1" dirty="0">
                <a:solidFill>
                  <a:schemeClr val="dk1"/>
                </a:solidFill>
                <a:highlight>
                  <a:schemeClr val="lt1"/>
                </a:highlight>
                <a:latin typeface="Roboto"/>
                <a:ea typeface="Roboto"/>
                <a:cs typeface="Roboto"/>
                <a:sym typeface="Roboto"/>
              </a:rPr>
              <a:t>U</a:t>
            </a:r>
            <a:r>
              <a:rPr lang="en-IN" sz="1900" b="1" dirty="0">
                <a:solidFill>
                  <a:schemeClr val="dk1"/>
                </a:solidFill>
                <a:highlight>
                  <a:schemeClr val="lt1"/>
                </a:highlight>
                <a:latin typeface="Roboto"/>
                <a:ea typeface="Roboto"/>
                <a:cs typeface="Roboto"/>
                <a:sym typeface="Roboto"/>
              </a:rPr>
              <a:t>ser Interface: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Optionally include a user interface for configuration and data retrieval.</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Detection and Evasion:</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code obfuscation, polymorphism, and rootkit-like features to hide the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presence on the system.</a:t>
            </a:r>
            <a:endParaRPr sz="1900" dirty="0">
              <a:solidFill>
                <a:schemeClr val="dk1"/>
              </a:solidFill>
              <a:highlight>
                <a:schemeClr val="lt1"/>
              </a:highlight>
              <a:latin typeface="Roboto"/>
              <a:ea typeface="Roboto"/>
              <a:cs typeface="Roboto"/>
              <a:sym typeface="Roboto"/>
            </a:endParaRPr>
          </a:p>
          <a:p>
            <a:pPr marL="0" lvl="0" indent="457200" algn="l" rtl="0">
              <a:lnSpc>
                <a:spcPct val="115000"/>
              </a:lnSpc>
              <a:spcBef>
                <a:spcPts val="1500"/>
              </a:spcBef>
              <a:spcAft>
                <a:spcPts val="0"/>
              </a:spcAft>
              <a:buNone/>
            </a:pPr>
            <a:r>
              <a:rPr lang="en-IN" sz="1900" b="1" dirty="0">
                <a:solidFill>
                  <a:schemeClr val="dk1"/>
                </a:solidFill>
                <a:highlight>
                  <a:schemeClr val="lt1"/>
                </a:highlight>
                <a:latin typeface="Roboto"/>
                <a:ea typeface="Roboto"/>
                <a:cs typeface="Roboto"/>
                <a:sym typeface="Roboto"/>
              </a:rPr>
              <a:t>Remote Access and Control:</a:t>
            </a:r>
            <a:endParaRPr sz="1900" b="1"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Enable remote access to logged data for monitoring purposes.</a:t>
            </a:r>
            <a:endParaRPr sz="1900"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dirty="0">
              <a:solidFill>
                <a:schemeClr val="dk1"/>
              </a:solidFill>
              <a:highlight>
                <a:schemeClr val="lt1"/>
              </a:highlight>
              <a:latin typeface="Roboto"/>
              <a:ea typeface="Roboto"/>
              <a:cs typeface="Roboto"/>
              <a:sym typeface="Roboto"/>
            </a:endParaRPr>
          </a:p>
          <a:p>
            <a:pPr marL="457200" lvl="0" indent="0" algn="l" rtl="0">
              <a:lnSpc>
                <a:spcPct val="115000"/>
              </a:lnSpc>
              <a:spcBef>
                <a:spcPts val="1500"/>
              </a:spcBef>
              <a:spcAft>
                <a:spcPts val="1500"/>
              </a:spcAft>
              <a:buNone/>
            </a:pPr>
            <a:endParaRPr sz="1700"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SYSTEM  APPROACH</a:t>
            </a:r>
            <a:endParaRPr sz="4400" b="1" dirty="0">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446521" y="1166556"/>
            <a:ext cx="11497096" cy="5763454"/>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endParaRPr>
          </a:p>
          <a:p>
            <a:pPr marL="0" lvl="0" indent="0" algn="l" rtl="0">
              <a:spcBef>
                <a:spcPts val="960"/>
              </a:spcBef>
              <a:spcAft>
                <a:spcPts val="0"/>
              </a:spcAft>
              <a:buNone/>
            </a:pPr>
            <a:r>
              <a:rPr lang="en-IN" sz="2200" b="1" dirty="0">
                <a:solidFill>
                  <a:schemeClr val="dk1"/>
                </a:solidFill>
              </a:rPr>
              <a:t>Certainly, here are the key topics within a system approach to </a:t>
            </a:r>
            <a:r>
              <a:rPr lang="en-IN" sz="2200" b="1" dirty="0" smtClean="0">
                <a:solidFill>
                  <a:schemeClr val="dk1"/>
                </a:solidFill>
              </a:rPr>
              <a:t>key loggers</a:t>
            </a:r>
            <a:r>
              <a:rPr lang="en-IN" sz="2200" dirty="0">
                <a:solidFill>
                  <a:schemeClr val="dk1"/>
                </a:solidFill>
              </a:rPr>
              <a:t>:</a:t>
            </a:r>
            <a:endParaRPr sz="2200" dirty="0">
              <a:solidFill>
                <a:schemeClr val="dk1"/>
              </a:solidFill>
            </a:endParaRPr>
          </a:p>
          <a:p>
            <a:pPr marL="0" lvl="0" indent="0" algn="l" rtl="0">
              <a:spcBef>
                <a:spcPts val="960"/>
              </a:spcBef>
              <a:spcAft>
                <a:spcPts val="0"/>
              </a:spcAft>
              <a:buClr>
                <a:schemeClr val="dk1"/>
              </a:buClr>
              <a:buSzPts val="1100"/>
              <a:buFont typeface="Arial"/>
              <a:buNone/>
            </a:pPr>
            <a:endParaRPr sz="1900" dirty="0">
              <a:solidFill>
                <a:schemeClr val="dk1"/>
              </a:solidFill>
            </a:endParaRPr>
          </a:p>
          <a:p>
            <a:pPr marL="0" lvl="0" indent="0" algn="l" rtl="0">
              <a:spcBef>
                <a:spcPts val="960"/>
              </a:spcBef>
              <a:spcAft>
                <a:spcPts val="0"/>
              </a:spcAft>
              <a:buNone/>
            </a:pPr>
            <a:r>
              <a:rPr lang="en-IN" sz="1900" dirty="0">
                <a:solidFill>
                  <a:schemeClr val="dk1"/>
                </a:solidFill>
              </a:rPr>
              <a:t>1. Hardware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2. Software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3. Data Capture and Storage</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4. User Interaction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5. Detection and Evasion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6. Remote Access and Control</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7. Legal and Ethical Considerations</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8. Updates and Maintenance</a:t>
            </a:r>
            <a:endParaRPr sz="1900" dirty="0">
              <a:solidFill>
                <a:schemeClr val="dk1"/>
              </a:solidFill>
            </a:endParaRPr>
          </a:p>
          <a:p>
            <a:pPr marL="0" lvl="0" indent="0" algn="l" rtl="0">
              <a:lnSpc>
                <a:spcPct val="110000"/>
              </a:lnSpc>
              <a:spcBef>
                <a:spcPts val="960"/>
              </a:spcBef>
              <a:spcAft>
                <a:spcPts val="0"/>
              </a:spcAft>
              <a:buNone/>
            </a:pPr>
            <a:endParaRPr sz="2200" b="1" dirty="0">
              <a:solidFill>
                <a:srgbClr val="0F0F0F"/>
              </a:solidFill>
            </a:endParaRPr>
          </a:p>
        </p:txBody>
      </p:sp>
      <p:sp>
        <p:nvSpPr>
          <p:cNvPr id="2" name="AutoShape 2" descr="What is a Keylogger? | Keystroke Logging Definition | Avas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a Keylogger? | Keystroke Logging Definition | Avast"/>
          <p:cNvSpPr>
            <a:spLocks noChangeAspect="1" noChangeArrowheads="1"/>
          </p:cNvSpPr>
          <p:nvPr/>
        </p:nvSpPr>
        <p:spPr bwMode="auto">
          <a:xfrm>
            <a:off x="152400" y="-554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hat is a Keylogger? | Keystroke Logging Definition | Av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What is a Keylogger? | Keystroke Logging Definition | Avast"/>
          <p:cNvSpPr>
            <a:spLocks noChangeAspect="1" noChangeArrowheads="1"/>
          </p:cNvSpPr>
          <p:nvPr/>
        </p:nvSpPr>
        <p:spPr bwMode="auto">
          <a:xfrm>
            <a:off x="7135090" y="2576945"/>
            <a:ext cx="4142509" cy="3657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What is a Keylogger? | Keystroke Logging Definition | Av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Keyloggers record what you type, spying on your passwords, messages, and more."/>
          <p:cNvSpPr>
            <a:spLocks noChangeAspect="1" noChangeArrowheads="1"/>
          </p:cNvSpPr>
          <p:nvPr/>
        </p:nvSpPr>
        <p:spPr bwMode="auto">
          <a:xfrm>
            <a:off x="1333212" y="10820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eyloggers record what you type, spying on your passwords, messages, and mo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Keyloggers record what you type, spying on your passwords, messages, and mo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What is a Keylogger? | Keystroke Logging Definition | Avas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stretch>
            <a:fillRect/>
          </a:stretch>
        </p:blipFill>
        <p:spPr>
          <a:xfrm>
            <a:off x="4641274" y="2576945"/>
            <a:ext cx="6969468" cy="365759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5"/>
        <p:cNvGrpSpPr/>
        <p:nvPr/>
      </p:nvGrpSpPr>
      <p:grpSpPr>
        <a:xfrm>
          <a:off x="0" y="0"/>
          <a:ext cx="0" cy="0"/>
          <a:chOff x="0" y="0"/>
          <a:chExt cx="0" cy="0"/>
        </a:xfrm>
      </p:grpSpPr>
      <p:sp>
        <p:nvSpPr>
          <p:cNvPr id="2" name="AutoShape 2" descr="Keylogger Process in User Activity | Download Scientific Diagram"/>
          <p:cNvSpPr>
            <a:spLocks noGrp="1" noChangeAspect="1" noChangeArrowheads="1"/>
          </p:cNvSpPr>
          <p:nvPr>
            <p:ph type="body" idx="1"/>
          </p:nvPr>
        </p:nvSpPr>
        <p:spPr bwMode="auto">
          <a:xfrm>
            <a:off x="484909" y="817418"/>
            <a:ext cx="11518146" cy="5320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23444" indent="0">
              <a:buNone/>
            </a:pPr>
            <a:r>
              <a:rPr lang="en-US" dirty="0" smtClean="0"/>
              <a:t>EXAMPLE:</a:t>
            </a:r>
            <a:endParaRPr lang="en-US" dirty="0"/>
          </a:p>
        </p:txBody>
      </p:sp>
      <p:pic>
        <p:nvPicPr>
          <p:cNvPr id="5" name="Picture 4"/>
          <p:cNvPicPr>
            <a:picLocks noChangeAspect="1"/>
          </p:cNvPicPr>
          <p:nvPr/>
        </p:nvPicPr>
        <p:blipFill>
          <a:blip r:embed="rId4"/>
          <a:stretch>
            <a:fillRect/>
          </a:stretch>
        </p:blipFill>
        <p:spPr>
          <a:xfrm>
            <a:off x="3535418" y="1794164"/>
            <a:ext cx="5417128" cy="4080164"/>
          </a:xfrm>
          <a:prstGeom prst="rect">
            <a:avLst/>
          </a:prstGeom>
        </p:spPr>
      </p:pic>
    </p:spTree>
    <p:extLst>
      <p:ext uri="{BB962C8B-B14F-4D97-AF65-F5344CB8AC3E}">
        <p14:creationId xmlns:p14="http://schemas.microsoft.com/office/powerpoint/2010/main" val="2072310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1400"/>
              </a:spcBef>
              <a:spcAft>
                <a:spcPts val="0"/>
              </a:spcAft>
              <a:buClr>
                <a:schemeClr val="dk1"/>
              </a:buClr>
              <a:buSzPts val="1100"/>
              <a:buFont typeface="Arial"/>
              <a:buNone/>
            </a:pPr>
            <a:r>
              <a:rPr lang="en-IN" sz="2350" b="1">
                <a:solidFill>
                  <a:schemeClr val="dk1"/>
                </a:solidFill>
                <a:highlight>
                  <a:schemeClr val="lt1"/>
                </a:highlight>
                <a:latin typeface="Roboto"/>
                <a:ea typeface="Roboto"/>
                <a:cs typeface="Roboto"/>
                <a:sym typeface="Roboto"/>
              </a:rPr>
              <a:t>Algorithm:</a:t>
            </a:r>
            <a:endParaRPr sz="23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Initialization: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Keystroke Interception: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Data Processing: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marL="305435" lvl="0" indent="-206121" algn="l" rtl="0">
              <a:lnSpc>
                <a:spcPct val="110000"/>
              </a:lnSpc>
              <a:spcBef>
                <a:spcPts val="1500"/>
              </a:spcBef>
              <a:spcAft>
                <a:spcPts val="0"/>
              </a:spcAft>
              <a:buSzPts val="1564"/>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61947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Storage: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Store processed keystrokes securely, either locally or remotely.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to protect stored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Stealth Mechanisms:</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run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stealthily, avoiding detection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Remote Access (Optional):</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secure communication protocols for transmitting data to a remote server</a:t>
            </a:r>
            <a:r>
              <a:rPr lang="en-IN" sz="1900" dirty="0" smtClean="0">
                <a:solidFill>
                  <a:schemeClr val="dk1"/>
                </a:solidFill>
                <a:highlight>
                  <a:schemeClr val="lt1"/>
                </a:highlight>
                <a:latin typeface="Roboto"/>
                <a:ea typeface="Roboto"/>
                <a:cs typeface="Roboto"/>
                <a:sym typeface="Roboto"/>
              </a:rPr>
              <a:t>.</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Error Handling:</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error handling mechanisms to handle exceptions and edge cases gracefully.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Log errors and issues for debugging and troubleshooting purposes.</a:t>
            </a:r>
            <a:endParaRPr sz="1900"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1228</Words>
  <Application>Microsoft Office PowerPoint</Application>
  <PresentationFormat>Widescreen</PresentationFormat>
  <Paragraphs>144</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Libre Franklin</vt:lpstr>
      <vt:lpstr>Calibri</vt:lpstr>
      <vt:lpstr>Arial</vt:lpstr>
      <vt:lpstr>Comic Sans MS</vt:lpstr>
      <vt:lpstr>Noto Sans Symbols</vt:lpstr>
      <vt:lpstr>Roboto</vt:lpstr>
      <vt:lpstr>Franklin Gothic</vt:lpstr>
      <vt:lpstr>DividendVTI</vt:lpstr>
      <vt:lpstr>LOGGER </vt:lpstr>
      <vt:lpstr>OUTLINE</vt:lpstr>
      <vt:lpstr>PowerPoint Presentation</vt:lpstr>
      <vt:lpstr>PowerPoint Presentation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PSVSTUDENT86</cp:lastModifiedBy>
  <cp:revision>16</cp:revision>
  <dcterms:created xsi:type="dcterms:W3CDTF">2021-05-26T16:50:10Z</dcterms:created>
  <dcterms:modified xsi:type="dcterms:W3CDTF">2024-04-02T04:24:36Z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