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4"/>
  </p:sldMasterIdLst>
  <p:notesMasterIdLst>
    <p:notesMasterId r:id="rId15"/>
  </p:notesMasterIdLst>
  <p:sldIdLst>
    <p:sldId id="278" r:id="rId5"/>
    <p:sldId id="279" r:id="rId6"/>
    <p:sldId id="280" r:id="rId7"/>
    <p:sldId id="281" r:id="rId8"/>
    <p:sldId id="284" r:id="rId9"/>
    <p:sldId id="283" r:id="rId10"/>
    <p:sldId id="286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540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8D38747-4367-4BD2-8D51-C97E202738E2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37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797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9810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5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AE507A8-A5CF-4D38-AB86-7EDDA87A85D4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52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1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54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58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97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E0277FD-7DE6-41D4-930D-AC99F5AFE54E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46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095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73ED0CC-082F-4160-86E5-0D6041F12778}" type="datetime1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8400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openclipart.org/detail/15964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0"/>
            <a:ext cx="10782300" cy="5219700"/>
          </a:xfrm>
        </p:spPr>
        <p:txBody>
          <a:bodyPr>
            <a:normAutofit/>
          </a:bodyPr>
          <a:lstStyle/>
          <a:p>
            <a:pPr algn="l"/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Methodologies</a:t>
            </a:r>
            <a:b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Agile Methodologies</a:t>
            </a:r>
            <a:br>
              <a:rPr lang="en-IN" sz="4400" dirty="0">
                <a:solidFill>
                  <a:schemeClr val="bg1"/>
                </a:solidFill>
              </a:rPr>
            </a:br>
            <a:r>
              <a:rPr lang="en-IN" sz="4400" dirty="0">
                <a:solidFill>
                  <a:schemeClr val="bg1"/>
                </a:solidFill>
              </a:rPr>
              <a:t>                             </a:t>
            </a:r>
            <a:br>
              <a:rPr lang="en-IN" sz="4400" dirty="0">
                <a:solidFill>
                  <a:schemeClr val="bg1"/>
                </a:solidFill>
              </a:rPr>
            </a:br>
            <a:r>
              <a:rPr lang="en-IN" sz="4400" dirty="0">
                <a:solidFill>
                  <a:schemeClr val="bg1"/>
                </a:solidFill>
              </a:rPr>
              <a:t>                                 </a:t>
            </a:r>
            <a:r>
              <a:rPr lang="en-IN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Vidya Janani V</a:t>
            </a:r>
            <a:endParaRPr lang="en-US" sz="1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CB01EA8-3D58-EF97-55C8-544444BD6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468912" y="1469569"/>
            <a:ext cx="4615545" cy="461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86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F0417-C51B-B7F4-853E-B336524B9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492301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Traditional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C529F-CA96-F7D2-5249-6A16BF45F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en-GB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traditional methodologies is </a:t>
            </a:r>
          </a:p>
          <a:p>
            <a:pPr algn="just"/>
            <a:r>
              <a:rPr lang="en-GB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deliver a well-defined, predictable, and high-quality product.</a:t>
            </a:r>
          </a:p>
          <a:p>
            <a:pPr algn="just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GB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following a structured, sequential process where each phase is completed fully before moving to the next</a:t>
            </a:r>
          </a:p>
          <a:p>
            <a:pPr algn="just"/>
            <a:r>
              <a:rPr lang="en-GB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Ensuring clear documentation, minimized risks, and easier project management.</a:t>
            </a:r>
            <a:endParaRPr lang="en-IN" sz="320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1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6606-BB53-DBE7-618D-CBD7A0C61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of Traditional Methodology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-  Spiral Model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F43F72-5DCF-B428-97AF-15BE8C1E31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90938" y="2227263"/>
            <a:ext cx="4403074" cy="3633787"/>
          </a:xfr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FE07E741-30A2-ECA1-0BEC-6458759879E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88418" y="2567199"/>
            <a:ext cx="5197338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Spiral Model is an iterative development process focusing on risk analysis, prototyping, and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customer feedback through repeated cycles, refining the product at each stage.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94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666BB-1337-6329-2224-720DC056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609600"/>
            <a:ext cx="11239500" cy="9525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Drawbacks of Traditional Methodologies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2444-E9CF-9C88-3C39-F3CFC3FE9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2076450"/>
            <a:ext cx="9210156" cy="3714749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Rigid to Changes</a:t>
            </a:r>
          </a:p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 Testing </a:t>
            </a:r>
          </a:p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Risk</a:t>
            </a:r>
          </a:p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Delivery Time</a:t>
            </a:r>
          </a:p>
          <a:p>
            <a:r>
              <a:rPr lang="en-I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Customer Involvement </a:t>
            </a:r>
          </a:p>
        </p:txBody>
      </p:sp>
    </p:spTree>
    <p:extLst>
      <p:ext uri="{BB962C8B-B14F-4D97-AF65-F5344CB8AC3E}">
        <p14:creationId xmlns:p14="http://schemas.microsoft.com/office/powerpoint/2010/main" val="40173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C97E-16F6-B597-E97D-DB1937620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3079"/>
            <a:ext cx="11029616" cy="862521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need of New Methodologies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1618F1-6881-B7C0-2011-F9908D007E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4" y="2171701"/>
            <a:ext cx="1074449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are rigid, slow, and less customer-focused.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Modern projects demand flexibility, faster delivery,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and continuous feedback.</a:t>
            </a:r>
          </a:p>
          <a:p>
            <a:pPr marL="571500" indent="-5715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handling evolving requirements and reducing risks early.</a:t>
            </a:r>
          </a:p>
        </p:txBody>
      </p:sp>
    </p:spTree>
    <p:extLst>
      <p:ext uri="{BB962C8B-B14F-4D97-AF65-F5344CB8AC3E}">
        <p14:creationId xmlns:p14="http://schemas.microsoft.com/office/powerpoint/2010/main" val="366641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6992-D389-BB94-68FD-AABAE2EA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599"/>
            <a:ext cx="10353762" cy="990601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AGILE 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4CF6803-6CCD-FC29-4FBA-340727C1EA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7398" y="1945626"/>
            <a:ext cx="570985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Agile = Flexibility + Speed + Customer Collaboration</a:t>
            </a:r>
            <a:endParaRPr lang="en-US" altLang="en-US" sz="32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Breaks project into small, manageable units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(iterations/sprints)</a:t>
            </a:r>
            <a:endParaRPr lang="en-US" altLang="en-US" sz="32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development,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testing, and feedback</a:t>
            </a:r>
          </a:p>
          <a:p>
            <a:pPr marL="571500" indent="-57150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Welcomes changing </a:t>
            </a: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anytime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B3DEF-C16C-36E0-3BEE-6569CF876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00" y="2618386"/>
            <a:ext cx="5816902" cy="341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07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170A-262C-AAA2-31D9-D0EEF8BA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76428"/>
            <a:ext cx="11029616" cy="1374294"/>
          </a:xfrm>
        </p:spPr>
        <p:txBody>
          <a:bodyPr>
            <a:noAutofit/>
          </a:bodyPr>
          <a:lstStyle/>
          <a:p>
            <a:pPr algn="ctr"/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Latest Methods Solve Traditional Problems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EEFA68F-9BB7-900E-32BC-80A510B6A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6112634"/>
              </p:ext>
            </p:extLst>
          </p:nvPr>
        </p:nvGraphicFramePr>
        <p:xfrm>
          <a:off x="1874520" y="2076450"/>
          <a:ext cx="9006840" cy="4271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3420">
                  <a:extLst>
                    <a:ext uri="{9D8B030D-6E8A-4147-A177-3AD203B41FA5}">
                      <a16:colId xmlns:a16="http://schemas.microsoft.com/office/drawing/2014/main" val="2174747148"/>
                    </a:ext>
                  </a:extLst>
                </a:gridCol>
                <a:gridCol w="4503420">
                  <a:extLst>
                    <a:ext uri="{9D8B030D-6E8A-4147-A177-3AD203B41FA5}">
                      <a16:colId xmlns:a16="http://schemas.microsoft.com/office/drawing/2014/main" val="2336472451"/>
                    </a:ext>
                  </a:extLst>
                </a:gridCol>
              </a:tblGrid>
              <a:tr h="718566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Agile Solution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8108141"/>
                  </a:ext>
                </a:extLst>
              </a:tr>
              <a:tr h="718566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Inflexibility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Iterative and adaptive 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62842"/>
                  </a:ext>
                </a:extLst>
              </a:tr>
              <a:tr h="718566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 error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 testing in every sprint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9223908"/>
                  </a:ext>
                </a:extLst>
              </a:tr>
              <a:tr h="718566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 delivery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small releases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1532033"/>
                  </a:ext>
                </a:extLst>
              </a:tr>
              <a:tr h="718566">
                <a:tc>
                  <a:txBody>
                    <a:bodyPr/>
                    <a:lstStyle/>
                    <a:p>
                      <a:pPr algn="ctr"/>
                      <a:r>
                        <a:rPr lang="en-IN" sz="2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Poor customer collaboration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 feedback after every sprint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8068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14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D15F7-463F-2CF8-2DFD-0C8129D5B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821844"/>
          </a:xfrm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AGILE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710EDB-3B35-F529-9269-16E5E9586F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85288"/>
            <a:ext cx="11247246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 to Changes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Agile easily adapts to evolving requirements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any stage of development.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 Delivery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Working software is delivered in small, frequent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iterations, ensuring quicker results.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 Customer Feedback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Regular reviews ensure the product is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aligned with customer needs.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Problem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Continuous testing helps identify and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fix issues early in the process.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Team Collaboration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Frequent meetings and open communication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teamwork and clarity.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Customer Satisfaction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Ongoing updates and customer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involvement ensure the final product meets expectations.</a:t>
            </a:r>
          </a:p>
        </p:txBody>
      </p:sp>
    </p:spTree>
    <p:extLst>
      <p:ext uri="{BB962C8B-B14F-4D97-AF65-F5344CB8AC3E}">
        <p14:creationId xmlns:p14="http://schemas.microsoft.com/office/powerpoint/2010/main" val="1752474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6972-D81A-42ED-9C21-472DBBCFA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Agile over Traditional Methodologies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CCE4DD1-6E9C-3B3C-F10E-0F1B689F8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4348015"/>
              </p:ext>
            </p:extLst>
          </p:nvPr>
        </p:nvGraphicFramePr>
        <p:xfrm>
          <a:off x="581191" y="1950720"/>
          <a:ext cx="11029616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010">
                  <a:extLst>
                    <a:ext uri="{9D8B030D-6E8A-4147-A177-3AD203B41FA5}">
                      <a16:colId xmlns:a16="http://schemas.microsoft.com/office/drawing/2014/main" val="4021551361"/>
                    </a:ext>
                  </a:extLst>
                </a:gridCol>
                <a:gridCol w="4070432">
                  <a:extLst>
                    <a:ext uri="{9D8B030D-6E8A-4147-A177-3AD203B41FA5}">
                      <a16:colId xmlns:a16="http://schemas.microsoft.com/office/drawing/2014/main" val="1977187279"/>
                    </a:ext>
                  </a:extLst>
                </a:gridCol>
                <a:gridCol w="4089174">
                  <a:extLst>
                    <a:ext uri="{9D8B030D-6E8A-4147-A177-3AD203B41FA5}">
                      <a16:colId xmlns:a16="http://schemas.microsoft.com/office/drawing/2014/main" val="1606894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Aspect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Agile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Traditional Methodologies</a:t>
                      </a:r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93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Flexibility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Highly flexible, adapts to changes easily.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Rigid; changes are difficult and costly.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9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 Speed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Delivers in smaller, frequent iterations.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Slow, delivers the final product at the end.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709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Involvement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Continuous feedback and collaboration with customers.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involvement after the initial requirements phase.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99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Management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Risks are identified and addressed continuously.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Risks are addressed mostly during the planning phase.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691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Error Detection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and frequent testing leads to early problem detection.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happens only at the end, issues are detected late.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5944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Collaboration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Frequent communication and teamwork through daily stand-ups.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communication across teams; phases are completed independently.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569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97610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152</TotalTime>
  <Words>469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Gill Sans MT</vt:lpstr>
      <vt:lpstr>Times New Roman</vt:lpstr>
      <vt:lpstr>Wingdings</vt:lpstr>
      <vt:lpstr>Wingdings 2</vt:lpstr>
      <vt:lpstr>Dividend</vt:lpstr>
      <vt:lpstr>   Traditional Methodologies VS Agile Methodologies                                                                By Vidya Janani V</vt:lpstr>
      <vt:lpstr>Objectives of Traditional Model</vt:lpstr>
      <vt:lpstr>Process of Traditional Methodology                                     -  Spiral Model </vt:lpstr>
      <vt:lpstr>Major Drawbacks of Traditional Methodologies</vt:lpstr>
      <vt:lpstr>What are the need of New Methodologies</vt:lpstr>
      <vt:lpstr>What IS AGILE ?</vt:lpstr>
      <vt:lpstr>How Latest Methods Solve Traditional Problems</vt:lpstr>
      <vt:lpstr>ADVANTAGES OF AGILE MODEL</vt:lpstr>
      <vt:lpstr>Advantages of Agile over Traditional Methodologies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3</cp:revision>
  <dcterms:created xsi:type="dcterms:W3CDTF">2025-04-28T04:26:49Z</dcterms:created>
  <dcterms:modified xsi:type="dcterms:W3CDTF">2025-04-28T06:59:01Z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