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4" r:id="rId4"/>
    <p:sldId id="265" r:id="rId5"/>
    <p:sldId id="266" r:id="rId6"/>
    <p:sldId id="263" r:id="rId7"/>
    <p:sldId id="269" r:id="rId8"/>
    <p:sldId id="267" r:id="rId9"/>
    <p:sldId id="268" r:id="rId10"/>
    <p:sldId id="261" r:id="rId11"/>
    <p:sldId id="259" r:id="rId12"/>
    <p:sldId id="270" r:id="rId13"/>
    <p:sldId id="271" r:id="rId14"/>
    <p:sldId id="26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C8A"/>
    <a:srgbClr val="BF6B17"/>
    <a:srgbClr val="FADEC0"/>
    <a:srgbClr val="FFA3A3"/>
    <a:srgbClr val="CC0000"/>
    <a:srgbClr val="FA82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CD625-CE56-48EB-9CE3-6E9196D5C3C6}" type="datetimeFigureOut">
              <a:rPr lang="en-IN" smtClean="0"/>
              <a:t>17/10/24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EFA30-56F9-4DB9-A24E-E875694B9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75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EFA30-56F9-4DB9-A24E-E875694B905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867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EFA30-56F9-4DB9-A24E-E875694B905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536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EFA30-56F9-4DB9-A24E-E875694B905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181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EFA30-56F9-4DB9-A24E-E875694B905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696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EFA30-56F9-4DB9-A24E-E875694B905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925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EFA30-56F9-4DB9-A24E-E875694B905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705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EFA30-56F9-4DB9-A24E-E875694B905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068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EFA30-56F9-4DB9-A24E-E875694B905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704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BEFA30-56F9-4DB9-A24E-E875694B905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266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8ACD-213F-7DD4-29B7-97C57EF09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D5312-8F0B-2853-FD64-3F7B6202D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2054-8234-5DA8-1C3C-6BAD9662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3F7D-7F23-48E4-B061-1DFB33851712}" type="datetimeFigureOut">
              <a:rPr lang="en-IN" smtClean="0"/>
              <a:t>17/10/24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B93C8-A7D7-5E16-DD16-435CDBC3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FBA8F-65D8-41F6-4647-3DC34098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744-C22F-46DC-A432-236CF5081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92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49B4-83CD-5E3A-A0C2-9DFC2AFE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FAB81-4D97-A61E-96E9-E2AE0DE87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9862C-24E0-BE41-6CC0-00E20258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3F7D-7F23-48E4-B061-1DFB33851712}" type="datetimeFigureOut">
              <a:rPr lang="en-IN" smtClean="0"/>
              <a:t>17/10/24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87C70-97AA-1706-F92D-0787F798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860E-F6FA-4AC4-AE47-7A37DB70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744-C22F-46DC-A432-236CF5081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2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A98E44-B0C4-BAA2-82F8-7705F20BA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BD86-EF05-EE87-54B0-D4DEF1701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349BE-4D22-7C2E-8D1A-6D707D4F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3F7D-7F23-48E4-B061-1DFB33851712}" type="datetimeFigureOut">
              <a:rPr lang="en-IN" smtClean="0"/>
              <a:t>17/10/24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6343F-FD2C-F430-DC24-1F49C77F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19DA3-ADB8-3A5C-1232-EDB49592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744-C22F-46DC-A432-236CF5081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04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F905-C3AF-4E39-25B4-A3724809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EAB5-F7B3-9129-241D-379C390BE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33D78-040E-E9CC-20B0-83805853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3F7D-7F23-48E4-B061-1DFB33851712}" type="datetimeFigureOut">
              <a:rPr lang="en-IN" smtClean="0"/>
              <a:t>17/10/24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E1D46-9BBB-63D9-31A2-880EA3E8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F969C-4646-5CF4-79CF-A8C3B333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744-C22F-46DC-A432-236CF5081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69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FDD8-26C9-4939-B5BD-60A4E7894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2E635-F1D2-91E1-EC49-BFD3006E2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2B16C-7E29-0CD6-9724-C2FFB6B3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3F7D-7F23-48E4-B061-1DFB33851712}" type="datetimeFigureOut">
              <a:rPr lang="en-IN" smtClean="0"/>
              <a:t>17/10/24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08EF-B78D-6CE5-37A7-EE86CCEB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F60DD-9C0C-27B4-5D97-AC81866E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744-C22F-46DC-A432-236CF5081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31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1A01-B7DD-4BDC-BE6D-0E06A451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6F889-CBE0-AC2F-C7F2-C521AD226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5BE5F-A844-8077-9C56-320492972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67313-E9EE-26E5-CE00-295F5546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3F7D-7F23-48E4-B061-1DFB33851712}" type="datetimeFigureOut">
              <a:rPr lang="en-IN" smtClean="0"/>
              <a:t>17/10/24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1F6CE-071E-ACAE-5EAD-A831D43F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5E1D2-F4A3-7202-81E4-D13E76EE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744-C22F-46DC-A432-236CF5081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95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D1BA-6B4D-C25D-011F-EC13B9B2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FB3DA-F3A0-9E41-C254-DD41FDCEE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A6F4D-8B0A-4AD0-2771-2751464F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5389C-868D-5397-B5BE-5DBB215C9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0ED3E7-C8B1-8F96-1682-030891F9E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F7EBD-9B66-2CC6-3580-A733DED1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3F7D-7F23-48E4-B061-1DFB33851712}" type="datetimeFigureOut">
              <a:rPr lang="en-IN" smtClean="0"/>
              <a:t>17/10/24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AF99F-1110-1C06-988F-3D9ED7C0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372BC-1304-25D6-C92E-267F6D69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744-C22F-46DC-A432-236CF5081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9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A13F-ECA5-62A6-6980-F00D7D53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FFD2B-7960-7AE9-CB43-B7FA6FD5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3F7D-7F23-48E4-B061-1DFB33851712}" type="datetimeFigureOut">
              <a:rPr lang="en-IN" smtClean="0"/>
              <a:t>17/10/24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93FCC-B85A-B962-DC5C-04545339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27A0-4D2E-A2FE-3327-BD2A0CB0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744-C22F-46DC-A432-236CF5081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97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DDA8E-D928-46E2-1955-2FD93E60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3F7D-7F23-48E4-B061-1DFB33851712}" type="datetimeFigureOut">
              <a:rPr lang="en-IN" smtClean="0"/>
              <a:t>17/10/24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97E6D-F38D-846C-9BB9-375E0F5C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D5EB8-F47A-48CC-47B5-125294C2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744-C22F-46DC-A432-236CF5081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50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F972-248F-0704-6CF5-A073E49C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3788C-178F-5386-3629-F2416F4C2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D5E2B-306B-3E05-56D2-3E47B204D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28D85-0847-50EE-1700-4DC2D876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3F7D-7F23-48E4-B061-1DFB33851712}" type="datetimeFigureOut">
              <a:rPr lang="en-IN" smtClean="0"/>
              <a:t>17/10/24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CF3AA-CA1F-B81F-832C-0DC33A38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FCEB7-6C98-D909-D4DE-CBD15BA8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744-C22F-46DC-A432-236CF5081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19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EA25-55CD-C36A-302B-874D9DD5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DED8D-B42F-FE69-77C1-2F3BB6AEF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DFFA4-F691-2C66-DB88-2D6CAB168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0D48-DB65-2A43-DBD8-3A3AFD34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F3F7D-7F23-48E4-B061-1DFB33851712}" type="datetimeFigureOut">
              <a:rPr lang="en-IN" smtClean="0"/>
              <a:t>17/10/24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73E34-73F4-D4DE-946E-2CF00B6F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3036E-E087-DC10-EC62-2DDDF816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96744-C22F-46DC-A432-236CF5081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39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7DC59-19EF-14A2-9513-5143B86D3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79D6E-CD7C-00DF-0CCD-1AF52C94C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0BEF7-7AD5-C647-3442-E4C36B5F6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F3F7D-7F23-48E4-B061-1DFB33851712}" type="datetimeFigureOut">
              <a:rPr lang="en-IN" smtClean="0"/>
              <a:t>17/10/24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B0017-CCA0-3928-A48D-8CB6B14CF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FC5B-D417-7009-3A5C-E2D135A24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96744-C22F-46DC-A432-236CF5081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0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strategicanalysishub.com/bcg-matrix-of-amazon/" TargetMode="External"/><Relationship Id="rId3" Type="http://schemas.openxmlformats.org/officeDocument/2006/relationships/hyperlink" Target="https://www.bing.com/search?pglt=43&amp;q=amazon+current+market+value&amp;cvid=b87e7f3c2f6f44e087b19a7641afd3ab&amp;gs_lcrp=EgZjaHJvbWUqBggAEAAYQDIGCAAQABhAMgYIARAAGEAyBggCEAAYQDIGCAMQLhhAMgYIBBAuGEAyBggFEAAYQDIGCAYQABhAMgYIBxAAGEAyBggIEAUYQNIBCDIwMzdqMGoxqAIAsAIA&amp;FORM=ANSPA1&amp;PC=DCTS" TargetMode="External"/><Relationship Id="rId7" Type="http://schemas.openxmlformats.org/officeDocument/2006/relationships/hyperlink" Target="https://www.bing.com/search?q=distribution+channel+of+amazon&amp;qs=n&amp;form=QBRE&amp;sp=-1&amp;ghc=1&amp;lq=0&amp;pq=distribution+channel+of+amazon&amp;sc=10-30&amp;sk=&amp;cvid=58556CB2E7CA451D8B61C0F55D792749&amp;ghsh=0&amp;ghacc=0&amp;ghpl=&amp;ntref=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bing.com/images/search?view=detailV2&amp;ccid=2c2t5WrD&amp;id=5374DD09BDF923B3265E7430AB7FD431A000EA9D&amp;thid=OIP.2c2t5WrDpOTztG_5RezlYgHaD4&amp;mediaurl=https%3A%2F%2Fth.bing.com%2Fth%2Fid%2FR.d9cdade56ac3a4e4f3b46ff945ece562%3Frik%3DneoAoDHUf6swdA%26riu%3Dhttp%253a%252f%252f1.bp.blogspot.com%252f-BXfD_cZOtOs%252fVDmw7RyUWvI%252fAAAAAAAAFeo%252fKlBE4G8bOR0%252fw1200-h630-p-k-no-nu%252fLogo%25252BAmazon.png%26ehk%3DBZoLsYirWIVKdyISMSehloJAOqVCGggwIKo1IRqAy4M%253d%26risl%3D%26pid%3DImgRaw%26r%3D0&amp;exph=630&amp;expw=1200&amp;q=amazon+&amp;simid=608004947219993342&amp;FORM=IRPRST&amp;ck=7B1491C968D39F1CC506F33654937346&amp;selectedIndex=73&amp;itb=1&amp;cw=1375&amp;ch=634&amp;ajaxhist=0&amp;ajaxserp=0" TargetMode="External"/><Relationship Id="rId5" Type="http://schemas.openxmlformats.org/officeDocument/2006/relationships/hyperlink" Target="https://www.macrotrends.net/stocks/charts/TGT/target/revenue" TargetMode="External"/><Relationship Id="rId10" Type="http://schemas.openxmlformats.org/officeDocument/2006/relationships/hyperlink" Target="https://www.bing.com/images/search?q=amazon+products+&amp;form=HDRSC3&amp;first=1" TargetMode="External"/><Relationship Id="rId4" Type="http://schemas.openxmlformats.org/officeDocument/2006/relationships/hyperlink" Target="https://1drv.ms/x/s!At1KrqaBqlEqm2mNvY9CDsVEN8Ri" TargetMode="External"/><Relationship Id="rId9" Type="http://schemas.openxmlformats.org/officeDocument/2006/relationships/hyperlink" Target="https://in.pinterest.com/pin/6614730697609501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4236DC-C4FE-5478-CFC0-D04F677D1F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" y="0"/>
            <a:ext cx="12150055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724DF0-EE25-E8CA-28E9-ED0B528A8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3" y="198548"/>
            <a:ext cx="1211023" cy="1135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5BD044-529F-2A00-DA6E-22D9F5C37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872" y="-130391"/>
            <a:ext cx="2026674" cy="1793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65BA0E-70F5-24B7-262E-692980EC9F14}"/>
              </a:ext>
            </a:extLst>
          </p:cNvPr>
          <p:cNvSpPr txBox="1"/>
          <p:nvPr/>
        </p:nvSpPr>
        <p:spPr>
          <a:xfrm>
            <a:off x="786425" y="1542738"/>
            <a:ext cx="107148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INTERNATIONAL</a:t>
            </a:r>
            <a:r>
              <a:rPr lang="en-IN" sz="2400" b="1" dirty="0">
                <a:latin typeface="Cooper Black" panose="0208090404030B0204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002060"/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INSTITUTE OF MANAGEMENT STUDIES, PUNE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27C0A-3C93-AA6A-BC8A-59AA3E4D07D5}"/>
              </a:ext>
            </a:extLst>
          </p:cNvPr>
          <p:cNvSpPr txBox="1"/>
          <p:nvPr/>
        </p:nvSpPr>
        <p:spPr>
          <a:xfrm>
            <a:off x="4021990" y="4875070"/>
            <a:ext cx="4393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ooper Black" panose="0208090404030B020404" pitchFamily="18" charset="0"/>
                <a:cs typeface="Arial" panose="020B0604020202020204" pitchFamily="34" charset="0"/>
              </a:rPr>
              <a:t>Company Presentation on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990B7-B906-3752-6BEE-81DB7B44E84F}"/>
              </a:ext>
            </a:extLst>
          </p:cNvPr>
          <p:cNvSpPr txBox="1"/>
          <p:nvPr/>
        </p:nvSpPr>
        <p:spPr>
          <a:xfrm>
            <a:off x="4194976" y="5041213"/>
            <a:ext cx="5150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rgbClr val="CC0000"/>
                </a:solidFill>
                <a:latin typeface="Cooper Black" panose="0208090404030B020404" pitchFamily="18" charset="0"/>
              </a:rPr>
              <a:t>Amazon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A045F1-D3A1-23F1-7666-69536504FFF1}"/>
              </a:ext>
            </a:extLst>
          </p:cNvPr>
          <p:cNvSpPr txBox="1"/>
          <p:nvPr/>
        </p:nvSpPr>
        <p:spPr>
          <a:xfrm>
            <a:off x="9428453" y="4772400"/>
            <a:ext cx="26801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Cooper Black" panose="0208090404030B020404" pitchFamily="18" charset="0"/>
                <a:cs typeface="Arial" panose="020B0604020202020204" pitchFamily="34" charset="0"/>
              </a:rPr>
              <a:t>Presented by:-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>
                <a:latin typeface="Constantia" panose="02030602050306030303" pitchFamily="18" charset="0"/>
                <a:cs typeface="Arial" panose="020B0604020202020204" pitchFamily="34" charset="0"/>
              </a:rPr>
              <a:t> </a:t>
            </a:r>
            <a:r>
              <a:rPr lang="en-IN" sz="2400" dirty="0">
                <a:latin typeface="Constantia" panose="02030602050306030303" pitchFamily="18" charset="0"/>
                <a:cs typeface="Arial" panose="020B0604020202020204" pitchFamily="34" charset="0"/>
              </a:rPr>
              <a:t>Arya Jain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Constantia" panose="02030602050306030303" pitchFamily="18" charset="0"/>
                <a:cs typeface="Arial" panose="020B0604020202020204" pitchFamily="34" charset="0"/>
              </a:rPr>
              <a:t> Sagar Kumar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Constantia" panose="02030602050306030303" pitchFamily="18" charset="0"/>
                <a:cs typeface="Arial" panose="020B0604020202020204" pitchFamily="34" charset="0"/>
              </a:rPr>
              <a:t> Priti Paul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Constantia" panose="02030602050306030303" pitchFamily="18" charset="0"/>
                <a:cs typeface="Arial" panose="020B0604020202020204" pitchFamily="34" charset="0"/>
              </a:rPr>
              <a:t> Shubham </a:t>
            </a:r>
            <a:r>
              <a:rPr lang="en-IN" sz="2400" dirty="0" err="1">
                <a:latin typeface="Constantia" panose="02030602050306030303" pitchFamily="18" charset="0"/>
                <a:cs typeface="Arial" panose="020B0604020202020204" pitchFamily="34" charset="0"/>
              </a:rPr>
              <a:t>Gole</a:t>
            </a:r>
            <a:endParaRPr lang="en-IN" sz="2400" dirty="0">
              <a:latin typeface="Constantia" panose="02030602050306030303" pitchFamily="18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342B5E-C162-20B4-39E2-791CDEEC5151}"/>
              </a:ext>
            </a:extLst>
          </p:cNvPr>
          <p:cNvSpPr txBox="1"/>
          <p:nvPr/>
        </p:nvSpPr>
        <p:spPr>
          <a:xfrm>
            <a:off x="180913" y="5880395"/>
            <a:ext cx="37338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ooper Black" panose="0208090404030B020404" pitchFamily="18" charset="0"/>
                <a:cs typeface="Arial" panose="020B0604020202020204" pitchFamily="34" charset="0"/>
              </a:rPr>
              <a:t>PGDM Batch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400" dirty="0">
                <a:latin typeface="Constantia" panose="02030602050306030303" pitchFamily="18" charset="0"/>
                <a:cs typeface="Arial" panose="020B0604020202020204" pitchFamily="34" charset="0"/>
              </a:rPr>
              <a:t>2024-2026</a:t>
            </a:r>
          </a:p>
          <a:p>
            <a:r>
              <a:rPr lang="en-IN" sz="2400" dirty="0">
                <a:latin typeface="Cooper Black" panose="0208090404030B020404" pitchFamily="18" charset="0"/>
                <a:cs typeface="Arial" panose="020B0604020202020204" pitchFamily="34" charset="0"/>
              </a:rPr>
              <a:t>Division: 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479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Chevron 1">
            <a:extLst>
              <a:ext uri="{FF2B5EF4-FFF2-40B4-BE49-F238E27FC236}">
                <a16:creationId xmlns:a16="http://schemas.microsoft.com/office/drawing/2014/main" id="{B6E1130E-A013-AE80-E974-D39985F10E3B}"/>
              </a:ext>
            </a:extLst>
          </p:cNvPr>
          <p:cNvSpPr/>
          <p:nvPr/>
        </p:nvSpPr>
        <p:spPr>
          <a:xfrm>
            <a:off x="711200" y="640080"/>
            <a:ext cx="4836160" cy="59944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67E58-6E8E-41CF-FCC9-05213199E15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" y="0"/>
            <a:ext cx="12150055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Arrow: Chevron 3">
            <a:extLst>
              <a:ext uri="{FF2B5EF4-FFF2-40B4-BE49-F238E27FC236}">
                <a16:creationId xmlns:a16="http://schemas.microsoft.com/office/drawing/2014/main" id="{DD066206-417A-1BAE-F136-4195503D0317}"/>
              </a:ext>
            </a:extLst>
          </p:cNvPr>
          <p:cNvSpPr/>
          <p:nvPr/>
        </p:nvSpPr>
        <p:spPr>
          <a:xfrm>
            <a:off x="711200" y="345440"/>
            <a:ext cx="4765040" cy="599440"/>
          </a:xfrm>
          <a:prstGeom prst="chevron">
            <a:avLst/>
          </a:prstGeom>
          <a:solidFill>
            <a:srgbClr val="BF6B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ooper Black" panose="0208090404030B020404" pitchFamily="18" charset="0"/>
              </a:rPr>
              <a:t>Marketing Strategies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9397B14C-85EB-555A-1121-B1089A9BD6E9}"/>
              </a:ext>
            </a:extLst>
          </p:cNvPr>
          <p:cNvSpPr/>
          <p:nvPr/>
        </p:nvSpPr>
        <p:spPr>
          <a:xfrm>
            <a:off x="1252429" y="1244809"/>
            <a:ext cx="3682581" cy="599440"/>
          </a:xfrm>
          <a:prstGeom prst="flowChartTerminator">
            <a:avLst/>
          </a:prstGeom>
          <a:solidFill>
            <a:srgbClr val="BDDC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Constantia" panose="02030602050306030303" pitchFamily="18" charset="0"/>
              </a:rPr>
              <a:t>Video Marketing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210BADAA-2A87-3F84-E49D-9E19F128336D}"/>
              </a:ext>
            </a:extLst>
          </p:cNvPr>
          <p:cNvSpPr/>
          <p:nvPr/>
        </p:nvSpPr>
        <p:spPr>
          <a:xfrm>
            <a:off x="1252429" y="2144791"/>
            <a:ext cx="3682581" cy="599440"/>
          </a:xfrm>
          <a:prstGeom prst="flowChartTerminator">
            <a:avLst/>
          </a:prstGeom>
          <a:solidFill>
            <a:srgbClr val="BDDC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Constantia" panose="02030602050306030303" pitchFamily="18" charset="0"/>
              </a:rPr>
              <a:t>Social Media Marketing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D34AAAEE-FBE6-D769-30F2-637E715965FC}"/>
              </a:ext>
            </a:extLst>
          </p:cNvPr>
          <p:cNvSpPr/>
          <p:nvPr/>
        </p:nvSpPr>
        <p:spPr>
          <a:xfrm>
            <a:off x="1287989" y="3044773"/>
            <a:ext cx="3682581" cy="599440"/>
          </a:xfrm>
          <a:prstGeom prst="flowChartTerminator">
            <a:avLst/>
          </a:prstGeom>
          <a:solidFill>
            <a:srgbClr val="BDDC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Constantia" panose="02030602050306030303" pitchFamily="18" charset="0"/>
              </a:rPr>
              <a:t>Influencer Marketing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A1FC1DD1-1BC3-557F-1DA6-2123AC6F59F7}"/>
              </a:ext>
            </a:extLst>
          </p:cNvPr>
          <p:cNvSpPr/>
          <p:nvPr/>
        </p:nvSpPr>
        <p:spPr>
          <a:xfrm>
            <a:off x="1287988" y="3950044"/>
            <a:ext cx="3682581" cy="599440"/>
          </a:xfrm>
          <a:prstGeom prst="flowChartTerminator">
            <a:avLst/>
          </a:prstGeom>
          <a:solidFill>
            <a:srgbClr val="BDDC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Constantia" panose="02030602050306030303" pitchFamily="18" charset="0"/>
              </a:rPr>
              <a:t>Email Marketing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10A4CC79-56D5-4C84-BE21-EBC70F2BBC2C}"/>
              </a:ext>
            </a:extLst>
          </p:cNvPr>
          <p:cNvSpPr/>
          <p:nvPr/>
        </p:nvSpPr>
        <p:spPr>
          <a:xfrm>
            <a:off x="1252429" y="4844737"/>
            <a:ext cx="3682581" cy="599440"/>
          </a:xfrm>
          <a:prstGeom prst="flowChartTerminator">
            <a:avLst/>
          </a:prstGeom>
          <a:solidFill>
            <a:srgbClr val="BDDC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Constantia" panose="02030602050306030303" pitchFamily="18" charset="0"/>
              </a:rPr>
              <a:t>Pay Per Click Marketing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6017F9-258C-F804-9AA2-B093E2B86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613" y="406132"/>
            <a:ext cx="4824319" cy="25336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9F4DDD-2A78-029F-A111-7BF649144D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322" y="3345914"/>
            <a:ext cx="4824321" cy="277795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80A84180-86C6-5D42-BA41-6F04FFBFA44C}"/>
              </a:ext>
            </a:extLst>
          </p:cNvPr>
          <p:cNvSpPr/>
          <p:nvPr/>
        </p:nvSpPr>
        <p:spPr>
          <a:xfrm>
            <a:off x="1287988" y="5750008"/>
            <a:ext cx="3682581" cy="599440"/>
          </a:xfrm>
          <a:prstGeom prst="flowChartTerminator">
            <a:avLst/>
          </a:prstGeom>
          <a:solidFill>
            <a:srgbClr val="BDDC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Constantia" panose="02030602050306030303" pitchFamily="18" charset="0"/>
              </a:rPr>
              <a:t>Through The Line Advertisement</a:t>
            </a:r>
          </a:p>
        </p:txBody>
      </p:sp>
    </p:spTree>
    <p:extLst>
      <p:ext uri="{BB962C8B-B14F-4D97-AF65-F5344CB8AC3E}">
        <p14:creationId xmlns:p14="http://schemas.microsoft.com/office/powerpoint/2010/main" val="128141901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A48DCE-9353-D8DB-B010-DD2575250A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84"/>
            <a:ext cx="12150055" cy="6858000"/>
          </a:xfrm>
          <a:prstGeom prst="rect">
            <a:avLst/>
          </a:prstGeom>
        </p:spPr>
      </p:pic>
      <p:sp>
        <p:nvSpPr>
          <p:cNvPr id="3" name="Arrow: Chevron 2">
            <a:extLst>
              <a:ext uri="{FF2B5EF4-FFF2-40B4-BE49-F238E27FC236}">
                <a16:creationId xmlns:a16="http://schemas.microsoft.com/office/drawing/2014/main" id="{1176A505-30F9-F207-2CF0-78F8B2F3B00B}"/>
              </a:ext>
            </a:extLst>
          </p:cNvPr>
          <p:cNvSpPr/>
          <p:nvPr/>
        </p:nvSpPr>
        <p:spPr>
          <a:xfrm>
            <a:off x="406400" y="386080"/>
            <a:ext cx="5425440" cy="619760"/>
          </a:xfrm>
          <a:prstGeom prst="chevron">
            <a:avLst/>
          </a:prstGeom>
          <a:solidFill>
            <a:srgbClr val="BF6B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Cooper Black" panose="0208090404030B020404" pitchFamily="18" charset="0"/>
              </a:rPr>
              <a:t>Distribution Channels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3AD2C-C318-63EC-BE71-AD00B90678F6}"/>
              </a:ext>
            </a:extLst>
          </p:cNvPr>
          <p:cNvSpPr txBox="1"/>
          <p:nvPr/>
        </p:nvSpPr>
        <p:spPr>
          <a:xfrm>
            <a:off x="568960" y="1292820"/>
            <a:ext cx="54254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Constantia" panose="02030602050306030303" pitchFamily="18" charset="0"/>
              </a:rPr>
              <a:t>The first stage involves procurement with the primary purpose of stocking e-fulfillment centers with the required inventory.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Constantia" panose="02030602050306030303" pitchFamily="18" charset="0"/>
              </a:rPr>
              <a:t>The second stage is the distribution of parceled orders towards facilities near the final delivery point.</a:t>
            </a:r>
          </a:p>
          <a:p>
            <a:endParaRPr lang="en-US" sz="2200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Constantia" panose="02030602050306030303" pitchFamily="18" charset="0"/>
              </a:rPr>
              <a:t>The third stage is known as the last mile that brings parcels to their final destination, mainly through delivery routes from specialized facilities.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F1E4C-64B1-ACB3-BF08-43B89E6B7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7108"/>
            <a:ext cx="5887915" cy="37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6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3BCCF6-585D-DE3F-4D18-CE4DF70451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860"/>
            <a:ext cx="12150055" cy="6858000"/>
          </a:xfrm>
          <a:prstGeom prst="rect">
            <a:avLst/>
          </a:prstGeom>
        </p:spPr>
      </p:pic>
      <p:sp>
        <p:nvSpPr>
          <p:cNvPr id="3" name="Arrow: Chevron 2">
            <a:extLst>
              <a:ext uri="{FF2B5EF4-FFF2-40B4-BE49-F238E27FC236}">
                <a16:creationId xmlns:a16="http://schemas.microsoft.com/office/drawing/2014/main" id="{60179C9F-B5AD-6C2F-C53E-61F576863EDA}"/>
              </a:ext>
            </a:extLst>
          </p:cNvPr>
          <p:cNvSpPr/>
          <p:nvPr/>
        </p:nvSpPr>
        <p:spPr>
          <a:xfrm>
            <a:off x="436880" y="335280"/>
            <a:ext cx="6522720" cy="640080"/>
          </a:xfrm>
          <a:prstGeom prst="chevron">
            <a:avLst/>
          </a:prstGeom>
          <a:solidFill>
            <a:srgbClr val="BF6B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Cooper Black" panose="0208090404030B020404" pitchFamily="18" charset="0"/>
              </a:rPr>
              <a:t>Future Prospects and Collaboration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CA132-4E57-2FB5-326F-8C134C51F182}"/>
              </a:ext>
            </a:extLst>
          </p:cNvPr>
          <p:cNvSpPr txBox="1"/>
          <p:nvPr/>
        </p:nvSpPr>
        <p:spPr>
          <a:xfrm>
            <a:off x="640080" y="1280160"/>
            <a:ext cx="1020064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CC0000"/>
                </a:solidFill>
                <a:latin typeface="Cooper Black" panose="0208090404030B020404" pitchFamily="18" charset="0"/>
              </a:rPr>
              <a:t>Future Prospects </a:t>
            </a:r>
          </a:p>
          <a:p>
            <a:endParaRPr lang="en-US" sz="2000" dirty="0">
              <a:solidFill>
                <a:srgbClr val="CC0000"/>
              </a:solidFill>
              <a:latin typeface="Cooper Black" panose="0208090404030B0204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tantia" panose="02030602050306030303" pitchFamily="18" charset="0"/>
              </a:rPr>
              <a:t>Amazon expands globally, enhancing customer experience and delivery efficiency in emerging markets.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nstantia" panose="020306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tantia" panose="02030602050306030303" pitchFamily="18" charset="0"/>
              </a:rPr>
              <a:t>Amazon Web services AWS focuses on cloud growth, AI, edge computing,5G,and sustainability.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nstantia" panose="020306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tantia" panose="02030602050306030303" pitchFamily="18" charset="0"/>
              </a:rPr>
              <a:t>Tech advancements power autonomous delivery via drones and robots.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Constantia" panose="02030602050306030303" pitchFamily="18" charset="0"/>
            </a:endParaRPr>
          </a:p>
          <a:p>
            <a:r>
              <a:rPr lang="en-IN" sz="2200" dirty="0">
                <a:solidFill>
                  <a:srgbClr val="CC0000"/>
                </a:solidFill>
                <a:latin typeface="Cooper Black" panose="0208090404030B020404" pitchFamily="18" charset="0"/>
              </a:rPr>
              <a:t>Collaboration</a:t>
            </a:r>
          </a:p>
          <a:p>
            <a:endParaRPr lang="en-IN" sz="2000" dirty="0">
              <a:solidFill>
                <a:srgbClr val="CC0000"/>
              </a:solidFill>
              <a:latin typeface="Cooper Black" panose="0208090404030B0204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tantia" panose="02030602050306030303" pitchFamily="18" charset="0"/>
              </a:rPr>
              <a:t>Amazon partners for success, streaming logistics and delivery for a global customer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onstantia" panose="0203060205030603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nstantia" panose="02030602050306030303" pitchFamily="18" charset="0"/>
              </a:rPr>
              <a:t>Amazon collaborates with startup, enabling digital transformation through AWs activate.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02263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80E4FE-1FA5-9887-BD03-86079866AD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860"/>
            <a:ext cx="12150055" cy="6858000"/>
          </a:xfrm>
          <a:prstGeom prst="rect">
            <a:avLst/>
          </a:prstGeom>
        </p:spPr>
      </p:pic>
      <p:sp>
        <p:nvSpPr>
          <p:cNvPr id="3" name="Arrow: Chevron 2">
            <a:extLst>
              <a:ext uri="{FF2B5EF4-FFF2-40B4-BE49-F238E27FC236}">
                <a16:creationId xmlns:a16="http://schemas.microsoft.com/office/drawing/2014/main" id="{BC294B66-A3B9-85B6-16DF-D39D9C250694}"/>
              </a:ext>
            </a:extLst>
          </p:cNvPr>
          <p:cNvSpPr/>
          <p:nvPr/>
        </p:nvSpPr>
        <p:spPr>
          <a:xfrm>
            <a:off x="250483" y="389206"/>
            <a:ext cx="4062046" cy="518746"/>
          </a:xfrm>
          <a:prstGeom prst="chevron">
            <a:avLst/>
          </a:prstGeom>
          <a:solidFill>
            <a:srgbClr val="BF6B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Cooper Black" panose="0208090404030B0204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CB7B8C-87DF-1E76-D4D9-E27BECA77955}"/>
              </a:ext>
            </a:extLst>
          </p:cNvPr>
          <p:cNvSpPr txBox="1"/>
          <p:nvPr/>
        </p:nvSpPr>
        <p:spPr>
          <a:xfrm>
            <a:off x="447040" y="1720840"/>
            <a:ext cx="10871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tantia" panose="02030602050306030303" pitchFamily="18" charset="0"/>
              </a:rPr>
              <a:t>Amazon is a global leader in e-commerce, cloud computing, digital streaming, and artificial intelligence, with operations in over 100 countries. Its core business revolves around its online retail platform, offering a vast range of products and services to consumers and businesses. In addition to e-commerce, Amazon has diversified its business through its cloud service division (Amazon Web Services - AWS), digital content, and devices like Kindle, Alexa, and Fire TV</a:t>
            </a:r>
            <a:r>
              <a:rPr lang="en-US" sz="2400" dirty="0"/>
              <a:t>.</a:t>
            </a:r>
            <a:r>
              <a:rPr lang="en-US" sz="2400" dirty="0">
                <a:latin typeface="Constantia" panose="02030602050306030303" pitchFamily="18" charset="0"/>
              </a:rPr>
              <a:t> By leveraging its global reach, technological advancements, and customer-focused strategies, Amazon is poised to remain a leader in digital commerce and cloud services, with significant future prospects across multiple industries.</a:t>
            </a:r>
            <a:endParaRPr lang="en-IN" sz="24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60381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94EB9E-A69E-A50E-BAA4-BCA1BD9894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0055" cy="6858000"/>
          </a:xfrm>
          <a:prstGeom prst="rect">
            <a:avLst/>
          </a:prstGeom>
        </p:spPr>
      </p:pic>
      <p:sp>
        <p:nvSpPr>
          <p:cNvPr id="3" name="Arrow: Chevron 2">
            <a:extLst>
              <a:ext uri="{FF2B5EF4-FFF2-40B4-BE49-F238E27FC236}">
                <a16:creationId xmlns:a16="http://schemas.microsoft.com/office/drawing/2014/main" id="{18F7C6CC-6FC7-ECD2-B83C-D4628736B235}"/>
              </a:ext>
            </a:extLst>
          </p:cNvPr>
          <p:cNvSpPr/>
          <p:nvPr/>
        </p:nvSpPr>
        <p:spPr>
          <a:xfrm>
            <a:off x="568960" y="538480"/>
            <a:ext cx="4064000" cy="548640"/>
          </a:xfrm>
          <a:prstGeom prst="chevron">
            <a:avLst/>
          </a:prstGeom>
          <a:solidFill>
            <a:srgbClr val="BF6B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Cooper Black" panose="0208090404030B020404" pitchFamily="18" charset="0"/>
              </a:rPr>
              <a:t>Bibliography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FD2D9-FAE2-725A-4BE8-5649E7653C9E}"/>
              </a:ext>
            </a:extLst>
          </p:cNvPr>
          <p:cNvSpPr txBox="1"/>
          <p:nvPr/>
        </p:nvSpPr>
        <p:spPr>
          <a:xfrm>
            <a:off x="437271" y="1289538"/>
            <a:ext cx="1095248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tantia" panose="02030602050306030303" pitchFamily="18" charset="0"/>
                <a:hlinkClick r:id="rId3"/>
              </a:rPr>
              <a:t>amazon current market value - Search (bing.com)</a:t>
            </a:r>
            <a:endParaRPr lang="en-US" dirty="0">
              <a:latin typeface="Constantia" panose="02030602050306030303" pitchFamily="18" charset="0"/>
            </a:endParaRPr>
          </a:p>
          <a:p>
            <a:endParaRPr lang="en-US" dirty="0">
              <a:latin typeface="Constantia" panose="02030602050306030303" pitchFamily="18" charset="0"/>
            </a:endParaRPr>
          </a:p>
          <a:p>
            <a:r>
              <a:rPr lang="en-US" dirty="0">
                <a:latin typeface="Constantia" panose="02030602050306030303" pitchFamily="18" charset="0"/>
                <a:hlinkClick r:id="rId4"/>
              </a:rPr>
              <a:t>https://1drv.ms/x/s!At1KrqaBqlEqm2mNvY9CDsVEN8Ri</a:t>
            </a:r>
            <a:endParaRPr lang="en-US" dirty="0">
              <a:latin typeface="Constantia" panose="02030602050306030303" pitchFamily="18" charset="0"/>
            </a:endParaRPr>
          </a:p>
          <a:p>
            <a:endParaRPr lang="en-US" dirty="0">
              <a:latin typeface="Constantia" panose="02030602050306030303" pitchFamily="18" charset="0"/>
            </a:endParaRPr>
          </a:p>
          <a:p>
            <a:r>
              <a:rPr lang="en-US" dirty="0">
                <a:latin typeface="Constantia" panose="02030602050306030303" pitchFamily="18" charset="0"/>
                <a:hlinkClick r:id="rId5"/>
              </a:rPr>
              <a:t>https://www.macrotrends.net/stocks/charts/TGT/target/revenue</a:t>
            </a:r>
            <a:endParaRPr lang="en-US" dirty="0">
              <a:latin typeface="Constantia" panose="02030602050306030303" pitchFamily="18" charset="0"/>
            </a:endParaRPr>
          </a:p>
          <a:p>
            <a:endParaRPr lang="en-US" dirty="0">
              <a:latin typeface="Constantia" panose="02030602050306030303" pitchFamily="18" charset="0"/>
            </a:endParaRPr>
          </a:p>
          <a:p>
            <a:r>
              <a:rPr lang="en-US" dirty="0">
                <a:latin typeface="Constantia" panose="02030602050306030303" pitchFamily="18" charset="0"/>
                <a:hlinkClick r:id="rId6"/>
              </a:rPr>
              <a:t>amazon - Search Images (bing.com)</a:t>
            </a:r>
            <a:endParaRPr lang="en-US" dirty="0">
              <a:latin typeface="Constantia" panose="02030602050306030303" pitchFamily="18" charset="0"/>
            </a:endParaRPr>
          </a:p>
          <a:p>
            <a:endParaRPr lang="en-US" dirty="0">
              <a:latin typeface="Constantia" panose="02030602050306030303" pitchFamily="18" charset="0"/>
            </a:endParaRPr>
          </a:p>
          <a:p>
            <a:r>
              <a:rPr lang="en-US" dirty="0">
                <a:latin typeface="Constantia" panose="02030602050306030303" pitchFamily="18" charset="0"/>
                <a:hlinkClick r:id="rId7"/>
              </a:rPr>
              <a:t>distribution channel of amazon - Search (bing.com)</a:t>
            </a:r>
            <a:endParaRPr lang="en-US" dirty="0">
              <a:latin typeface="Constantia" panose="02030602050306030303" pitchFamily="18" charset="0"/>
            </a:endParaRPr>
          </a:p>
          <a:p>
            <a:endParaRPr lang="en-US" dirty="0">
              <a:latin typeface="Constantia" panose="02030602050306030303" pitchFamily="18" charset="0"/>
            </a:endParaRPr>
          </a:p>
          <a:p>
            <a:r>
              <a:rPr lang="en-US" dirty="0">
                <a:latin typeface="Constantia" panose="02030602050306030303" pitchFamily="18" charset="0"/>
                <a:hlinkClick r:id="rId8"/>
              </a:rPr>
              <a:t>BCG Matrix of Amazon  - Strategic Analysis Hub</a:t>
            </a:r>
            <a:endParaRPr lang="en-US" dirty="0">
              <a:latin typeface="Constantia" panose="02030602050306030303" pitchFamily="18" charset="0"/>
            </a:endParaRPr>
          </a:p>
          <a:p>
            <a:endParaRPr lang="en-US" dirty="0">
              <a:latin typeface="Constantia" panose="02030602050306030303" pitchFamily="18" charset="0"/>
            </a:endParaRPr>
          </a:p>
          <a:p>
            <a:r>
              <a:rPr lang="en-IN" dirty="0">
                <a:latin typeface="Constantia" panose="02030602050306030303" pitchFamily="18" charset="0"/>
                <a:hlinkClick r:id="rId9"/>
              </a:rPr>
              <a:t>Container Shipping (pinterest.com)</a:t>
            </a:r>
            <a:endParaRPr lang="en-IN" dirty="0">
              <a:latin typeface="Constantia" panose="02030602050306030303" pitchFamily="18" charset="0"/>
            </a:endParaRPr>
          </a:p>
          <a:p>
            <a:endParaRPr lang="en-IN" dirty="0">
              <a:latin typeface="Constantia" panose="02030602050306030303" pitchFamily="18" charset="0"/>
            </a:endParaRPr>
          </a:p>
          <a:p>
            <a:r>
              <a:rPr lang="en-US" dirty="0">
                <a:latin typeface="Constantia" panose="02030602050306030303" pitchFamily="18" charset="0"/>
                <a:hlinkClick r:id="rId10"/>
              </a:rPr>
              <a:t>amazon products - Search Images (bing.com)</a:t>
            </a:r>
            <a:endParaRPr lang="en-US" dirty="0">
              <a:latin typeface="Constantia" panose="02030602050306030303" pitchFamily="18" charset="0"/>
            </a:endParaRPr>
          </a:p>
          <a:p>
            <a:endParaRPr lang="en-US" dirty="0">
              <a:latin typeface="Constantia" panose="02030602050306030303" pitchFamily="18" charset="0"/>
            </a:endParaRPr>
          </a:p>
          <a:p>
            <a:endParaRPr lang="en-US" dirty="0">
              <a:latin typeface="Constantia" panose="02030602050306030303" pitchFamily="18" charset="0"/>
            </a:endParaRPr>
          </a:p>
          <a:p>
            <a:endParaRPr lang="en-US" dirty="0">
              <a:latin typeface="Constantia" panose="02030602050306030303" pitchFamily="18" charset="0"/>
            </a:endParaRPr>
          </a:p>
          <a:p>
            <a:endParaRPr lang="en-US" dirty="0">
              <a:latin typeface="Constantia" panose="02030602050306030303" pitchFamily="18" charset="0"/>
            </a:endParaRPr>
          </a:p>
          <a:p>
            <a:endParaRPr lang="en-US" dirty="0">
              <a:latin typeface="Constantia" panose="02030602050306030303" pitchFamily="18" charset="0"/>
            </a:endParaRPr>
          </a:p>
          <a:p>
            <a:endParaRPr lang="en-US" dirty="0">
              <a:latin typeface="Constantia" panose="02030602050306030303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5129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6A1496-4130-5461-898D-A468C29A04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005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96E102-2963-3970-468C-9A181EB6CA5A}"/>
              </a:ext>
            </a:extLst>
          </p:cNvPr>
          <p:cNvSpPr txBox="1"/>
          <p:nvPr/>
        </p:nvSpPr>
        <p:spPr>
          <a:xfrm>
            <a:off x="3180080" y="2011680"/>
            <a:ext cx="6786880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rgbClr val="CC0000"/>
                </a:solidFill>
                <a:latin typeface="Cooper Black" panose="0208090404030B0204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05228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BAEBF9-924F-018F-F9F3-8CB5BC5391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" y="0"/>
            <a:ext cx="12150055" cy="6858000"/>
          </a:xfrm>
          <a:prstGeom prst="rect">
            <a:avLst/>
          </a:prstGeom>
        </p:spPr>
      </p:pic>
      <p:sp>
        <p:nvSpPr>
          <p:cNvPr id="3" name="Arrow: Chevron 2">
            <a:extLst>
              <a:ext uri="{FF2B5EF4-FFF2-40B4-BE49-F238E27FC236}">
                <a16:creationId xmlns:a16="http://schemas.microsoft.com/office/drawing/2014/main" id="{C352BA05-17F2-A7C1-399E-97E306EA8DFE}"/>
              </a:ext>
            </a:extLst>
          </p:cNvPr>
          <p:cNvSpPr/>
          <p:nvPr/>
        </p:nvSpPr>
        <p:spPr>
          <a:xfrm>
            <a:off x="536895" y="436228"/>
            <a:ext cx="5447345" cy="549292"/>
          </a:xfrm>
          <a:prstGeom prst="chevron">
            <a:avLst/>
          </a:prstGeom>
          <a:solidFill>
            <a:srgbClr val="BF6B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Cooper Black" panose="0208090404030B020404" pitchFamily="18" charset="0"/>
              </a:rPr>
              <a:t>Company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1A1BE-2FC0-F918-AC5F-7398C3917701}"/>
              </a:ext>
            </a:extLst>
          </p:cNvPr>
          <p:cNvSpPr txBox="1"/>
          <p:nvPr/>
        </p:nvSpPr>
        <p:spPr>
          <a:xfrm>
            <a:off x="396240" y="3718679"/>
            <a:ext cx="447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Constantia" panose="02030602050306030303" pitchFamily="18" charset="0"/>
              </a:rPr>
              <a:t>FOUNDER- Jeff Bezos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Constantia" panose="02030602050306030303" pitchFamily="18" charset="0"/>
              </a:rPr>
              <a:t>YEAR- July 5, 1994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Constantia" panose="02030602050306030303" pitchFamily="18" charset="0"/>
              </a:rPr>
              <a:t>HEADQUARTERS – Seattle , </a:t>
            </a:r>
          </a:p>
          <a:p>
            <a:r>
              <a:rPr lang="en-IN" b="1" dirty="0">
                <a:latin typeface="Constantia" panose="02030602050306030303" pitchFamily="18" charset="0"/>
              </a:rPr>
              <a:t>                                     Washington and</a:t>
            </a:r>
          </a:p>
          <a:p>
            <a:r>
              <a:rPr lang="en-IN" b="1" dirty="0">
                <a:latin typeface="Constantia" panose="02030602050306030303" pitchFamily="18" charset="0"/>
              </a:rPr>
              <a:t>                                    Arlington , Virginia</a:t>
            </a:r>
          </a:p>
          <a:p>
            <a:endParaRPr lang="en-IN" b="1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Constantia" panose="02030602050306030303" pitchFamily="18" charset="0"/>
              </a:rPr>
              <a:t>AREA SERVED – Worldwide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07FEDF-EF84-7553-7354-C79C852BF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95" y="1429247"/>
            <a:ext cx="4075745" cy="1987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759CF3-AEBB-18CD-E2DB-4C4FC780EFC3}"/>
              </a:ext>
            </a:extLst>
          </p:cNvPr>
          <p:cNvSpPr txBox="1"/>
          <p:nvPr/>
        </p:nvSpPr>
        <p:spPr>
          <a:xfrm>
            <a:off x="5699761" y="1429247"/>
            <a:ext cx="60178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Constantia" panose="02030602050306030303" pitchFamily="18" charset="0"/>
              </a:rPr>
              <a:t>Amazon launched its first product, the Amazon kindle.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Constantia" panose="02030602050306030303" pitchFamily="18" charset="0"/>
              </a:rPr>
              <a:t>Amazon diversified its product and services by its expansion into cloud computing, entertainment, hardware, healthcare, and more.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onstantia" panose="02030602050306030303" pitchFamily="18" charset="0"/>
              </a:rPr>
              <a:t>Amazon's ability to sustain market penetration comes from a well-rounded approach that includes customer focus, innovation, economies of scale, competitive pricing and efficiency.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onstantia" panose="02030602050306030303" pitchFamily="18" charset="0"/>
              </a:rPr>
              <a:t>Amazon uses dynamic pricing , third-party  sellers, amazon prime , one click ordering , digital advertising ,etc.</a:t>
            </a:r>
            <a:endParaRPr lang="en-IN" sz="2000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6413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E866E0-BA56-8A7E-8D9F-5856BCBE15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" y="0"/>
            <a:ext cx="12150055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Arrow: Chevron 2">
            <a:extLst>
              <a:ext uri="{FF2B5EF4-FFF2-40B4-BE49-F238E27FC236}">
                <a16:creationId xmlns:a16="http://schemas.microsoft.com/office/drawing/2014/main" id="{11953673-83B4-B4EC-D59B-250D3EF01E06}"/>
              </a:ext>
            </a:extLst>
          </p:cNvPr>
          <p:cNvSpPr/>
          <p:nvPr/>
        </p:nvSpPr>
        <p:spPr>
          <a:xfrm>
            <a:off x="152400" y="193040"/>
            <a:ext cx="6509956" cy="589280"/>
          </a:xfrm>
          <a:prstGeom prst="chevron">
            <a:avLst/>
          </a:prstGeom>
          <a:solidFill>
            <a:srgbClr val="BF6B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oper Black" panose="0208090404030B020404" pitchFamily="18" charset="0"/>
              </a:rPr>
              <a:t>Domestic &amp; International Presence</a:t>
            </a:r>
            <a:endParaRPr lang="en-IN" sz="2400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10DE9-8E98-0AEE-F11F-643F4C7C6BF0}"/>
              </a:ext>
            </a:extLst>
          </p:cNvPr>
          <p:cNvSpPr txBox="1"/>
          <p:nvPr/>
        </p:nvSpPr>
        <p:spPr>
          <a:xfrm>
            <a:off x="284480" y="1046480"/>
            <a:ext cx="554605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tantia" panose="02030602050306030303" pitchFamily="18" charset="0"/>
              </a:rPr>
              <a:t>                   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nstantia" panose="02030602050306030303" pitchFamily="18" charset="0"/>
              </a:rPr>
              <a:t>Domestic   </a:t>
            </a:r>
            <a:r>
              <a:rPr lang="en-US" sz="2800" dirty="0">
                <a:latin typeface="Constantia" panose="02030602050306030303" pitchFamily="18" charset="0"/>
              </a:rPr>
              <a:t>                                         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000" b="1" dirty="0">
                <a:latin typeface="Constantia" panose="02030602050306030303" pitchFamily="18" charset="0"/>
              </a:rPr>
              <a:t>Amazon in India</a:t>
            </a:r>
          </a:p>
          <a:p>
            <a:r>
              <a:rPr lang="en-US" sz="2000" b="1" dirty="0">
                <a:latin typeface="Constantia" panose="02030602050306030303" pitchFamily="18" charset="0"/>
              </a:rPr>
              <a:t>Launch Year</a:t>
            </a:r>
            <a:r>
              <a:rPr lang="en-US" sz="2000" dirty="0">
                <a:latin typeface="Constantia" panose="02030602050306030303" pitchFamily="18" charset="0"/>
              </a:rPr>
              <a:t>: 2013</a:t>
            </a:r>
          </a:p>
          <a:p>
            <a:r>
              <a:rPr lang="en-US" sz="2000" b="1" dirty="0">
                <a:latin typeface="Constantia" panose="02030602050306030303" pitchFamily="18" charset="0"/>
              </a:rPr>
              <a:t>Website</a:t>
            </a:r>
            <a:r>
              <a:rPr lang="en-US" sz="2000" dirty="0">
                <a:latin typeface="Constantia" panose="02030602050306030303" pitchFamily="18" charset="0"/>
              </a:rPr>
              <a:t>: Amazon.in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onstantia" panose="02030602050306030303" pitchFamily="18" charset="0"/>
              </a:rPr>
              <a:t>Amazon India is one of the company’s fastest-growing and most important markets. </a:t>
            </a:r>
          </a:p>
          <a:p>
            <a:r>
              <a:rPr lang="en-US" sz="2000" dirty="0">
                <a:latin typeface="Constantia" panose="02030602050306030303" pitchFamily="18" charset="0"/>
              </a:rPr>
              <a:t>                                             </a:t>
            </a:r>
            <a:endParaRPr lang="en-IN" sz="2000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onstantia" panose="02030602050306030303" pitchFamily="18" charset="0"/>
              </a:rPr>
              <a:t>Amazon has invested heavily in infrastructure, logistics, and new services to capture a large share of India’s burgeoning e-commerce market.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endParaRPr lang="en-US" sz="2800" dirty="0">
              <a:latin typeface="Constantia" panose="02030602050306030303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CA8337-1280-BC0D-64AA-35721B08A059}"/>
              </a:ext>
            </a:extLst>
          </p:cNvPr>
          <p:cNvCxnSpPr/>
          <p:nvPr/>
        </p:nvCxnSpPr>
        <p:spPr>
          <a:xfrm>
            <a:off x="6096000" y="1300480"/>
            <a:ext cx="20971" cy="4612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C9E131-F798-A595-9EF8-69D346A1CD87}"/>
              </a:ext>
            </a:extLst>
          </p:cNvPr>
          <p:cNvSpPr txBox="1"/>
          <p:nvPr/>
        </p:nvSpPr>
        <p:spPr>
          <a:xfrm>
            <a:off x="6411936" y="1134403"/>
            <a:ext cx="519866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nstantia" panose="02030602050306030303" pitchFamily="18" charset="0"/>
              </a:rPr>
              <a:t>International</a:t>
            </a:r>
          </a:p>
          <a:p>
            <a:pPr algn="ctr"/>
            <a:endParaRPr lang="en-US" sz="2800" dirty="0">
              <a:latin typeface="Constantia" panose="02030602050306030303" pitchFamily="18" charset="0"/>
            </a:endParaRPr>
          </a:p>
          <a:p>
            <a:pPr algn="ctr"/>
            <a:r>
              <a:rPr lang="en-IN" sz="2000" b="1" dirty="0">
                <a:latin typeface="Constantia" panose="02030602050306030303" pitchFamily="18" charset="0"/>
              </a:rPr>
              <a:t>Headquarters</a:t>
            </a:r>
            <a:r>
              <a:rPr lang="en-IN" sz="2000" dirty="0">
                <a:latin typeface="Constantia" panose="02030602050306030303" pitchFamily="18" charset="0"/>
              </a:rPr>
              <a:t>: Seattle, Washington, USA</a:t>
            </a:r>
          </a:p>
          <a:p>
            <a:r>
              <a:rPr lang="en-US" sz="2000" b="1" dirty="0">
                <a:latin typeface="Constantia" panose="02030602050306030303" pitchFamily="18" charset="0"/>
              </a:rPr>
              <a:t>    Launch Year</a:t>
            </a:r>
            <a:r>
              <a:rPr lang="en-US" sz="2000" dirty="0">
                <a:latin typeface="Constantia" panose="02030602050306030303" pitchFamily="18" charset="0"/>
              </a:rPr>
              <a:t>: 1994</a:t>
            </a:r>
          </a:p>
          <a:p>
            <a:r>
              <a:rPr lang="en-IN" sz="2000" dirty="0">
                <a:latin typeface="Constantia" panose="02030602050306030303" pitchFamily="18" charset="0"/>
              </a:rPr>
              <a:t>    </a:t>
            </a:r>
            <a:r>
              <a:rPr lang="en-US" sz="2000" b="1" dirty="0">
                <a:latin typeface="Constantia" panose="02030602050306030303" pitchFamily="18" charset="0"/>
              </a:rPr>
              <a:t>Website</a:t>
            </a:r>
            <a:r>
              <a:rPr lang="en-US" sz="2000" dirty="0">
                <a:latin typeface="Constantia" panose="02030602050306030303" pitchFamily="18" charset="0"/>
              </a:rPr>
              <a:t>: Amazon.com</a:t>
            </a:r>
          </a:p>
          <a:p>
            <a:pPr algn="ctr"/>
            <a:endParaRPr lang="en-US" sz="2000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onstantia" panose="02030602050306030303" pitchFamily="18" charset="0"/>
              </a:rPr>
              <a:t>The U.S. is Amazon’s largest market and where most of its operations are based.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en-US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onstantia" panose="02030602050306030303" pitchFamily="18" charset="0"/>
              </a:rPr>
              <a:t>The company’s operations are structured around various services, including e-commerce, cloud computing, digital streaming, and logistics, among others.</a:t>
            </a:r>
          </a:p>
          <a:p>
            <a:pPr algn="ctr"/>
            <a:endParaRPr lang="en-IN" sz="28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73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DB7D88-7AD5-0A1B-5EB6-ABF761B3FBC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" y="8389"/>
            <a:ext cx="12150055" cy="6858000"/>
          </a:xfrm>
          <a:prstGeom prst="rect">
            <a:avLst/>
          </a:prstGeom>
        </p:spPr>
      </p:pic>
      <p:sp>
        <p:nvSpPr>
          <p:cNvPr id="3" name="Arrow: Chevron 2">
            <a:extLst>
              <a:ext uri="{FF2B5EF4-FFF2-40B4-BE49-F238E27FC236}">
                <a16:creationId xmlns:a16="http://schemas.microsoft.com/office/drawing/2014/main" id="{49521A51-E070-2B5A-C3F6-F7C82B0CB296}"/>
              </a:ext>
            </a:extLst>
          </p:cNvPr>
          <p:cNvSpPr/>
          <p:nvPr/>
        </p:nvSpPr>
        <p:spPr>
          <a:xfrm>
            <a:off x="434145" y="294541"/>
            <a:ext cx="5943600" cy="465993"/>
          </a:xfrm>
          <a:prstGeom prst="chevron">
            <a:avLst/>
          </a:prstGeom>
          <a:solidFill>
            <a:srgbClr val="BF6B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Cooper Black" panose="0208090404030B020404" pitchFamily="18" charset="0"/>
              </a:rPr>
              <a:t>Basic Operation of Amazon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46545-AD30-2BA0-DF08-4D16814A37AB}"/>
              </a:ext>
            </a:extLst>
          </p:cNvPr>
          <p:cNvSpPr txBox="1"/>
          <p:nvPr/>
        </p:nvSpPr>
        <p:spPr>
          <a:xfrm>
            <a:off x="398079" y="1427806"/>
            <a:ext cx="10820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Constantia" panose="02030602050306030303" pitchFamily="18" charset="0"/>
              </a:rPr>
              <a:t>E-commerce Platform (Marketplace Operations)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Constantia" panose="02030602050306030303" pitchFamily="18" charset="0"/>
              </a:rPr>
              <a:t>Logistics and Fulfilment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Constantia" panose="02030602050306030303" pitchFamily="18" charset="0"/>
              </a:rPr>
              <a:t>Amazon Prime Membership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onstantia" panose="02030602050306030303" pitchFamily="18" charset="0"/>
              </a:rPr>
              <a:t>Cloud Computing Services (Amazon Web Services - AWS)</a:t>
            </a:r>
            <a:endParaRPr lang="en-IN" sz="2000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Constantia" panose="02030602050306030303" pitchFamily="18" charset="0"/>
              </a:rPr>
              <a:t>Payments and Financial Services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Constantia" panose="02030602050306030303" pitchFamily="18" charset="0"/>
              </a:rPr>
              <a:t>Artificial Intelligence and Automation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Constantia" panose="02030602050306030303" pitchFamily="18" charset="0"/>
              </a:rPr>
              <a:t>Advertising Business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>
              <a:latin typeface="Constantia" panose="0203060205030603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9BF83-361F-C7A4-2F56-22D3C2310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480" y="837925"/>
            <a:ext cx="4536441" cy="2415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0DC3F7-9481-C323-7E2D-CEC01B4288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" t="6056" r="3522" b="5319"/>
          <a:stretch/>
        </p:blipFill>
        <p:spPr>
          <a:xfrm>
            <a:off x="7368851" y="3920517"/>
            <a:ext cx="4425070" cy="22758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475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E0EF59-B572-BDC9-449F-34427AB753D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" y="0"/>
            <a:ext cx="12150055" cy="6858000"/>
          </a:xfrm>
          <a:prstGeom prst="rect">
            <a:avLst/>
          </a:prstGeom>
        </p:spPr>
      </p:pic>
      <p:sp>
        <p:nvSpPr>
          <p:cNvPr id="3" name="Arrow: Chevron 2">
            <a:extLst>
              <a:ext uri="{FF2B5EF4-FFF2-40B4-BE49-F238E27FC236}">
                <a16:creationId xmlns:a16="http://schemas.microsoft.com/office/drawing/2014/main" id="{19C2C4D8-1835-4AF4-FF8C-7FCF344D023D}"/>
              </a:ext>
            </a:extLst>
          </p:cNvPr>
          <p:cNvSpPr/>
          <p:nvPr/>
        </p:nvSpPr>
        <p:spPr>
          <a:xfrm>
            <a:off x="751840" y="396240"/>
            <a:ext cx="3830320" cy="497840"/>
          </a:xfrm>
          <a:prstGeom prst="chevron">
            <a:avLst/>
          </a:prstGeom>
          <a:solidFill>
            <a:srgbClr val="BF6B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Cooper Black" panose="0208090404030B020404" pitchFamily="18" charset="0"/>
              </a:rPr>
              <a:t>Market Size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36FE085-B3E0-7736-C4D0-388A19580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160" y="1158241"/>
            <a:ext cx="10901680" cy="530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1194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9EB0B4-C323-CA24-59E2-1626532662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5" y="25167"/>
            <a:ext cx="12150055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Arrow: Chevron 2">
            <a:extLst>
              <a:ext uri="{FF2B5EF4-FFF2-40B4-BE49-F238E27FC236}">
                <a16:creationId xmlns:a16="http://schemas.microsoft.com/office/drawing/2014/main" id="{35E1C479-B417-B65B-5A55-1C0EA7AC812E}"/>
              </a:ext>
            </a:extLst>
          </p:cNvPr>
          <p:cNvSpPr/>
          <p:nvPr/>
        </p:nvSpPr>
        <p:spPr>
          <a:xfrm>
            <a:off x="501162" y="527538"/>
            <a:ext cx="5889478" cy="483577"/>
          </a:xfrm>
          <a:prstGeom prst="chevron">
            <a:avLst/>
          </a:prstGeom>
          <a:solidFill>
            <a:srgbClr val="BF6B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oper Black" panose="0208090404030B020404" pitchFamily="18" charset="0"/>
              </a:rPr>
              <a:t>Product Line Of Amazon</a:t>
            </a:r>
            <a:endParaRPr lang="en-IN" sz="2800" dirty="0">
              <a:solidFill>
                <a:schemeClr val="tx1"/>
              </a:solidFill>
              <a:latin typeface="Cooper Black" panose="0208090404030B0204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46FB11-C705-E5B9-4CF6-15C6A9432768}"/>
              </a:ext>
            </a:extLst>
          </p:cNvPr>
          <p:cNvCxnSpPr>
            <a:cxnSpLocks/>
          </p:cNvCxnSpPr>
          <p:nvPr/>
        </p:nvCxnSpPr>
        <p:spPr>
          <a:xfrm>
            <a:off x="264160" y="1666240"/>
            <a:ext cx="11684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189BC0-03B7-234D-E463-503252EAAC6E}"/>
              </a:ext>
            </a:extLst>
          </p:cNvPr>
          <p:cNvCxnSpPr>
            <a:cxnSpLocks/>
          </p:cNvCxnSpPr>
          <p:nvPr/>
        </p:nvCxnSpPr>
        <p:spPr>
          <a:xfrm>
            <a:off x="833120" y="1666240"/>
            <a:ext cx="0" cy="11988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918730-95C5-38D3-8F5F-EE57F659EBD6}"/>
              </a:ext>
            </a:extLst>
          </p:cNvPr>
          <p:cNvCxnSpPr/>
          <p:nvPr/>
        </p:nvCxnSpPr>
        <p:spPr>
          <a:xfrm>
            <a:off x="1859278" y="1666240"/>
            <a:ext cx="0" cy="2133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C81FCA-3E9B-0567-93F7-A063E0AC1695}"/>
              </a:ext>
            </a:extLst>
          </p:cNvPr>
          <p:cNvCxnSpPr/>
          <p:nvPr/>
        </p:nvCxnSpPr>
        <p:spPr>
          <a:xfrm>
            <a:off x="2915920" y="1666240"/>
            <a:ext cx="0" cy="272288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832542-2EBC-8D32-405F-B68077F93483}"/>
              </a:ext>
            </a:extLst>
          </p:cNvPr>
          <p:cNvSpPr txBox="1"/>
          <p:nvPr/>
        </p:nvSpPr>
        <p:spPr>
          <a:xfrm>
            <a:off x="113015" y="2797826"/>
            <a:ext cx="18592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onstantia" panose="02030602050306030303" pitchFamily="18" charset="0"/>
              </a:rPr>
              <a:t>E-Commerce (Online Retail)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25E037-D0E9-4A43-5086-538CC7E67336}"/>
              </a:ext>
            </a:extLst>
          </p:cNvPr>
          <p:cNvSpPr txBox="1"/>
          <p:nvPr/>
        </p:nvSpPr>
        <p:spPr>
          <a:xfrm>
            <a:off x="1409706" y="3728720"/>
            <a:ext cx="1562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onstantia" panose="02030602050306030303" pitchFamily="18" charset="0"/>
              </a:rPr>
              <a:t>Amazon Prime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6A3067-1812-4016-73A6-3E1B51074884}"/>
              </a:ext>
            </a:extLst>
          </p:cNvPr>
          <p:cNvSpPr txBox="1"/>
          <p:nvPr/>
        </p:nvSpPr>
        <p:spPr>
          <a:xfrm>
            <a:off x="2183079" y="4320991"/>
            <a:ext cx="1828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onstantia" panose="02030602050306030303" pitchFamily="18" charset="0"/>
              </a:rPr>
              <a:t>Amazon Web Services (AWS</a:t>
            </a:r>
            <a:r>
              <a:rPr lang="en-IN" dirty="0"/>
              <a:t>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D91CFB-700C-4B14-CA84-6EE7D3363E41}"/>
              </a:ext>
            </a:extLst>
          </p:cNvPr>
          <p:cNvCxnSpPr>
            <a:cxnSpLocks/>
          </p:cNvCxnSpPr>
          <p:nvPr/>
        </p:nvCxnSpPr>
        <p:spPr>
          <a:xfrm>
            <a:off x="4328160" y="1666240"/>
            <a:ext cx="0" cy="344424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DE2AE1-2A5E-77E3-A63F-1A2B9B2B81BB}"/>
              </a:ext>
            </a:extLst>
          </p:cNvPr>
          <p:cNvSpPr txBox="1"/>
          <p:nvPr/>
        </p:nvSpPr>
        <p:spPr>
          <a:xfrm>
            <a:off x="3829699" y="5075485"/>
            <a:ext cx="1706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onstantia" panose="02030602050306030303" pitchFamily="18" charset="0"/>
              </a:rPr>
              <a:t>Amazon Devices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A79223-91C7-D779-62B0-5967462C128F}"/>
              </a:ext>
            </a:extLst>
          </p:cNvPr>
          <p:cNvCxnSpPr>
            <a:cxnSpLocks/>
          </p:cNvCxnSpPr>
          <p:nvPr/>
        </p:nvCxnSpPr>
        <p:spPr>
          <a:xfrm flipH="1">
            <a:off x="5740400" y="1666240"/>
            <a:ext cx="71120" cy="412496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3200100-6B5E-5BF3-5F88-295D020B040F}"/>
              </a:ext>
            </a:extLst>
          </p:cNvPr>
          <p:cNvSpPr txBox="1"/>
          <p:nvPr/>
        </p:nvSpPr>
        <p:spPr>
          <a:xfrm>
            <a:off x="4806302" y="5721349"/>
            <a:ext cx="20624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onstantia" panose="02030602050306030303" pitchFamily="18" charset="0"/>
              </a:rPr>
              <a:t>Amazon Fresh and Amazon Go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52230D-BEBB-0F48-C0D7-0F98A90F474F}"/>
              </a:ext>
            </a:extLst>
          </p:cNvPr>
          <p:cNvCxnSpPr>
            <a:cxnSpLocks/>
          </p:cNvCxnSpPr>
          <p:nvPr/>
        </p:nvCxnSpPr>
        <p:spPr>
          <a:xfrm>
            <a:off x="7254240" y="1671237"/>
            <a:ext cx="0" cy="344424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A3B272-ACA0-D895-9857-39AE3586BA26}"/>
              </a:ext>
            </a:extLst>
          </p:cNvPr>
          <p:cNvSpPr txBox="1"/>
          <p:nvPr/>
        </p:nvSpPr>
        <p:spPr>
          <a:xfrm>
            <a:off x="6817573" y="5070411"/>
            <a:ext cx="18389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onstantia" panose="02030602050306030303" pitchFamily="18" charset="0"/>
              </a:rPr>
              <a:t>Amazon Business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C7C5E1-CEAF-FA2E-9533-BBB95C9BA16E}"/>
              </a:ext>
            </a:extLst>
          </p:cNvPr>
          <p:cNvCxnSpPr/>
          <p:nvPr/>
        </p:nvCxnSpPr>
        <p:spPr>
          <a:xfrm>
            <a:off x="8610596" y="1666240"/>
            <a:ext cx="0" cy="272288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0388886-72F1-7A11-C5CC-92280793A5FD}"/>
              </a:ext>
            </a:extLst>
          </p:cNvPr>
          <p:cNvSpPr txBox="1"/>
          <p:nvPr/>
        </p:nvSpPr>
        <p:spPr>
          <a:xfrm>
            <a:off x="8014901" y="4396780"/>
            <a:ext cx="1534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onstantia" panose="02030602050306030303" pitchFamily="18" charset="0"/>
              </a:rPr>
              <a:t>Amazon Pay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6ADC90-381D-4440-4AE0-1F0C841630E9}"/>
              </a:ext>
            </a:extLst>
          </p:cNvPr>
          <p:cNvSpPr txBox="1"/>
          <p:nvPr/>
        </p:nvSpPr>
        <p:spPr>
          <a:xfrm>
            <a:off x="9001757" y="3741591"/>
            <a:ext cx="2103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onstantia" panose="02030602050306030303" pitchFamily="18" charset="0"/>
              </a:rPr>
              <a:t>Amazon Pharmacy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E0EEDA-0782-E1D7-CDE0-6317F26746FD}"/>
              </a:ext>
            </a:extLst>
          </p:cNvPr>
          <p:cNvCxnSpPr/>
          <p:nvPr/>
        </p:nvCxnSpPr>
        <p:spPr>
          <a:xfrm>
            <a:off x="9905998" y="1666240"/>
            <a:ext cx="0" cy="2133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4CEB61-4189-190F-DFB0-27AEA1AD0C09}"/>
              </a:ext>
            </a:extLst>
          </p:cNvPr>
          <p:cNvCxnSpPr>
            <a:cxnSpLocks/>
          </p:cNvCxnSpPr>
          <p:nvPr/>
        </p:nvCxnSpPr>
        <p:spPr>
          <a:xfrm>
            <a:off x="11236960" y="1666240"/>
            <a:ext cx="0" cy="11988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FBA4D5C-C8CD-5D6B-6FD9-53666181A0C8}"/>
              </a:ext>
            </a:extLst>
          </p:cNvPr>
          <p:cNvSpPr txBox="1"/>
          <p:nvPr/>
        </p:nvSpPr>
        <p:spPr>
          <a:xfrm>
            <a:off x="10763875" y="2823848"/>
            <a:ext cx="1610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onstantia" panose="02030602050306030303" pitchFamily="18" charset="0"/>
              </a:rPr>
              <a:t>Amazon Logistics</a:t>
            </a: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CA73DE47-3259-0742-3C06-3552119810B9}"/>
              </a:ext>
            </a:extLst>
          </p:cNvPr>
          <p:cNvSpPr/>
          <p:nvPr/>
        </p:nvSpPr>
        <p:spPr>
          <a:xfrm rot="5400000">
            <a:off x="766271" y="2743375"/>
            <a:ext cx="155259" cy="194286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B551DB56-BEC6-27A4-A76E-D580CA3F33F8}"/>
              </a:ext>
            </a:extLst>
          </p:cNvPr>
          <p:cNvSpPr/>
          <p:nvPr/>
        </p:nvSpPr>
        <p:spPr>
          <a:xfrm rot="5400000">
            <a:off x="1781647" y="3624921"/>
            <a:ext cx="155261" cy="194283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21FEBCA9-A327-5C14-0B5E-E8AFC19147D1}"/>
              </a:ext>
            </a:extLst>
          </p:cNvPr>
          <p:cNvSpPr/>
          <p:nvPr/>
        </p:nvSpPr>
        <p:spPr>
          <a:xfrm rot="5400000">
            <a:off x="2857987" y="4254360"/>
            <a:ext cx="155261" cy="194283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171A4220-9489-6C95-7807-BC47B02A149E}"/>
              </a:ext>
            </a:extLst>
          </p:cNvPr>
          <p:cNvSpPr/>
          <p:nvPr/>
        </p:nvSpPr>
        <p:spPr>
          <a:xfrm rot="5400000">
            <a:off x="4250529" y="4978344"/>
            <a:ext cx="155261" cy="194283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18D8F9BC-1168-1F7F-71BB-76BA2279C5A4}"/>
              </a:ext>
            </a:extLst>
          </p:cNvPr>
          <p:cNvSpPr/>
          <p:nvPr/>
        </p:nvSpPr>
        <p:spPr>
          <a:xfrm rot="5400000">
            <a:off x="5662769" y="5619601"/>
            <a:ext cx="155261" cy="194283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6EBD847D-FBA9-F88E-0C1E-3FD2CC43D0E8}"/>
              </a:ext>
            </a:extLst>
          </p:cNvPr>
          <p:cNvSpPr/>
          <p:nvPr/>
        </p:nvSpPr>
        <p:spPr>
          <a:xfrm rot="5400000">
            <a:off x="7176609" y="4964064"/>
            <a:ext cx="155261" cy="194283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9" name="Arrow: Chevron 48">
            <a:extLst>
              <a:ext uri="{FF2B5EF4-FFF2-40B4-BE49-F238E27FC236}">
                <a16:creationId xmlns:a16="http://schemas.microsoft.com/office/drawing/2014/main" id="{95EA97E8-7998-704B-96C5-472D25C4DF01}"/>
              </a:ext>
            </a:extLst>
          </p:cNvPr>
          <p:cNvSpPr/>
          <p:nvPr/>
        </p:nvSpPr>
        <p:spPr>
          <a:xfrm rot="5400000">
            <a:off x="8532965" y="4299639"/>
            <a:ext cx="155261" cy="194283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E05AA22C-2ECD-8685-47A6-6292B9EC3EFF}"/>
              </a:ext>
            </a:extLst>
          </p:cNvPr>
          <p:cNvSpPr/>
          <p:nvPr/>
        </p:nvSpPr>
        <p:spPr>
          <a:xfrm rot="5400000">
            <a:off x="9843561" y="3643310"/>
            <a:ext cx="155261" cy="194283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1" name="Arrow: Chevron 50">
            <a:extLst>
              <a:ext uri="{FF2B5EF4-FFF2-40B4-BE49-F238E27FC236}">
                <a16:creationId xmlns:a16="http://schemas.microsoft.com/office/drawing/2014/main" id="{FFA8E584-1776-61E6-D498-8AD8EA4517AF}"/>
              </a:ext>
            </a:extLst>
          </p:cNvPr>
          <p:cNvSpPr/>
          <p:nvPr/>
        </p:nvSpPr>
        <p:spPr>
          <a:xfrm rot="5400000">
            <a:off x="11153628" y="2686875"/>
            <a:ext cx="155261" cy="194283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33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D97284-770B-C06E-3739-50C002AC68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" y="42348"/>
            <a:ext cx="12150055" cy="6858000"/>
          </a:xfrm>
          <a:prstGeom prst="rect">
            <a:avLst/>
          </a:prstGeom>
        </p:spPr>
      </p:pic>
      <p:sp>
        <p:nvSpPr>
          <p:cNvPr id="3" name="Arrow: Chevron 2">
            <a:extLst>
              <a:ext uri="{FF2B5EF4-FFF2-40B4-BE49-F238E27FC236}">
                <a16:creationId xmlns:a16="http://schemas.microsoft.com/office/drawing/2014/main" id="{32AAFFC4-FD21-DA49-7EEF-644B8E6AD0EC}"/>
              </a:ext>
            </a:extLst>
          </p:cNvPr>
          <p:cNvSpPr/>
          <p:nvPr/>
        </p:nvSpPr>
        <p:spPr>
          <a:xfrm>
            <a:off x="170962" y="297766"/>
            <a:ext cx="3567918" cy="536331"/>
          </a:xfrm>
          <a:prstGeom prst="chevron">
            <a:avLst/>
          </a:prstGeom>
          <a:solidFill>
            <a:srgbClr val="BF6B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ooper Black" panose="0208090404030B020404" pitchFamily="18" charset="0"/>
              </a:rPr>
              <a:t>BCG MATRIX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AAE2E4-B365-3495-20EF-4E1883E5B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98420"/>
              </p:ext>
            </p:extLst>
          </p:nvPr>
        </p:nvGraphicFramePr>
        <p:xfrm>
          <a:off x="1398269" y="1123071"/>
          <a:ext cx="9395461" cy="5324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7090">
                  <a:extLst>
                    <a:ext uri="{9D8B030D-6E8A-4147-A177-3AD203B41FA5}">
                      <a16:colId xmlns:a16="http://schemas.microsoft.com/office/drawing/2014/main" val="4175098312"/>
                    </a:ext>
                  </a:extLst>
                </a:gridCol>
                <a:gridCol w="4708371">
                  <a:extLst>
                    <a:ext uri="{9D8B030D-6E8A-4147-A177-3AD203B41FA5}">
                      <a16:colId xmlns:a16="http://schemas.microsoft.com/office/drawing/2014/main" val="66182732"/>
                    </a:ext>
                  </a:extLst>
                </a:gridCol>
              </a:tblGrid>
              <a:tr h="2803266">
                <a:tc>
                  <a:txBody>
                    <a:bodyPr/>
                    <a:lstStyle/>
                    <a:p>
                      <a:r>
                        <a:rPr lang="en-IN" sz="2800" dirty="0"/>
                        <a:t> </a:t>
                      </a:r>
                      <a:r>
                        <a:rPr lang="en-IN" sz="2800" dirty="0">
                          <a:latin typeface="Constantia" panose="02030602050306030303" pitchFamily="18" charset="0"/>
                        </a:rPr>
                        <a:t>STAR</a:t>
                      </a:r>
                    </a:p>
                    <a:p>
                      <a:endParaRPr lang="en-IN" b="0" dirty="0">
                        <a:latin typeface="Constantia" panose="02030602050306030303" pitchFamily="18" charset="0"/>
                      </a:endParaRPr>
                    </a:p>
                    <a:p>
                      <a:r>
                        <a:rPr lang="en-IN" sz="2000" b="0" dirty="0">
                          <a:latin typeface="Constantia" panose="02030602050306030303" pitchFamily="18" charset="0"/>
                        </a:rPr>
                        <a:t>High hold on Market Share ( online store</a:t>
                      </a:r>
                      <a:r>
                        <a:rPr lang="en-IN" sz="2000" b="0">
                          <a:latin typeface="Constantia" panose="02030602050306030303" pitchFamily="18" charset="0"/>
                        </a:rPr>
                        <a:t>) </a:t>
                      </a:r>
                      <a:endParaRPr lang="en-IN" sz="2000" b="0" dirty="0">
                        <a:latin typeface="Constantia" panose="02030602050306030303" pitchFamily="18" charset="0"/>
                      </a:endParaRPr>
                    </a:p>
                    <a:p>
                      <a:r>
                        <a:rPr lang="en-IN" sz="2000" b="0" dirty="0">
                          <a:latin typeface="Constantia" panose="02030602050306030303" pitchFamily="18" charset="0"/>
                        </a:rPr>
                        <a:t>Cloud Computing</a:t>
                      </a:r>
                    </a:p>
                    <a:p>
                      <a:r>
                        <a:rPr lang="en-IN" sz="2000" b="0" dirty="0">
                          <a:latin typeface="Constantia" panose="02030602050306030303" pitchFamily="18" charset="0"/>
                        </a:rPr>
                        <a:t>Amazon web services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rPr>
                        <a:t>QUESTION MARK</a:t>
                      </a:r>
                    </a:p>
                    <a:p>
                      <a:endParaRPr lang="en-IN" sz="2000" b="0" dirty="0">
                        <a:solidFill>
                          <a:schemeClr val="tx1"/>
                        </a:solidFill>
                        <a:latin typeface="Constantia" panose="02030602050306030303" pitchFamily="18" charset="0"/>
                      </a:endParaRPr>
                    </a:p>
                    <a:p>
                      <a:r>
                        <a:rPr lang="en-IN" sz="2200" b="0" dirty="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rPr>
                        <a:t>Amazon live &amp; video both have not establish their market performance.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3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459361"/>
                  </a:ext>
                </a:extLst>
              </a:tr>
              <a:tr h="2521306">
                <a:tc>
                  <a:txBody>
                    <a:bodyPr/>
                    <a:lstStyle/>
                    <a:p>
                      <a:r>
                        <a:rPr lang="en-IN" sz="2800" b="1" dirty="0">
                          <a:latin typeface="Constantia" panose="02030602050306030303" pitchFamily="18" charset="0"/>
                        </a:rPr>
                        <a:t>CASH COW </a:t>
                      </a:r>
                    </a:p>
                    <a:p>
                      <a:endParaRPr lang="en-IN" sz="2800" dirty="0"/>
                    </a:p>
                    <a:p>
                      <a:r>
                        <a:rPr lang="en-IN" sz="2000" dirty="0">
                          <a:latin typeface="Constantia" panose="02030602050306030303" pitchFamily="18" charset="0"/>
                        </a:rPr>
                        <a:t>Amazon e-book &amp; kindle </a:t>
                      </a:r>
                    </a:p>
                    <a:p>
                      <a:r>
                        <a:rPr lang="en-IN" sz="2000" dirty="0">
                          <a:latin typeface="Constantia" panose="02030602050306030303" pitchFamily="18" charset="0"/>
                        </a:rPr>
                        <a:t>Audiobooks &amp; movies on demand </a:t>
                      </a:r>
                    </a:p>
                    <a:p>
                      <a:r>
                        <a:rPr lang="en-IN" sz="2000" dirty="0">
                          <a:latin typeface="Constantia" panose="02030602050306030303" pitchFamily="18" charset="0"/>
                        </a:rPr>
                        <a:t>(stable source of income &amp; not showing so much growth)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E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>
                          <a:latin typeface="Constantia" panose="02030602050306030303" pitchFamily="18" charset="0"/>
                        </a:rPr>
                        <a:t>DOG</a:t>
                      </a:r>
                    </a:p>
                    <a:p>
                      <a:endParaRPr lang="en-IN" sz="2800" b="1" dirty="0">
                        <a:latin typeface="Constantia" panose="02030602050306030303" pitchFamily="18" charset="0"/>
                      </a:endParaRPr>
                    </a:p>
                    <a:p>
                      <a:r>
                        <a:rPr lang="en-IN" sz="2000" b="0" dirty="0">
                          <a:latin typeface="Constantia" panose="02030602050306030303" pitchFamily="18" charset="0"/>
                        </a:rPr>
                        <a:t>Alexa (significant market share smart speaker market but growth rate decreased).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3753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A7961AC-3D7C-FA4C-26B0-D48776AA6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330" y="977168"/>
            <a:ext cx="1047750" cy="889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D30F9C-AD53-4A9A-2D16-699F38882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12" y="1235662"/>
            <a:ext cx="556258" cy="3727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551464-E315-D5D6-B027-52C095A62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77" y="4071837"/>
            <a:ext cx="802641" cy="6807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424E53-E2BE-95FB-DEB3-92467B7DBC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067" y="3839205"/>
            <a:ext cx="1416525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0154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24365F-EEE4-B23B-DAE4-92A02624D5A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" y="37098"/>
            <a:ext cx="12150055" cy="6858000"/>
          </a:xfrm>
          <a:prstGeom prst="rect">
            <a:avLst/>
          </a:prstGeom>
        </p:spPr>
      </p:pic>
      <p:sp>
        <p:nvSpPr>
          <p:cNvPr id="3" name="Arrow: Chevron 2">
            <a:extLst>
              <a:ext uri="{FF2B5EF4-FFF2-40B4-BE49-F238E27FC236}">
                <a16:creationId xmlns:a16="http://schemas.microsoft.com/office/drawing/2014/main" id="{30FC447B-D0D2-52F4-B607-2CC8F93DA796}"/>
              </a:ext>
            </a:extLst>
          </p:cNvPr>
          <p:cNvSpPr/>
          <p:nvPr/>
        </p:nvSpPr>
        <p:spPr>
          <a:xfrm>
            <a:off x="284479" y="264160"/>
            <a:ext cx="7223667" cy="609600"/>
          </a:xfrm>
          <a:prstGeom prst="chevron">
            <a:avLst/>
          </a:prstGeom>
          <a:solidFill>
            <a:srgbClr val="BF6B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ooper Black" panose="0208090404030B020404" pitchFamily="18" charset="0"/>
              </a:rPr>
              <a:t>Segmentation , Targeting and Positioning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69B9DC-372E-EAB1-92A8-29D808CFB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52962"/>
              </p:ext>
            </p:extLst>
          </p:nvPr>
        </p:nvGraphicFramePr>
        <p:xfrm>
          <a:off x="1107440" y="2245360"/>
          <a:ext cx="105156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9581">
                  <a:extLst>
                    <a:ext uri="{9D8B030D-6E8A-4147-A177-3AD203B41FA5}">
                      <a16:colId xmlns:a16="http://schemas.microsoft.com/office/drawing/2014/main" val="3680579035"/>
                    </a:ext>
                  </a:extLst>
                </a:gridCol>
                <a:gridCol w="7006019">
                  <a:extLst>
                    <a:ext uri="{9D8B030D-6E8A-4147-A177-3AD203B41FA5}">
                      <a16:colId xmlns:a16="http://schemas.microsoft.com/office/drawing/2014/main" val="216257799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rPr>
                        <a:t>Type Of Segmentation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rPr>
                        <a:t>Segmentation Criteria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899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B375C2-38F4-F5ED-11A6-919C90D9C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271393"/>
              </p:ext>
            </p:extLst>
          </p:nvPr>
        </p:nvGraphicFramePr>
        <p:xfrm>
          <a:off x="1107440" y="2854960"/>
          <a:ext cx="10515600" cy="249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79540317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3131188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08826045"/>
                    </a:ext>
                  </a:extLst>
                </a:gridCol>
              </a:tblGrid>
              <a:tr h="578274"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rPr>
                        <a:t>Geography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rPr>
                        <a:t>Global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rPr>
                        <a:t>Density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343676"/>
                  </a:ext>
                </a:extLst>
              </a:tr>
              <a:tr h="578274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rPr>
                        <a:t>Demographic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rPr>
                        <a:t>All age group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rPr>
                        <a:t>Corporate &amp; industry professional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537938"/>
                  </a:ext>
                </a:extLst>
              </a:tr>
              <a:tr h="578274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rPr>
                        <a:t>Behavioural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rPr>
                        <a:t>Allegiance Personality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rPr>
                        <a:t>Benefits sought User Status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992588"/>
                  </a:ext>
                </a:extLst>
              </a:tr>
              <a:tr h="578274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rPr>
                        <a:t>Psychographic</a:t>
                      </a:r>
                    </a:p>
                  </a:txBody>
                  <a:tcPr>
                    <a:solidFill>
                      <a:srgbClr val="FA82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rPr>
                        <a:t>Social class</a:t>
                      </a:r>
                    </a:p>
                  </a:txBody>
                  <a:tcPr>
                    <a:solidFill>
                      <a:srgbClr val="FFA3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rPr>
                        <a:t>Lifestyle</a:t>
                      </a:r>
                    </a:p>
                  </a:txBody>
                  <a:tcPr>
                    <a:solidFill>
                      <a:srgbClr val="FFA3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4158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135A420-3D75-B375-F103-ED6E4F16BA98}"/>
              </a:ext>
            </a:extLst>
          </p:cNvPr>
          <p:cNvSpPr txBox="1"/>
          <p:nvPr/>
        </p:nvSpPr>
        <p:spPr>
          <a:xfrm>
            <a:off x="1330960" y="1603494"/>
            <a:ext cx="352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C0000"/>
                </a:solidFill>
                <a:latin typeface="Cooper Black" panose="0208090404030B020404" pitchFamily="18" charset="0"/>
              </a:rPr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239082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38FD08-B0A1-0340-61FE-1DAC86EC36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" y="0"/>
            <a:ext cx="12150055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355E1F-AA8A-D50A-2920-051949B73C09}"/>
              </a:ext>
            </a:extLst>
          </p:cNvPr>
          <p:cNvCxnSpPr/>
          <p:nvPr/>
        </p:nvCxnSpPr>
        <p:spPr>
          <a:xfrm>
            <a:off x="6096000" y="579120"/>
            <a:ext cx="0" cy="51511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6D3B50-EE09-E7D2-4B5B-C9A799560D61}"/>
              </a:ext>
            </a:extLst>
          </p:cNvPr>
          <p:cNvSpPr txBox="1"/>
          <p:nvPr/>
        </p:nvSpPr>
        <p:spPr>
          <a:xfrm>
            <a:off x="1122779" y="928132"/>
            <a:ext cx="437894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CC0000"/>
                </a:solidFill>
                <a:latin typeface="Cooper Black" panose="0208090404030B020404" pitchFamily="18" charset="0"/>
              </a:rPr>
              <a:t>Targeting</a:t>
            </a:r>
          </a:p>
          <a:p>
            <a:pPr algn="ctr"/>
            <a:endParaRPr lang="en-IN" sz="3200" dirty="0">
              <a:solidFill>
                <a:srgbClr val="CC0000"/>
              </a:solidFill>
              <a:latin typeface="Cooper Black" panose="0208090404030B020404" pitchFamily="18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dirty="0">
                <a:latin typeface="Constantia" panose="02030602050306030303" pitchFamily="18" charset="0"/>
              </a:rPr>
              <a:t>Two ways customer-producer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IN" sz="2400" dirty="0">
              <a:latin typeface="Constantia" panose="020306020503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stantia" panose="02030602050306030303" pitchFamily="18" charset="0"/>
              </a:rPr>
              <a:t>Generation Z: Specifically,  13-17-year-olds, a dynamic and tech-savvy group.</a:t>
            </a:r>
            <a:r>
              <a:rPr lang="en-IN" sz="2400" dirty="0">
                <a:latin typeface="Constantia" panose="02030602050306030303" pitchFamily="18" charset="0"/>
              </a:rPr>
              <a:t> </a:t>
            </a:r>
          </a:p>
          <a:p>
            <a:pPr algn="ctr"/>
            <a:endParaRPr lang="en-IN" sz="2400" dirty="0">
              <a:latin typeface="Constantia" panose="020306020503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nstantia" panose="02030602050306030303" pitchFamily="18" charset="0"/>
              </a:rPr>
              <a:t>Over 50% of Amazon’s consumers return for more purchases, showing its strong customer retention </a:t>
            </a:r>
            <a:endParaRPr lang="en-IN" sz="2400" dirty="0">
              <a:latin typeface="Constantia" panose="0203060205030603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D8641-1500-2E50-070C-A8B347D205CA}"/>
              </a:ext>
            </a:extLst>
          </p:cNvPr>
          <p:cNvSpPr txBox="1"/>
          <p:nvPr/>
        </p:nvSpPr>
        <p:spPr>
          <a:xfrm>
            <a:off x="6314441" y="871506"/>
            <a:ext cx="56591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CC0000"/>
                </a:solidFill>
                <a:latin typeface="Cooper Black" panose="0208090404030B020404" pitchFamily="18" charset="0"/>
              </a:rPr>
              <a:t>Positioning</a:t>
            </a:r>
          </a:p>
          <a:p>
            <a:pPr algn="ctr"/>
            <a:endParaRPr lang="en-IN" sz="2400" dirty="0">
              <a:latin typeface="Constantia" panose="0203060205030603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onstantia" panose="02030602050306030303" pitchFamily="18" charset="0"/>
              </a:rPr>
              <a:t>Wide Selection: From niche markets like books to virtually everything a customer could need.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Constantia" panose="0203060205030603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onstantia" panose="02030602050306030303" pitchFamily="18" charset="0"/>
              </a:rPr>
              <a:t>Unbeatable Value: Low prices, unparalleled convenience, instant access.</a:t>
            </a:r>
            <a:endParaRPr lang="en-IN" sz="24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878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861</Words>
  <Application>Microsoft Office PowerPoint</Application>
  <PresentationFormat>Widescreen</PresentationFormat>
  <Paragraphs>177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 Jain</dc:creator>
  <cp:lastModifiedBy>Sagar Kumar</cp:lastModifiedBy>
  <cp:revision>41</cp:revision>
  <dcterms:created xsi:type="dcterms:W3CDTF">2024-10-08T17:03:05Z</dcterms:created>
  <dcterms:modified xsi:type="dcterms:W3CDTF">2024-10-17T17:39:43Z</dcterms:modified>
</cp:coreProperties>
</file>