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3"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C11C4D-705C-4B1F-A762-5D3B1A260D60}" type="datetimeFigureOut">
              <a:rPr lang="en-IN" smtClean="0"/>
              <a:t>12-12-2024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56351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46509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41682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961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95559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11C4D-705C-4B1F-A762-5D3B1A260D60}"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22661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11C4D-705C-4B1F-A762-5D3B1A260D60}"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305269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547125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55279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415782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11C4D-705C-4B1F-A762-5D3B1A260D6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33423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257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11C4D-705C-4B1F-A762-5D3B1A260D60}"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79137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11C4D-705C-4B1F-A762-5D3B1A260D60}"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62542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11C4D-705C-4B1F-A762-5D3B1A260D60}"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27736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7728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44689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C11C4D-705C-4B1F-A762-5D3B1A260D60}" type="datetimeFigureOut">
              <a:rPr lang="en-IN" smtClean="0"/>
              <a:t>12-12-2024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50587D-31AF-4FE4-A7DF-5CE9E3A841B6}" type="slidenum">
              <a:rPr lang="en-IN" smtClean="0"/>
              <a:t>‹#›</a:t>
            </a:fld>
            <a:endParaRPr lang="en-IN"/>
          </a:p>
        </p:txBody>
      </p:sp>
    </p:spTree>
    <p:extLst>
      <p:ext uri="{BB962C8B-B14F-4D97-AF65-F5344CB8AC3E}">
        <p14:creationId xmlns:p14="http://schemas.microsoft.com/office/powerpoint/2010/main" val="89020540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5694-3DEC-64F4-1FCC-4E5DDB38C91A}"/>
              </a:ext>
            </a:extLst>
          </p:cNvPr>
          <p:cNvSpPr>
            <a:spLocks noGrp="1"/>
          </p:cNvSpPr>
          <p:nvPr>
            <p:ph type="ctrTitle"/>
          </p:nvPr>
        </p:nvSpPr>
        <p:spPr>
          <a:xfrm>
            <a:off x="2319390" y="2297609"/>
            <a:ext cx="8915399" cy="2262781"/>
          </a:xfrm>
        </p:spPr>
        <p:txBody>
          <a:bodyPr>
            <a:noAutofit/>
          </a:bodyPr>
          <a:lstStyle/>
          <a:p>
            <a:r>
              <a:rPr lang="en-US" b="1" i="0" u="none" strike="noStrike" dirty="0" err="1">
                <a:solidFill>
                  <a:schemeClr val="bg1"/>
                </a:solidFill>
                <a:effectLst/>
              </a:rPr>
              <a:t>DataSpark</a:t>
            </a:r>
            <a:r>
              <a:rPr lang="en-US" b="1" i="0" u="none" strike="noStrike" dirty="0">
                <a:solidFill>
                  <a:schemeClr val="bg1"/>
                </a:solidFill>
                <a:effectLst/>
              </a:rPr>
              <a:t>: Illuminating Insights for Global Electronics</a:t>
            </a:r>
            <a:endParaRPr lang="en-IN" dirty="0">
              <a:solidFill>
                <a:schemeClr val="bg1"/>
              </a:solidFill>
            </a:endParaRPr>
          </a:p>
        </p:txBody>
      </p:sp>
      <p:sp>
        <p:nvSpPr>
          <p:cNvPr id="4" name="TextBox 3">
            <a:extLst>
              <a:ext uri="{FF2B5EF4-FFF2-40B4-BE49-F238E27FC236}">
                <a16:creationId xmlns:a16="http://schemas.microsoft.com/office/drawing/2014/main" id="{C0283A9E-8241-332C-1954-477A421B4DCF}"/>
              </a:ext>
            </a:extLst>
          </p:cNvPr>
          <p:cNvSpPr txBox="1"/>
          <p:nvPr/>
        </p:nvSpPr>
        <p:spPr>
          <a:xfrm>
            <a:off x="8379501" y="5576341"/>
            <a:ext cx="3260022" cy="523220"/>
          </a:xfrm>
          <a:prstGeom prst="rect">
            <a:avLst/>
          </a:prstGeom>
          <a:noFill/>
        </p:spPr>
        <p:txBody>
          <a:bodyPr wrap="square" rtlCol="0">
            <a:spAutoFit/>
          </a:bodyPr>
          <a:lstStyle/>
          <a:p>
            <a:r>
              <a:rPr lang="en-IN" sz="2800" dirty="0">
                <a:latin typeface="Agency FB" panose="020B0503020202020204" pitchFamily="34" charset="0"/>
              </a:rPr>
              <a:t> - Vidya Sathiaseelan</a:t>
            </a:r>
          </a:p>
        </p:txBody>
      </p:sp>
    </p:spTree>
    <p:extLst>
      <p:ext uri="{BB962C8B-B14F-4D97-AF65-F5344CB8AC3E}">
        <p14:creationId xmlns:p14="http://schemas.microsoft.com/office/powerpoint/2010/main" val="199991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1CBA-2EF5-AFBF-0B1A-5EB601E6130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71630237-BFAB-DBD7-7C93-2CAED3AE5F2B}"/>
              </a:ext>
            </a:extLst>
          </p:cNvPr>
          <p:cNvSpPr>
            <a:spLocks noGrp="1"/>
          </p:cNvSpPr>
          <p:nvPr>
            <p:ph idx="1"/>
          </p:nvPr>
        </p:nvSpPr>
        <p:spPr/>
        <p:txBody>
          <a:bodyPr>
            <a:normAutofit fontScale="85000" lnSpcReduction="20000"/>
          </a:bodyPr>
          <a:lstStyle/>
          <a:p>
            <a:pPr marL="0" indent="0">
              <a:buNone/>
            </a:pPr>
            <a:r>
              <a:rPr lang="en-US" sz="2800" dirty="0">
                <a:solidFill>
                  <a:schemeClr val="bg1">
                    <a:lumMod val="95000"/>
                    <a:lumOff val="5000"/>
                  </a:schemeClr>
                </a:solidFill>
              </a:rPr>
              <a:t>As part of Global Electronics' data analytics team, conducting a comprehensive Exploratory Data Analysis (EDA) to uncover valuable insights from the company’s data. The goal is to provide actionable recommendations that can enhance customer satisfaction, optimize operations, and drive overall business growth.</a:t>
            </a:r>
          </a:p>
          <a:p>
            <a:pPr marL="0" indent="0">
              <a:buNone/>
            </a:pPr>
            <a:r>
              <a:rPr lang="en-US" sz="2800" dirty="0">
                <a:solidFill>
                  <a:schemeClr val="bg1">
                    <a:lumMod val="95000"/>
                    <a:lumOff val="5000"/>
                  </a:schemeClr>
                </a:solidFill>
              </a:rPr>
              <a:t>Global Electronics, a leading retailer of consumer electronics, has provided with several datasets containing information about their customers, products, sales, stores, and currency exchange rates. The company seeks to leverage this data to better understand their business and identify areas for improvement.</a:t>
            </a:r>
          </a:p>
        </p:txBody>
      </p:sp>
    </p:spTree>
    <p:extLst>
      <p:ext uri="{BB962C8B-B14F-4D97-AF65-F5344CB8AC3E}">
        <p14:creationId xmlns:p14="http://schemas.microsoft.com/office/powerpoint/2010/main" val="264225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35C3-1697-A506-9E6E-2AE35A262A20}"/>
              </a:ext>
            </a:extLst>
          </p:cNvPr>
          <p:cNvSpPr>
            <a:spLocks noGrp="1"/>
          </p:cNvSpPr>
          <p:nvPr>
            <p:ph type="title"/>
          </p:nvPr>
        </p:nvSpPr>
        <p:spPr>
          <a:xfrm>
            <a:off x="1141412" y="288734"/>
            <a:ext cx="9905998" cy="1478570"/>
          </a:xfrm>
        </p:spPr>
        <p:txBody>
          <a:bodyPr/>
          <a:lstStyle/>
          <a:p>
            <a:r>
              <a:rPr lang="en-IN" dirty="0"/>
              <a:t>Approach – Data Scrapping</a:t>
            </a:r>
          </a:p>
        </p:txBody>
      </p:sp>
      <p:sp>
        <p:nvSpPr>
          <p:cNvPr id="3" name="Content Placeholder 2">
            <a:extLst>
              <a:ext uri="{FF2B5EF4-FFF2-40B4-BE49-F238E27FC236}">
                <a16:creationId xmlns:a16="http://schemas.microsoft.com/office/drawing/2014/main" id="{C1CAB39B-69BC-A0F2-F673-C41859E3D62E}"/>
              </a:ext>
            </a:extLst>
          </p:cNvPr>
          <p:cNvSpPr>
            <a:spLocks noGrp="1"/>
          </p:cNvSpPr>
          <p:nvPr>
            <p:ph idx="1"/>
          </p:nvPr>
        </p:nvSpPr>
        <p:spPr>
          <a:xfrm>
            <a:off x="1141412" y="1617404"/>
            <a:ext cx="10850719" cy="4798386"/>
          </a:xfrm>
        </p:spPr>
        <p:txBody>
          <a:bodyPr>
            <a:normAutofit fontScale="92500"/>
          </a:bodyPr>
          <a:lstStyle/>
          <a:p>
            <a:pPr marL="457200" lvl="1" indent="0">
              <a:buNone/>
            </a:pPr>
            <a:r>
              <a:rPr lang="en-US" sz="2400" dirty="0"/>
              <a:t>Data Cleaning and Preparation</a:t>
            </a:r>
          </a:p>
          <a:p>
            <a:pPr lvl="1"/>
            <a:r>
              <a:rPr lang="en-US" sz="2400" dirty="0">
                <a:solidFill>
                  <a:schemeClr val="bg1">
                    <a:lumMod val="95000"/>
                    <a:lumOff val="5000"/>
                  </a:schemeClr>
                </a:solidFill>
              </a:rPr>
              <a:t>Check for missing values and handle them appropriately.</a:t>
            </a:r>
          </a:p>
          <a:p>
            <a:pPr lvl="1"/>
            <a:r>
              <a:rPr lang="en-US" sz="2400" dirty="0">
                <a:solidFill>
                  <a:schemeClr val="bg1">
                    <a:lumMod val="95000"/>
                    <a:lumOff val="5000"/>
                  </a:schemeClr>
                </a:solidFill>
              </a:rPr>
              <a:t>Convert data types where necessary (e.g., dates, numerical values).</a:t>
            </a:r>
          </a:p>
          <a:p>
            <a:pPr lvl="1"/>
            <a:r>
              <a:rPr lang="en-US" sz="2400" dirty="0">
                <a:solidFill>
                  <a:schemeClr val="bg1">
                    <a:lumMod val="95000"/>
                    <a:lumOff val="5000"/>
                  </a:schemeClr>
                </a:solidFill>
              </a:rPr>
              <a:t>Merge datasets where necessary for analysis (e.g., linking sales data with product and customer data).</a:t>
            </a:r>
          </a:p>
          <a:p>
            <a:pPr marL="457200" lvl="1" indent="0">
              <a:buNone/>
            </a:pPr>
            <a:r>
              <a:rPr lang="en-US" sz="2400" dirty="0"/>
              <a:t>Load Data</a:t>
            </a:r>
          </a:p>
          <a:p>
            <a:pPr lvl="1"/>
            <a:r>
              <a:rPr lang="en-US" sz="2400" dirty="0">
                <a:solidFill>
                  <a:schemeClr val="bg1">
                    <a:lumMod val="95000"/>
                    <a:lumOff val="5000"/>
                  </a:schemeClr>
                </a:solidFill>
              </a:rPr>
              <a:t>Insert the preprocessed data into an SQL database by creating relevant tables for each data source and using SQL INSERT statements to load the data.</a:t>
            </a:r>
          </a:p>
          <a:p>
            <a:pPr marL="457200" lvl="1" indent="0">
              <a:buNone/>
            </a:pPr>
            <a:r>
              <a:rPr lang="en-US" sz="2400" dirty="0"/>
              <a:t>Power BI Visualization</a:t>
            </a:r>
          </a:p>
          <a:p>
            <a:pPr lvl="1"/>
            <a:r>
              <a:rPr lang="en-US" sz="2400" dirty="0">
                <a:solidFill>
                  <a:schemeClr val="bg1">
                    <a:lumMod val="95000"/>
                    <a:lumOff val="5000"/>
                  </a:schemeClr>
                </a:solidFill>
              </a:rPr>
              <a:t> Connect SQL to Power BI/Tableau, import the data, and create interactive dashboards.</a:t>
            </a:r>
          </a:p>
          <a:p>
            <a:pPr lvl="1"/>
            <a:endParaRPr lang="en-IN" sz="2400" dirty="0">
              <a:solidFill>
                <a:schemeClr val="bg1">
                  <a:lumMod val="95000"/>
                  <a:lumOff val="5000"/>
                </a:schemeClr>
              </a:solidFill>
            </a:endParaRPr>
          </a:p>
        </p:txBody>
      </p:sp>
    </p:spTree>
    <p:extLst>
      <p:ext uri="{BB962C8B-B14F-4D97-AF65-F5344CB8AC3E}">
        <p14:creationId xmlns:p14="http://schemas.microsoft.com/office/powerpoint/2010/main" val="9785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A7C7-964B-36DB-186A-667F6AB8E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46AF6-196A-6FC5-09B2-674389CFE497}"/>
              </a:ext>
            </a:extLst>
          </p:cNvPr>
          <p:cNvSpPr>
            <a:spLocks noGrp="1"/>
          </p:cNvSpPr>
          <p:nvPr>
            <p:ph type="title"/>
          </p:nvPr>
        </p:nvSpPr>
        <p:spPr>
          <a:xfrm>
            <a:off x="1083354" y="135395"/>
            <a:ext cx="9905998" cy="1478570"/>
          </a:xfrm>
        </p:spPr>
        <p:txBody>
          <a:bodyPr/>
          <a:lstStyle/>
          <a:p>
            <a:r>
              <a:rPr lang="en-IN" dirty="0"/>
              <a:t>Store Analysis</a:t>
            </a:r>
          </a:p>
        </p:txBody>
      </p:sp>
      <p:sp>
        <p:nvSpPr>
          <p:cNvPr id="3" name="Content Placeholder 2">
            <a:extLst>
              <a:ext uri="{FF2B5EF4-FFF2-40B4-BE49-F238E27FC236}">
                <a16:creationId xmlns:a16="http://schemas.microsoft.com/office/drawing/2014/main" id="{E8B93368-E62D-AC14-7052-BF0CEB8D7E14}"/>
              </a:ext>
            </a:extLst>
          </p:cNvPr>
          <p:cNvSpPr>
            <a:spLocks noGrp="1"/>
          </p:cNvSpPr>
          <p:nvPr>
            <p:ph idx="1"/>
          </p:nvPr>
        </p:nvSpPr>
        <p:spPr>
          <a:xfrm>
            <a:off x="353420" y="1613965"/>
            <a:ext cx="5586411" cy="4507625"/>
          </a:xfrm>
        </p:spPr>
        <p:txBody>
          <a:bodyPr>
            <a:normAutofit fontScale="70000" lnSpcReduction="20000"/>
          </a:bodyPr>
          <a:lstStyle/>
          <a:p>
            <a:pPr lvl="1"/>
            <a:r>
              <a:rPr lang="en-IN" sz="2400" dirty="0">
                <a:solidFill>
                  <a:schemeClr val="bg1">
                    <a:lumMod val="95000"/>
                    <a:lumOff val="5000"/>
                  </a:schemeClr>
                </a:solidFill>
              </a:rPr>
              <a:t>Count of stores in each countries – To know the areas where the outlet has to be increased.</a:t>
            </a:r>
          </a:p>
          <a:p>
            <a:pPr lvl="1"/>
            <a:r>
              <a:rPr lang="en-IN" sz="2400" dirty="0">
                <a:solidFill>
                  <a:schemeClr val="bg1">
                    <a:lumMod val="95000"/>
                    <a:lumOff val="5000"/>
                  </a:schemeClr>
                </a:solidFill>
              </a:rPr>
              <a:t>Count of stores opened per year – To know the growth of outlets yearly</a:t>
            </a:r>
          </a:p>
          <a:p>
            <a:pPr lvl="1"/>
            <a:r>
              <a:rPr lang="en-IN" sz="2400" dirty="0">
                <a:solidFill>
                  <a:schemeClr val="bg1">
                    <a:lumMod val="95000"/>
                    <a:lumOff val="5000"/>
                  </a:schemeClr>
                </a:solidFill>
              </a:rPr>
              <a:t>Average area of each outlets opened – To know the capacity of storing the stocks</a:t>
            </a:r>
          </a:p>
          <a:p>
            <a:pPr lvl="1"/>
            <a:r>
              <a:rPr lang="en-IN" sz="2400" dirty="0">
                <a:solidFill>
                  <a:schemeClr val="bg1">
                    <a:lumMod val="95000"/>
                    <a:lumOff val="5000"/>
                  </a:schemeClr>
                </a:solidFill>
              </a:rPr>
              <a:t>Sum of sales in each store (Country wise) – To know which store in which region has made the more sales</a:t>
            </a:r>
          </a:p>
          <a:p>
            <a:pPr lvl="1"/>
            <a:r>
              <a:rPr lang="en-IN" sz="2400" dirty="0">
                <a:solidFill>
                  <a:schemeClr val="bg1">
                    <a:lumMod val="95000"/>
                    <a:lumOff val="5000"/>
                  </a:schemeClr>
                </a:solidFill>
              </a:rPr>
              <a:t>The Least and High performed stores in sales – To concentrate and encourage the performances</a:t>
            </a:r>
          </a:p>
          <a:p>
            <a:pPr lvl="1"/>
            <a:r>
              <a:rPr lang="en-IN" sz="2400" dirty="0">
                <a:solidFill>
                  <a:schemeClr val="bg1">
                    <a:lumMod val="95000"/>
                    <a:lumOff val="5000"/>
                  </a:schemeClr>
                </a:solidFill>
              </a:rPr>
              <a:t>Store size by countries – To know the stock storage size in each country.</a:t>
            </a:r>
          </a:p>
          <a:p>
            <a:pPr lvl="1"/>
            <a:r>
              <a:rPr lang="en-IN" sz="2400" dirty="0">
                <a:solidFill>
                  <a:schemeClr val="bg1">
                    <a:lumMod val="95000"/>
                    <a:lumOff val="5000"/>
                  </a:schemeClr>
                </a:solidFill>
              </a:rPr>
              <a:t>Total Sales in USD – To know the overall sales value in common currency type (USD) </a:t>
            </a:r>
          </a:p>
        </p:txBody>
      </p:sp>
      <p:pic>
        <p:nvPicPr>
          <p:cNvPr id="6" name="Picture 5">
            <a:extLst>
              <a:ext uri="{FF2B5EF4-FFF2-40B4-BE49-F238E27FC236}">
                <a16:creationId xmlns:a16="http://schemas.microsoft.com/office/drawing/2014/main" id="{351AC5AB-A0E1-9C69-4606-85FF5616E9FF}"/>
              </a:ext>
            </a:extLst>
          </p:cNvPr>
          <p:cNvPicPr>
            <a:picLocks noChangeAspect="1"/>
          </p:cNvPicPr>
          <p:nvPr/>
        </p:nvPicPr>
        <p:blipFill>
          <a:blip r:embed="rId2"/>
          <a:stretch>
            <a:fillRect/>
          </a:stretch>
        </p:blipFill>
        <p:spPr>
          <a:xfrm>
            <a:off x="6252171" y="1686125"/>
            <a:ext cx="5586410" cy="3946849"/>
          </a:xfrm>
          <a:prstGeom prst="rect">
            <a:avLst/>
          </a:prstGeom>
        </p:spPr>
      </p:pic>
    </p:spTree>
    <p:extLst>
      <p:ext uri="{BB962C8B-B14F-4D97-AF65-F5344CB8AC3E}">
        <p14:creationId xmlns:p14="http://schemas.microsoft.com/office/powerpoint/2010/main" val="134548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0299-8952-DC2D-46AE-E7BDDF1D7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4ED78-2F44-45DC-86D7-A8252851A639}"/>
              </a:ext>
            </a:extLst>
          </p:cNvPr>
          <p:cNvSpPr>
            <a:spLocks noGrp="1"/>
          </p:cNvSpPr>
          <p:nvPr>
            <p:ph type="title"/>
          </p:nvPr>
        </p:nvSpPr>
        <p:spPr>
          <a:xfrm>
            <a:off x="1141412" y="288734"/>
            <a:ext cx="9905998" cy="1478570"/>
          </a:xfrm>
        </p:spPr>
        <p:txBody>
          <a:bodyPr/>
          <a:lstStyle/>
          <a:p>
            <a:r>
              <a:rPr lang="en-IN" dirty="0"/>
              <a:t>Customer analysis</a:t>
            </a:r>
          </a:p>
        </p:txBody>
      </p:sp>
      <p:sp>
        <p:nvSpPr>
          <p:cNvPr id="3" name="Content Placeholder 2">
            <a:extLst>
              <a:ext uri="{FF2B5EF4-FFF2-40B4-BE49-F238E27FC236}">
                <a16:creationId xmlns:a16="http://schemas.microsoft.com/office/drawing/2014/main" id="{5C99DF27-FCD7-E998-FB98-2BDA7A2F070F}"/>
              </a:ext>
            </a:extLst>
          </p:cNvPr>
          <p:cNvSpPr>
            <a:spLocks noGrp="1"/>
          </p:cNvSpPr>
          <p:nvPr>
            <p:ph idx="1"/>
          </p:nvPr>
        </p:nvSpPr>
        <p:spPr>
          <a:xfrm>
            <a:off x="521581" y="1650900"/>
            <a:ext cx="6198533" cy="4408642"/>
          </a:xfrm>
        </p:spPr>
        <p:txBody>
          <a:bodyPr>
            <a:normAutofit fontScale="77500" lnSpcReduction="20000"/>
          </a:bodyPr>
          <a:lstStyle/>
          <a:p>
            <a:pPr lvl="1"/>
            <a:r>
              <a:rPr lang="en-IN" sz="2400" dirty="0">
                <a:solidFill>
                  <a:schemeClr val="bg1">
                    <a:lumMod val="95000"/>
                    <a:lumOff val="5000"/>
                  </a:schemeClr>
                </a:solidFill>
              </a:rPr>
              <a:t>Count of customers by gender – To know the number of female and male customers</a:t>
            </a:r>
          </a:p>
          <a:p>
            <a:pPr lvl="1"/>
            <a:r>
              <a:rPr lang="en-IN" sz="2400" dirty="0">
                <a:solidFill>
                  <a:schemeClr val="bg1">
                    <a:lumMod val="95000"/>
                    <a:lumOff val="5000"/>
                  </a:schemeClr>
                </a:solidFill>
              </a:rPr>
              <a:t>Count of customers by gender and age group – To know which age group of customers are influenced by the products</a:t>
            </a:r>
          </a:p>
          <a:p>
            <a:pPr lvl="1"/>
            <a:r>
              <a:rPr lang="en-IN" sz="2400" dirty="0">
                <a:solidFill>
                  <a:schemeClr val="bg1">
                    <a:lumMod val="95000"/>
                    <a:lumOff val="5000"/>
                  </a:schemeClr>
                </a:solidFill>
              </a:rPr>
              <a:t>Count of customers by country – To know the countries to be focused for attracting customers in those regions </a:t>
            </a:r>
          </a:p>
          <a:p>
            <a:pPr lvl="1"/>
            <a:r>
              <a:rPr lang="en-IN" sz="2400" dirty="0">
                <a:solidFill>
                  <a:schemeClr val="bg1">
                    <a:lumMod val="95000"/>
                    <a:lumOff val="5000"/>
                  </a:schemeClr>
                </a:solidFill>
              </a:rPr>
              <a:t>Average customer sales, customer count and Purchase frequency(Country wise) – To study the purchase frequency in each country.</a:t>
            </a:r>
          </a:p>
          <a:p>
            <a:pPr lvl="1"/>
            <a:r>
              <a:rPr lang="en-IN" sz="2400" dirty="0">
                <a:solidFill>
                  <a:schemeClr val="bg1">
                    <a:lumMod val="95000"/>
                    <a:lumOff val="5000"/>
                  </a:schemeClr>
                </a:solidFill>
              </a:rPr>
              <a:t>Table with yearly purchase frequency of each customer – To study the repeated customers.</a:t>
            </a:r>
          </a:p>
          <a:p>
            <a:pPr lvl="1"/>
            <a:r>
              <a:rPr lang="en-IN" sz="2400" dirty="0">
                <a:solidFill>
                  <a:schemeClr val="bg1">
                    <a:lumMod val="95000"/>
                    <a:lumOff val="5000"/>
                  </a:schemeClr>
                </a:solidFill>
              </a:rPr>
              <a:t>Average of Total order values by customers</a:t>
            </a:r>
          </a:p>
          <a:p>
            <a:pPr lvl="1"/>
            <a:endParaRPr lang="en-IN" sz="2400" dirty="0">
              <a:solidFill>
                <a:schemeClr val="bg1">
                  <a:lumMod val="95000"/>
                  <a:lumOff val="5000"/>
                </a:schemeClr>
              </a:solidFill>
            </a:endParaRPr>
          </a:p>
        </p:txBody>
      </p:sp>
      <p:pic>
        <p:nvPicPr>
          <p:cNvPr id="7" name="Picture 6">
            <a:extLst>
              <a:ext uri="{FF2B5EF4-FFF2-40B4-BE49-F238E27FC236}">
                <a16:creationId xmlns:a16="http://schemas.microsoft.com/office/drawing/2014/main" id="{D305956D-A4B6-622F-C4F3-B920C02840B7}"/>
              </a:ext>
            </a:extLst>
          </p:cNvPr>
          <p:cNvPicPr>
            <a:picLocks noChangeAspect="1"/>
          </p:cNvPicPr>
          <p:nvPr/>
        </p:nvPicPr>
        <p:blipFill>
          <a:blip r:embed="rId2"/>
          <a:stretch>
            <a:fillRect/>
          </a:stretch>
        </p:blipFill>
        <p:spPr>
          <a:xfrm>
            <a:off x="7068457" y="1650900"/>
            <a:ext cx="4715363" cy="3662266"/>
          </a:xfrm>
          <a:prstGeom prst="rect">
            <a:avLst/>
          </a:prstGeom>
        </p:spPr>
      </p:pic>
    </p:spTree>
    <p:extLst>
      <p:ext uri="{BB962C8B-B14F-4D97-AF65-F5344CB8AC3E}">
        <p14:creationId xmlns:p14="http://schemas.microsoft.com/office/powerpoint/2010/main" val="226053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AB564F34-4E62-3B53-A0AC-F716437DF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F1137-0E49-4A6D-CAFE-997F2237F39F}"/>
              </a:ext>
            </a:extLst>
          </p:cNvPr>
          <p:cNvSpPr>
            <a:spLocks noGrp="1"/>
          </p:cNvSpPr>
          <p:nvPr>
            <p:ph type="title"/>
          </p:nvPr>
        </p:nvSpPr>
        <p:spPr>
          <a:xfrm>
            <a:off x="1141413" y="618518"/>
            <a:ext cx="9905998" cy="1478570"/>
          </a:xfrm>
        </p:spPr>
        <p:txBody>
          <a:bodyPr>
            <a:normAutofit/>
          </a:bodyPr>
          <a:lstStyle/>
          <a:p>
            <a:r>
              <a:rPr lang="en-IN" dirty="0"/>
              <a:t>product analysis</a:t>
            </a:r>
          </a:p>
        </p:txBody>
      </p:sp>
      <p:pic>
        <p:nvPicPr>
          <p:cNvPr id="5" name="Picture 4">
            <a:extLst>
              <a:ext uri="{FF2B5EF4-FFF2-40B4-BE49-F238E27FC236}">
                <a16:creationId xmlns:a16="http://schemas.microsoft.com/office/drawing/2014/main" id="{9038F52C-E012-5E82-4A1F-31A8006557A8}"/>
              </a:ext>
            </a:extLst>
          </p:cNvPr>
          <p:cNvPicPr>
            <a:picLocks noChangeAspect="1"/>
          </p:cNvPicPr>
          <p:nvPr/>
        </p:nvPicPr>
        <p:blipFill>
          <a:blip r:embed="rId3"/>
          <a:stretch>
            <a:fillRect/>
          </a:stretch>
        </p:blipFill>
        <p:spPr>
          <a:xfrm>
            <a:off x="677105" y="2097088"/>
            <a:ext cx="5418895" cy="3889512"/>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2">
            <a:extLst>
              <a:ext uri="{FF2B5EF4-FFF2-40B4-BE49-F238E27FC236}">
                <a16:creationId xmlns:a16="http://schemas.microsoft.com/office/drawing/2014/main" id="{3FD45211-A87C-EFE5-14BA-13FFE4FF39C8}"/>
              </a:ext>
            </a:extLst>
          </p:cNvPr>
          <p:cNvSpPr txBox="1">
            <a:spLocks/>
          </p:cNvSpPr>
          <p:nvPr/>
        </p:nvSpPr>
        <p:spPr>
          <a:xfrm>
            <a:off x="5921830" y="1941185"/>
            <a:ext cx="6037942" cy="44160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IN" sz="2400" dirty="0"/>
          </a:p>
        </p:txBody>
      </p:sp>
      <p:sp>
        <p:nvSpPr>
          <p:cNvPr id="13" name="Content Placeholder 2">
            <a:extLst>
              <a:ext uri="{FF2B5EF4-FFF2-40B4-BE49-F238E27FC236}">
                <a16:creationId xmlns:a16="http://schemas.microsoft.com/office/drawing/2014/main" id="{838C05E4-25C1-BE01-5600-5795829B283A}"/>
              </a:ext>
            </a:extLst>
          </p:cNvPr>
          <p:cNvSpPr>
            <a:spLocks noGrp="1"/>
          </p:cNvSpPr>
          <p:nvPr>
            <p:ph idx="1"/>
          </p:nvPr>
        </p:nvSpPr>
        <p:spPr>
          <a:xfrm>
            <a:off x="5761239" y="1941185"/>
            <a:ext cx="6198533" cy="4408642"/>
          </a:xfrm>
        </p:spPr>
        <p:txBody>
          <a:bodyPr>
            <a:normAutofit fontScale="85000" lnSpcReduction="20000"/>
          </a:bodyPr>
          <a:lstStyle/>
          <a:p>
            <a:pPr lvl="1"/>
            <a:r>
              <a:rPr lang="en-IN" sz="2400" dirty="0"/>
              <a:t>Product sales by Category – To know the sales performance of each category.</a:t>
            </a:r>
          </a:p>
          <a:p>
            <a:pPr lvl="1"/>
            <a:r>
              <a:rPr lang="en-IN" sz="2400" dirty="0"/>
              <a:t>Average profit by Category – To know the Average profit of each category of products.</a:t>
            </a:r>
          </a:p>
          <a:p>
            <a:pPr lvl="1"/>
            <a:r>
              <a:rPr lang="en-IN" sz="2400" dirty="0"/>
              <a:t>Count of Profit by colour – To know which product colour attracts the customer the most.</a:t>
            </a:r>
          </a:p>
          <a:p>
            <a:pPr lvl="1"/>
            <a:r>
              <a:rPr lang="en-IN" sz="2400" dirty="0"/>
              <a:t>Sales in USD and Sum of profit by Brands – To know the comparison of sales amount and profit gained by each Brand.</a:t>
            </a:r>
          </a:p>
          <a:p>
            <a:pPr lvl="1"/>
            <a:r>
              <a:rPr lang="en-IN" sz="2400" dirty="0"/>
              <a:t>A table with each product and its profit.</a:t>
            </a:r>
          </a:p>
          <a:p>
            <a:pPr lvl="1"/>
            <a:r>
              <a:rPr lang="en-IN" sz="2400" dirty="0"/>
              <a:t>Least and most sold products.</a:t>
            </a:r>
          </a:p>
          <a:p>
            <a:pPr lvl="1"/>
            <a:r>
              <a:rPr lang="en-IN" sz="2400" dirty="0"/>
              <a:t>Sum of overall profit of the all the products.</a:t>
            </a:r>
          </a:p>
        </p:txBody>
      </p:sp>
    </p:spTree>
    <p:extLst>
      <p:ext uri="{BB962C8B-B14F-4D97-AF65-F5344CB8AC3E}">
        <p14:creationId xmlns:p14="http://schemas.microsoft.com/office/powerpoint/2010/main" val="351343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9D285B38-05CA-0380-7AF5-1D636C7E9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7F6A4-9D25-D11B-CFCF-329467AA0DB9}"/>
              </a:ext>
            </a:extLst>
          </p:cNvPr>
          <p:cNvSpPr>
            <a:spLocks noGrp="1"/>
          </p:cNvSpPr>
          <p:nvPr>
            <p:ph type="title"/>
          </p:nvPr>
        </p:nvSpPr>
        <p:spPr>
          <a:xfrm>
            <a:off x="1143001" y="211200"/>
            <a:ext cx="9905998" cy="1478570"/>
          </a:xfrm>
        </p:spPr>
        <p:txBody>
          <a:bodyPr>
            <a:normAutofit/>
          </a:bodyPr>
          <a:lstStyle/>
          <a:p>
            <a:r>
              <a:rPr lang="en-IN" dirty="0"/>
              <a:t>Sales analysis</a:t>
            </a:r>
          </a:p>
        </p:txBody>
      </p:sp>
      <p:sp>
        <p:nvSpPr>
          <p:cNvPr id="9" name="Content Placeholder 2">
            <a:extLst>
              <a:ext uri="{FF2B5EF4-FFF2-40B4-BE49-F238E27FC236}">
                <a16:creationId xmlns:a16="http://schemas.microsoft.com/office/drawing/2014/main" id="{2A99A506-B1E9-CBCA-C355-1094E6B433C2}"/>
              </a:ext>
            </a:extLst>
          </p:cNvPr>
          <p:cNvSpPr txBox="1">
            <a:spLocks/>
          </p:cNvSpPr>
          <p:nvPr/>
        </p:nvSpPr>
        <p:spPr>
          <a:xfrm>
            <a:off x="5921830" y="1941185"/>
            <a:ext cx="6037942" cy="44160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IN" sz="2400" dirty="0"/>
          </a:p>
        </p:txBody>
      </p:sp>
      <p:sp>
        <p:nvSpPr>
          <p:cNvPr id="13" name="Content Placeholder 2">
            <a:extLst>
              <a:ext uri="{FF2B5EF4-FFF2-40B4-BE49-F238E27FC236}">
                <a16:creationId xmlns:a16="http://schemas.microsoft.com/office/drawing/2014/main" id="{1C408EEA-9AD4-5C38-22AC-8F2DC5DAFD6B}"/>
              </a:ext>
            </a:extLst>
          </p:cNvPr>
          <p:cNvSpPr>
            <a:spLocks noGrp="1"/>
          </p:cNvSpPr>
          <p:nvPr>
            <p:ph idx="1"/>
          </p:nvPr>
        </p:nvSpPr>
        <p:spPr>
          <a:xfrm>
            <a:off x="5761239" y="1755257"/>
            <a:ext cx="6198533" cy="4408642"/>
          </a:xfrm>
        </p:spPr>
        <p:txBody>
          <a:bodyPr>
            <a:normAutofit fontScale="77500" lnSpcReduction="20000"/>
          </a:bodyPr>
          <a:lstStyle/>
          <a:p>
            <a:pPr lvl="1"/>
            <a:r>
              <a:rPr lang="en-IN" sz="2400" dirty="0"/>
              <a:t>Sales by Category and Brand – To know about the sales performance in each category and brand of products.</a:t>
            </a:r>
          </a:p>
          <a:p>
            <a:pPr lvl="1"/>
            <a:r>
              <a:rPr lang="en-IN" sz="2400" dirty="0"/>
              <a:t>Sales in USD by Year – To know the yearly sales pattern.</a:t>
            </a:r>
          </a:p>
          <a:p>
            <a:pPr lvl="1"/>
            <a:r>
              <a:rPr lang="en-IN" sz="2400" dirty="0"/>
              <a:t>Sales in USD by stores – To know the sales in each store.</a:t>
            </a:r>
          </a:p>
          <a:p>
            <a:pPr lvl="1"/>
            <a:r>
              <a:rPr lang="en-IN" sz="2400" dirty="0"/>
              <a:t>Total Sales by Currency – To know the sales pattern for each currencies.</a:t>
            </a:r>
          </a:p>
          <a:p>
            <a:pPr lvl="1"/>
            <a:r>
              <a:rPr lang="en-IN" sz="2400" dirty="0"/>
              <a:t>Sales in USD by Customer Purchase Frequency – To study the sales pattern in customer purchases.</a:t>
            </a:r>
          </a:p>
          <a:p>
            <a:pPr lvl="1"/>
            <a:r>
              <a:rPr lang="en-IN" sz="2400" dirty="0"/>
              <a:t>Total Sales value in USD</a:t>
            </a:r>
          </a:p>
          <a:p>
            <a:pPr lvl="1"/>
            <a:r>
              <a:rPr lang="en-IN" sz="2400" dirty="0"/>
              <a:t>Average sales made and Target value to be achieved.</a:t>
            </a:r>
          </a:p>
        </p:txBody>
      </p:sp>
      <p:pic>
        <p:nvPicPr>
          <p:cNvPr id="4" name="Picture 3">
            <a:extLst>
              <a:ext uri="{FF2B5EF4-FFF2-40B4-BE49-F238E27FC236}">
                <a16:creationId xmlns:a16="http://schemas.microsoft.com/office/drawing/2014/main" id="{14D3AF27-2BAE-A016-29DD-C7AF14FA0AFE}"/>
              </a:ext>
            </a:extLst>
          </p:cNvPr>
          <p:cNvPicPr>
            <a:picLocks noChangeAspect="1"/>
          </p:cNvPicPr>
          <p:nvPr/>
        </p:nvPicPr>
        <p:blipFill>
          <a:blip r:embed="rId3"/>
          <a:stretch>
            <a:fillRect/>
          </a:stretch>
        </p:blipFill>
        <p:spPr>
          <a:xfrm>
            <a:off x="614998" y="1886483"/>
            <a:ext cx="5556326" cy="3527346"/>
          </a:xfrm>
          <a:prstGeom prst="rect">
            <a:avLst/>
          </a:prstGeom>
        </p:spPr>
      </p:pic>
    </p:spTree>
    <p:extLst>
      <p:ext uri="{BB962C8B-B14F-4D97-AF65-F5344CB8AC3E}">
        <p14:creationId xmlns:p14="http://schemas.microsoft.com/office/powerpoint/2010/main" val="12436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5B1A-18F1-296E-9C58-D97B92B4CE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98FADAC-B985-E6C1-B33F-E0DD99F75A06}"/>
              </a:ext>
            </a:extLst>
          </p:cNvPr>
          <p:cNvSpPr txBox="1">
            <a:spLocks/>
          </p:cNvSpPr>
          <p:nvPr/>
        </p:nvSpPr>
        <p:spPr>
          <a:xfrm>
            <a:off x="1143001" y="557095"/>
            <a:ext cx="9905998" cy="92546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Insights from the analysis</a:t>
            </a:r>
          </a:p>
        </p:txBody>
      </p:sp>
      <p:sp>
        <p:nvSpPr>
          <p:cNvPr id="2" name="Content Placeholder 2">
            <a:extLst>
              <a:ext uri="{FF2B5EF4-FFF2-40B4-BE49-F238E27FC236}">
                <a16:creationId xmlns:a16="http://schemas.microsoft.com/office/drawing/2014/main" id="{B3FB8BA7-4E1E-1FE1-365B-432352362029}"/>
              </a:ext>
            </a:extLst>
          </p:cNvPr>
          <p:cNvSpPr txBox="1">
            <a:spLocks/>
          </p:cNvSpPr>
          <p:nvPr/>
        </p:nvSpPr>
        <p:spPr>
          <a:xfrm>
            <a:off x="566057" y="1221110"/>
            <a:ext cx="10729685" cy="4978197"/>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IN" sz="1800" dirty="0">
                <a:solidFill>
                  <a:schemeClr val="bg1">
                    <a:lumMod val="95000"/>
                    <a:lumOff val="5000"/>
                  </a:schemeClr>
                </a:solidFill>
              </a:rPr>
              <a:t>The below insights were obtained for Global Electronics from the analysis made from the given data sets to increase the turnover and customer base.</a:t>
            </a:r>
          </a:p>
          <a:p>
            <a:pPr lvl="1"/>
            <a:r>
              <a:rPr lang="en-IN" sz="1800" dirty="0">
                <a:solidFill>
                  <a:schemeClr val="bg1">
                    <a:lumMod val="95000"/>
                    <a:lumOff val="5000"/>
                  </a:schemeClr>
                </a:solidFill>
              </a:rPr>
              <a:t>United States earns the most sales and also has the most customer base and hence have to concentrate on all the other states to increase the number of outlets and products to improve the customer base.</a:t>
            </a:r>
          </a:p>
          <a:p>
            <a:pPr lvl="1"/>
            <a:r>
              <a:rPr lang="en-IN" sz="1800" dirty="0">
                <a:solidFill>
                  <a:schemeClr val="bg1">
                    <a:lumMod val="95000"/>
                    <a:lumOff val="5000"/>
                  </a:schemeClr>
                </a:solidFill>
              </a:rPr>
              <a:t>Male customers dominates the sales and hence to attract the female customers, offers and products should be launched.</a:t>
            </a:r>
          </a:p>
          <a:p>
            <a:pPr lvl="1"/>
            <a:r>
              <a:rPr lang="en-IN" sz="1800" dirty="0">
                <a:solidFill>
                  <a:schemeClr val="bg1">
                    <a:lumMod val="95000"/>
                    <a:lumOff val="5000"/>
                  </a:schemeClr>
                </a:solidFill>
              </a:rPr>
              <a:t>Online store best performed in the sales but there is only one online store for whole products list and all the countries. Online stores must be increased to increase the customer size and sales performance.</a:t>
            </a:r>
          </a:p>
          <a:p>
            <a:pPr lvl="1"/>
            <a:r>
              <a:rPr lang="en-IN" sz="1800" dirty="0">
                <a:solidFill>
                  <a:schemeClr val="bg1">
                    <a:lumMod val="95000"/>
                    <a:lumOff val="5000"/>
                  </a:schemeClr>
                </a:solidFill>
              </a:rPr>
              <a:t>Best performed colour in each product is Black. Hence Black production should be increased to fulfil the customers demand.</a:t>
            </a:r>
          </a:p>
          <a:p>
            <a:pPr lvl="1"/>
            <a:r>
              <a:rPr lang="en-IN" sz="1800" dirty="0">
                <a:solidFill>
                  <a:schemeClr val="bg1">
                    <a:lumMod val="95000"/>
                    <a:lumOff val="5000"/>
                  </a:schemeClr>
                </a:solidFill>
              </a:rPr>
              <a:t>Home Appliances are in high demand so stocks must be maintained to avoid out of stock conditions.</a:t>
            </a:r>
          </a:p>
          <a:p>
            <a:pPr lvl="1"/>
            <a:r>
              <a:rPr lang="en-IN" sz="1800" dirty="0">
                <a:solidFill>
                  <a:schemeClr val="bg1">
                    <a:lumMod val="95000"/>
                    <a:lumOff val="5000"/>
                  </a:schemeClr>
                </a:solidFill>
              </a:rPr>
              <a:t>Games and Toys products are performing well. If the product ranges are increased and offers are designed sales will be boomed in these areas.</a:t>
            </a:r>
          </a:p>
          <a:p>
            <a:pPr lvl="1"/>
            <a:r>
              <a:rPr lang="en-IN" sz="1800" dirty="0">
                <a:solidFill>
                  <a:schemeClr val="bg1">
                    <a:lumMod val="95000"/>
                    <a:lumOff val="5000"/>
                  </a:schemeClr>
                </a:solidFill>
              </a:rPr>
              <a:t>Music and audio categories are least performing. So, reviewing the Brand and updating the manufacturer will help in increase of sales.</a:t>
            </a:r>
          </a:p>
          <a:p>
            <a:pPr marL="457200" lvl="1" indent="0">
              <a:buNone/>
            </a:pPr>
            <a:endParaRPr lang="en-IN" sz="1800" dirty="0">
              <a:solidFill>
                <a:schemeClr val="bg1">
                  <a:lumMod val="95000"/>
                  <a:lumOff val="5000"/>
                </a:schemeClr>
              </a:solidFill>
            </a:endParaRPr>
          </a:p>
        </p:txBody>
      </p:sp>
    </p:spTree>
    <p:extLst>
      <p:ext uri="{BB962C8B-B14F-4D97-AF65-F5344CB8AC3E}">
        <p14:creationId xmlns:p14="http://schemas.microsoft.com/office/powerpoint/2010/main" val="325116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AA5D-D5F7-8D89-B0F9-B2C24D3EB0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0405DA6-16D9-3FA1-0920-CF040789FD4D}"/>
              </a:ext>
            </a:extLst>
          </p:cNvPr>
          <p:cNvSpPr txBox="1">
            <a:spLocks/>
          </p:cNvSpPr>
          <p:nvPr/>
        </p:nvSpPr>
        <p:spPr>
          <a:xfrm>
            <a:off x="1143001" y="557095"/>
            <a:ext cx="9905998" cy="92546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Learnings</a:t>
            </a:r>
          </a:p>
        </p:txBody>
      </p:sp>
      <p:sp>
        <p:nvSpPr>
          <p:cNvPr id="2" name="Content Placeholder 2">
            <a:extLst>
              <a:ext uri="{FF2B5EF4-FFF2-40B4-BE49-F238E27FC236}">
                <a16:creationId xmlns:a16="http://schemas.microsoft.com/office/drawing/2014/main" id="{4538E36B-98E3-678C-21C8-325AB6C8C09C}"/>
              </a:ext>
            </a:extLst>
          </p:cNvPr>
          <p:cNvSpPr txBox="1">
            <a:spLocks/>
          </p:cNvSpPr>
          <p:nvPr/>
        </p:nvSpPr>
        <p:spPr>
          <a:xfrm>
            <a:off x="1485900" y="2237975"/>
            <a:ext cx="9220199" cy="2382050"/>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b="1" i="0" u="none" strike="noStrike" dirty="0">
                <a:solidFill>
                  <a:srgbClr val="000000"/>
                </a:solidFill>
                <a:effectLst/>
                <a:latin typeface="Arial" panose="020B0604020202020204" pitchFamily="34" charset="0"/>
              </a:rPr>
              <a:t>Data Cleaning and Preprocessing</a:t>
            </a:r>
          </a:p>
          <a:p>
            <a:pPr lvl="1"/>
            <a:r>
              <a:rPr lang="en-US" sz="2400" b="1" i="0" u="none" strike="noStrike" dirty="0">
                <a:solidFill>
                  <a:srgbClr val="000000"/>
                </a:solidFill>
                <a:effectLst/>
                <a:latin typeface="Arial" panose="020B0604020202020204" pitchFamily="34" charset="0"/>
              </a:rPr>
              <a:t>EDA, Python</a:t>
            </a:r>
            <a:endParaRPr lang="en-US" sz="2400" b="1" dirty="0">
              <a:solidFill>
                <a:srgbClr val="000000"/>
              </a:solidFill>
              <a:latin typeface="Arial" panose="020B0604020202020204" pitchFamily="34" charset="0"/>
            </a:endParaRPr>
          </a:p>
          <a:p>
            <a:pPr lvl="1"/>
            <a:r>
              <a:rPr lang="en-US" sz="2400" b="1" i="0" u="none" strike="noStrike" dirty="0">
                <a:solidFill>
                  <a:srgbClr val="000000"/>
                </a:solidFill>
                <a:effectLst/>
                <a:latin typeface="Arial" panose="020B0604020202020204" pitchFamily="34" charset="0"/>
              </a:rPr>
              <a:t>Data Management using SQL </a:t>
            </a:r>
          </a:p>
          <a:p>
            <a:pPr lvl="1"/>
            <a:r>
              <a:rPr lang="en-US" sz="2400" b="1" i="0" u="none" strike="noStrike" dirty="0">
                <a:solidFill>
                  <a:srgbClr val="000000"/>
                </a:solidFill>
                <a:effectLst/>
                <a:latin typeface="Arial" panose="020B0604020202020204" pitchFamily="34" charset="0"/>
              </a:rPr>
              <a:t>Power Bi</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3158161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362</TotalTime>
  <Words>856</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Agency FB</vt:lpstr>
      <vt:lpstr>Arial</vt:lpstr>
      <vt:lpstr>Tw Cen MT</vt:lpstr>
      <vt:lpstr>Circuit</vt:lpstr>
      <vt:lpstr>DataSpark: Illuminating Insights for Global Electronics</vt:lpstr>
      <vt:lpstr>Project Overview</vt:lpstr>
      <vt:lpstr>Approach – Data Scrapping</vt:lpstr>
      <vt:lpstr>Store Analysis</vt:lpstr>
      <vt:lpstr>Customer analysis</vt:lpstr>
      <vt:lpstr>product analysis</vt:lpstr>
      <vt:lpstr>Sales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 Sathiaseelan</dc:creator>
  <cp:lastModifiedBy>Vidya Sathiaseelan</cp:lastModifiedBy>
  <cp:revision>22</cp:revision>
  <dcterms:created xsi:type="dcterms:W3CDTF">2024-11-19T11:27:53Z</dcterms:created>
  <dcterms:modified xsi:type="dcterms:W3CDTF">2024-12-12T14:19:40Z</dcterms:modified>
</cp:coreProperties>
</file>