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6" r:id="rId6"/>
    <p:sldId id="260" r:id="rId7"/>
    <p:sldId id="267" r:id="rId8"/>
    <p:sldId id="263" r:id="rId9"/>
    <p:sldId id="264" r:id="rId10"/>
    <p:sldId id="262"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p:scale>
          <a:sx n="66" d="100"/>
          <a:sy n="66" d="100"/>
        </p:scale>
        <p:origin x="9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5C11C4D-705C-4B1F-A762-5D3B1A260D60}" type="datetimeFigureOut">
              <a:rPr lang="en-IN" smtClean="0"/>
              <a:t>26-12-2024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4450587D-31AF-4FE4-A7DF-5CE9E3A841B6}" type="slidenum">
              <a:rPr lang="en-IN" smtClean="0"/>
              <a:t>‹#›</a:t>
            </a:fld>
            <a:endParaRPr lang="en-IN"/>
          </a:p>
        </p:txBody>
      </p:sp>
    </p:spTree>
    <p:extLst>
      <p:ext uri="{BB962C8B-B14F-4D97-AF65-F5344CB8AC3E}">
        <p14:creationId xmlns:p14="http://schemas.microsoft.com/office/powerpoint/2010/main" val="2563514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C11C4D-705C-4B1F-A762-5D3B1A260D60}" type="datetimeFigureOut">
              <a:rPr lang="en-IN" smtClean="0"/>
              <a:t>26-12-2024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50587D-31AF-4FE4-A7DF-5CE9E3A841B6}" type="slidenum">
              <a:rPr lang="en-IN" smtClean="0"/>
              <a:t>‹#›</a:t>
            </a:fld>
            <a:endParaRPr lang="en-IN"/>
          </a:p>
        </p:txBody>
      </p:sp>
    </p:spTree>
    <p:extLst>
      <p:ext uri="{BB962C8B-B14F-4D97-AF65-F5344CB8AC3E}">
        <p14:creationId xmlns:p14="http://schemas.microsoft.com/office/powerpoint/2010/main" val="1465092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C11C4D-705C-4B1F-A762-5D3B1A260D60}" type="datetimeFigureOut">
              <a:rPr lang="en-IN" smtClean="0"/>
              <a:t>26-12-2024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50587D-31AF-4FE4-A7DF-5CE9E3A841B6}" type="slidenum">
              <a:rPr lang="en-IN" smtClean="0"/>
              <a:t>‹#›</a:t>
            </a:fld>
            <a:endParaRPr lang="en-IN"/>
          </a:p>
        </p:txBody>
      </p:sp>
    </p:spTree>
    <p:extLst>
      <p:ext uri="{BB962C8B-B14F-4D97-AF65-F5344CB8AC3E}">
        <p14:creationId xmlns:p14="http://schemas.microsoft.com/office/powerpoint/2010/main" val="3416826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C11C4D-705C-4B1F-A762-5D3B1A260D60}" type="datetimeFigureOut">
              <a:rPr lang="en-IN" smtClean="0"/>
              <a:t>26-12-2024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50587D-31AF-4FE4-A7DF-5CE9E3A841B6}"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69610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C11C4D-705C-4B1F-A762-5D3B1A260D60}" type="datetimeFigureOut">
              <a:rPr lang="en-IN" smtClean="0"/>
              <a:t>26-12-2024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50587D-31AF-4FE4-A7DF-5CE9E3A841B6}" type="slidenum">
              <a:rPr lang="en-IN" smtClean="0"/>
              <a:t>‹#›</a:t>
            </a:fld>
            <a:endParaRPr lang="en-IN"/>
          </a:p>
        </p:txBody>
      </p:sp>
    </p:spTree>
    <p:extLst>
      <p:ext uri="{BB962C8B-B14F-4D97-AF65-F5344CB8AC3E}">
        <p14:creationId xmlns:p14="http://schemas.microsoft.com/office/powerpoint/2010/main" val="1955599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5C11C4D-705C-4B1F-A762-5D3B1A260D60}" type="datetimeFigureOut">
              <a:rPr lang="en-IN" smtClean="0"/>
              <a:t>26-12-2024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50587D-31AF-4FE4-A7DF-5CE9E3A841B6}" type="slidenum">
              <a:rPr lang="en-IN" smtClean="0"/>
              <a:t>‹#›</a:t>
            </a:fld>
            <a:endParaRPr lang="en-IN"/>
          </a:p>
        </p:txBody>
      </p:sp>
    </p:spTree>
    <p:extLst>
      <p:ext uri="{BB962C8B-B14F-4D97-AF65-F5344CB8AC3E}">
        <p14:creationId xmlns:p14="http://schemas.microsoft.com/office/powerpoint/2010/main" val="3226614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5C11C4D-705C-4B1F-A762-5D3B1A260D60}" type="datetimeFigureOut">
              <a:rPr lang="en-IN" smtClean="0"/>
              <a:t>26-12-2024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50587D-31AF-4FE4-A7DF-5CE9E3A841B6}" type="slidenum">
              <a:rPr lang="en-IN" smtClean="0"/>
              <a:t>‹#›</a:t>
            </a:fld>
            <a:endParaRPr lang="en-IN"/>
          </a:p>
        </p:txBody>
      </p:sp>
    </p:spTree>
    <p:extLst>
      <p:ext uri="{BB962C8B-B14F-4D97-AF65-F5344CB8AC3E}">
        <p14:creationId xmlns:p14="http://schemas.microsoft.com/office/powerpoint/2010/main" val="23052693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C11C4D-705C-4B1F-A762-5D3B1A260D60}" type="datetimeFigureOut">
              <a:rPr lang="en-IN" smtClean="0"/>
              <a:t>26-12-2024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50587D-31AF-4FE4-A7DF-5CE9E3A841B6}" type="slidenum">
              <a:rPr lang="en-IN" smtClean="0"/>
              <a:t>‹#›</a:t>
            </a:fld>
            <a:endParaRPr lang="en-IN"/>
          </a:p>
        </p:txBody>
      </p:sp>
    </p:spTree>
    <p:extLst>
      <p:ext uri="{BB962C8B-B14F-4D97-AF65-F5344CB8AC3E}">
        <p14:creationId xmlns:p14="http://schemas.microsoft.com/office/powerpoint/2010/main" val="5471253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C11C4D-705C-4B1F-A762-5D3B1A260D60}" type="datetimeFigureOut">
              <a:rPr lang="en-IN" smtClean="0"/>
              <a:t>26-12-2024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50587D-31AF-4FE4-A7DF-5CE9E3A841B6}" type="slidenum">
              <a:rPr lang="en-IN" smtClean="0"/>
              <a:t>‹#›</a:t>
            </a:fld>
            <a:endParaRPr lang="en-IN"/>
          </a:p>
        </p:txBody>
      </p:sp>
    </p:spTree>
    <p:extLst>
      <p:ext uri="{BB962C8B-B14F-4D97-AF65-F5344CB8AC3E}">
        <p14:creationId xmlns:p14="http://schemas.microsoft.com/office/powerpoint/2010/main" val="355279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C11C4D-705C-4B1F-A762-5D3B1A260D60}" type="datetimeFigureOut">
              <a:rPr lang="en-IN" smtClean="0"/>
              <a:t>26-12-2024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50587D-31AF-4FE4-A7DF-5CE9E3A841B6}" type="slidenum">
              <a:rPr lang="en-IN" smtClean="0"/>
              <a:t>‹#›</a:t>
            </a:fld>
            <a:endParaRPr lang="en-IN"/>
          </a:p>
        </p:txBody>
      </p:sp>
    </p:spTree>
    <p:extLst>
      <p:ext uri="{BB962C8B-B14F-4D97-AF65-F5344CB8AC3E}">
        <p14:creationId xmlns:p14="http://schemas.microsoft.com/office/powerpoint/2010/main" val="415782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C11C4D-705C-4B1F-A762-5D3B1A260D60}" type="datetimeFigureOut">
              <a:rPr lang="en-IN" smtClean="0"/>
              <a:t>26-12-2024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50587D-31AF-4FE4-A7DF-5CE9E3A841B6}" type="slidenum">
              <a:rPr lang="en-IN" smtClean="0"/>
              <a:t>‹#›</a:t>
            </a:fld>
            <a:endParaRPr lang="en-IN"/>
          </a:p>
        </p:txBody>
      </p:sp>
    </p:spTree>
    <p:extLst>
      <p:ext uri="{BB962C8B-B14F-4D97-AF65-F5344CB8AC3E}">
        <p14:creationId xmlns:p14="http://schemas.microsoft.com/office/powerpoint/2010/main" val="2334238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C11C4D-705C-4B1F-A762-5D3B1A260D60}" type="datetimeFigureOut">
              <a:rPr lang="en-IN" smtClean="0"/>
              <a:t>26-12-2024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50587D-31AF-4FE4-A7DF-5CE9E3A841B6}" type="slidenum">
              <a:rPr lang="en-IN" smtClean="0"/>
              <a:t>‹#›</a:t>
            </a:fld>
            <a:endParaRPr lang="en-IN"/>
          </a:p>
        </p:txBody>
      </p:sp>
    </p:spTree>
    <p:extLst>
      <p:ext uri="{BB962C8B-B14F-4D97-AF65-F5344CB8AC3E}">
        <p14:creationId xmlns:p14="http://schemas.microsoft.com/office/powerpoint/2010/main" val="1257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C11C4D-705C-4B1F-A762-5D3B1A260D60}" type="datetimeFigureOut">
              <a:rPr lang="en-IN" smtClean="0"/>
              <a:t>26-12-2024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50587D-31AF-4FE4-A7DF-5CE9E3A841B6}" type="slidenum">
              <a:rPr lang="en-IN" smtClean="0"/>
              <a:t>‹#›</a:t>
            </a:fld>
            <a:endParaRPr lang="en-IN"/>
          </a:p>
        </p:txBody>
      </p:sp>
    </p:spTree>
    <p:extLst>
      <p:ext uri="{BB962C8B-B14F-4D97-AF65-F5344CB8AC3E}">
        <p14:creationId xmlns:p14="http://schemas.microsoft.com/office/powerpoint/2010/main" val="791371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C11C4D-705C-4B1F-A762-5D3B1A260D60}" type="datetimeFigureOut">
              <a:rPr lang="en-IN" smtClean="0"/>
              <a:t>26-12-2024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50587D-31AF-4FE4-A7DF-5CE9E3A841B6}" type="slidenum">
              <a:rPr lang="en-IN" smtClean="0"/>
              <a:t>‹#›</a:t>
            </a:fld>
            <a:endParaRPr lang="en-IN"/>
          </a:p>
        </p:txBody>
      </p:sp>
    </p:spTree>
    <p:extLst>
      <p:ext uri="{BB962C8B-B14F-4D97-AF65-F5344CB8AC3E}">
        <p14:creationId xmlns:p14="http://schemas.microsoft.com/office/powerpoint/2010/main" val="625422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11C4D-705C-4B1F-A762-5D3B1A260D60}" type="datetimeFigureOut">
              <a:rPr lang="en-IN" smtClean="0"/>
              <a:t>26-12-2024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50587D-31AF-4FE4-A7DF-5CE9E3A841B6}" type="slidenum">
              <a:rPr lang="en-IN" smtClean="0"/>
              <a:t>‹#›</a:t>
            </a:fld>
            <a:endParaRPr lang="en-IN"/>
          </a:p>
        </p:txBody>
      </p:sp>
    </p:spTree>
    <p:extLst>
      <p:ext uri="{BB962C8B-B14F-4D97-AF65-F5344CB8AC3E}">
        <p14:creationId xmlns:p14="http://schemas.microsoft.com/office/powerpoint/2010/main" val="2277366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C11C4D-705C-4B1F-A762-5D3B1A260D60}" type="datetimeFigureOut">
              <a:rPr lang="en-IN" smtClean="0"/>
              <a:t>26-12-2024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50587D-31AF-4FE4-A7DF-5CE9E3A841B6}" type="slidenum">
              <a:rPr lang="en-IN" smtClean="0"/>
              <a:t>‹#›</a:t>
            </a:fld>
            <a:endParaRPr lang="en-IN"/>
          </a:p>
        </p:txBody>
      </p:sp>
    </p:spTree>
    <p:extLst>
      <p:ext uri="{BB962C8B-B14F-4D97-AF65-F5344CB8AC3E}">
        <p14:creationId xmlns:p14="http://schemas.microsoft.com/office/powerpoint/2010/main" val="277286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C11C4D-705C-4B1F-A762-5D3B1A260D60}" type="datetimeFigureOut">
              <a:rPr lang="en-IN" smtClean="0"/>
              <a:t>26-12-2024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50587D-31AF-4FE4-A7DF-5CE9E3A841B6}" type="slidenum">
              <a:rPr lang="en-IN" smtClean="0"/>
              <a:t>‹#›</a:t>
            </a:fld>
            <a:endParaRPr lang="en-IN"/>
          </a:p>
        </p:txBody>
      </p:sp>
    </p:spTree>
    <p:extLst>
      <p:ext uri="{BB962C8B-B14F-4D97-AF65-F5344CB8AC3E}">
        <p14:creationId xmlns:p14="http://schemas.microsoft.com/office/powerpoint/2010/main" val="446894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5C11C4D-705C-4B1F-A762-5D3B1A260D60}" type="datetimeFigureOut">
              <a:rPr lang="en-IN" smtClean="0"/>
              <a:t>26-12-2024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450587D-31AF-4FE4-A7DF-5CE9E3A841B6}" type="slidenum">
              <a:rPr lang="en-IN" smtClean="0"/>
              <a:t>‹#›</a:t>
            </a:fld>
            <a:endParaRPr lang="en-IN"/>
          </a:p>
        </p:txBody>
      </p:sp>
    </p:spTree>
    <p:extLst>
      <p:ext uri="{BB962C8B-B14F-4D97-AF65-F5344CB8AC3E}">
        <p14:creationId xmlns:p14="http://schemas.microsoft.com/office/powerpoint/2010/main" val="890205405"/>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A5694-3DEC-64F4-1FCC-4E5DDB38C91A}"/>
              </a:ext>
            </a:extLst>
          </p:cNvPr>
          <p:cNvSpPr>
            <a:spLocks noGrp="1"/>
          </p:cNvSpPr>
          <p:nvPr>
            <p:ph type="ctrTitle"/>
          </p:nvPr>
        </p:nvSpPr>
        <p:spPr>
          <a:xfrm>
            <a:off x="2064557" y="1772477"/>
            <a:ext cx="8915399" cy="2262781"/>
          </a:xfrm>
        </p:spPr>
        <p:txBody>
          <a:bodyPr>
            <a:noAutofit/>
          </a:bodyPr>
          <a:lstStyle/>
          <a:p>
            <a:r>
              <a:rPr lang="en-US" sz="4800" b="1" i="0" u="none" strike="noStrike" dirty="0">
                <a:solidFill>
                  <a:srgbClr val="000000"/>
                </a:solidFill>
                <a:effectLst/>
                <a:latin typeface="Arial" panose="020B0604020202020204" pitchFamily="34" charset="0"/>
              </a:rPr>
              <a:t>Power Pulse: Household Energy Usage Forecast</a:t>
            </a:r>
            <a:endParaRPr lang="en-IN" dirty="0">
              <a:solidFill>
                <a:schemeClr val="bg1"/>
              </a:solidFill>
            </a:endParaRPr>
          </a:p>
        </p:txBody>
      </p:sp>
      <p:sp>
        <p:nvSpPr>
          <p:cNvPr id="4" name="TextBox 3">
            <a:extLst>
              <a:ext uri="{FF2B5EF4-FFF2-40B4-BE49-F238E27FC236}">
                <a16:creationId xmlns:a16="http://schemas.microsoft.com/office/drawing/2014/main" id="{C0283A9E-8241-332C-1954-477A421B4DCF}"/>
              </a:ext>
            </a:extLst>
          </p:cNvPr>
          <p:cNvSpPr txBox="1"/>
          <p:nvPr/>
        </p:nvSpPr>
        <p:spPr>
          <a:xfrm>
            <a:off x="8379501" y="5576341"/>
            <a:ext cx="3260022" cy="523220"/>
          </a:xfrm>
          <a:prstGeom prst="rect">
            <a:avLst/>
          </a:prstGeom>
          <a:noFill/>
        </p:spPr>
        <p:txBody>
          <a:bodyPr wrap="square" rtlCol="0">
            <a:spAutoFit/>
          </a:bodyPr>
          <a:lstStyle/>
          <a:p>
            <a:r>
              <a:rPr lang="en-IN" sz="2800" dirty="0">
                <a:latin typeface="Agency FB" panose="020B0503020202020204" pitchFamily="34" charset="0"/>
              </a:rPr>
              <a:t> - Vidya Sathiaseelan</a:t>
            </a:r>
          </a:p>
        </p:txBody>
      </p:sp>
    </p:spTree>
    <p:extLst>
      <p:ext uri="{BB962C8B-B14F-4D97-AF65-F5344CB8AC3E}">
        <p14:creationId xmlns:p14="http://schemas.microsoft.com/office/powerpoint/2010/main" val="1999917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85B1A-18F1-296E-9C58-D97B92B4CE9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98FADAC-B985-E6C1-B33F-E0DD99F75A06}"/>
              </a:ext>
            </a:extLst>
          </p:cNvPr>
          <p:cNvSpPr txBox="1">
            <a:spLocks/>
          </p:cNvSpPr>
          <p:nvPr/>
        </p:nvSpPr>
        <p:spPr>
          <a:xfrm>
            <a:off x="1143001" y="557095"/>
            <a:ext cx="9905998" cy="925469"/>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Insights from the analysis</a:t>
            </a:r>
          </a:p>
        </p:txBody>
      </p:sp>
      <p:sp>
        <p:nvSpPr>
          <p:cNvPr id="2" name="Content Placeholder 2">
            <a:extLst>
              <a:ext uri="{FF2B5EF4-FFF2-40B4-BE49-F238E27FC236}">
                <a16:creationId xmlns:a16="http://schemas.microsoft.com/office/drawing/2014/main" id="{B3FB8BA7-4E1E-1FE1-365B-432352362029}"/>
              </a:ext>
            </a:extLst>
          </p:cNvPr>
          <p:cNvSpPr txBox="1">
            <a:spLocks/>
          </p:cNvSpPr>
          <p:nvPr/>
        </p:nvSpPr>
        <p:spPr>
          <a:xfrm>
            <a:off x="566057" y="1221110"/>
            <a:ext cx="10729685" cy="4978197"/>
          </a:xfrm>
          <a:prstGeom prst="rect">
            <a:avLst/>
          </a:prstGeom>
        </p:spPr>
        <p:txBody>
          <a:bodyPr>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457200" lvl="1" indent="0">
              <a:buNone/>
            </a:pPr>
            <a:r>
              <a:rPr lang="en-IN" sz="1800" b="1" dirty="0">
                <a:solidFill>
                  <a:schemeClr val="bg1">
                    <a:lumMod val="95000"/>
                    <a:lumOff val="5000"/>
                  </a:schemeClr>
                </a:solidFill>
              </a:rPr>
              <a:t>Recommendations for Households:</a:t>
            </a:r>
          </a:p>
          <a:p>
            <a:pPr lvl="1"/>
            <a:r>
              <a:rPr lang="en-US" sz="1800" dirty="0">
                <a:solidFill>
                  <a:schemeClr val="bg1">
                    <a:lumMod val="95000"/>
                    <a:lumOff val="5000"/>
                  </a:schemeClr>
                </a:solidFill>
              </a:rPr>
              <a:t>Adopt Energy-Efficient Appliances: Upgrade to energy-saving appliances, particularly for the kitchen and water heating systems.</a:t>
            </a:r>
          </a:p>
          <a:p>
            <a:pPr lvl="1"/>
            <a:r>
              <a:rPr lang="en-US" sz="1800" dirty="0">
                <a:solidFill>
                  <a:schemeClr val="bg1">
                    <a:lumMod val="95000"/>
                    <a:lumOff val="5000"/>
                  </a:schemeClr>
                </a:solidFill>
              </a:rPr>
              <a:t>Behavioral Adjustments: Shift high-energy tasks to mid-day or off-peak periods to reduce costs.</a:t>
            </a:r>
          </a:p>
          <a:p>
            <a:pPr lvl="1"/>
            <a:r>
              <a:rPr lang="en-US" sz="1800" dirty="0">
                <a:solidFill>
                  <a:schemeClr val="bg1">
                    <a:lumMod val="95000"/>
                    <a:lumOff val="5000"/>
                  </a:schemeClr>
                </a:solidFill>
              </a:rPr>
              <a:t>Investigate Negative Values: Ensure that the metering system is functioning correctly to avoid misleading insights.</a:t>
            </a:r>
          </a:p>
          <a:p>
            <a:pPr marL="457200" lvl="1" indent="0">
              <a:buNone/>
            </a:pPr>
            <a:r>
              <a:rPr lang="en-IN" sz="1800" b="1" dirty="0">
                <a:solidFill>
                  <a:schemeClr val="bg1">
                    <a:lumMod val="95000"/>
                    <a:lumOff val="5000"/>
                  </a:schemeClr>
                </a:solidFill>
              </a:rPr>
              <a:t>Recommendations for Providers:</a:t>
            </a:r>
          </a:p>
          <a:p>
            <a:pPr lvl="1"/>
            <a:r>
              <a:rPr lang="en-US" sz="1800" dirty="0">
                <a:solidFill>
                  <a:schemeClr val="bg1">
                    <a:lumMod val="95000"/>
                    <a:lumOff val="5000"/>
                  </a:schemeClr>
                </a:solidFill>
              </a:rPr>
              <a:t>Investigate the causes of anomalies (e.g., weather events, holidays, or outages).</a:t>
            </a:r>
          </a:p>
          <a:p>
            <a:pPr lvl="1"/>
            <a:r>
              <a:rPr lang="en-US" sz="1800" dirty="0">
                <a:solidFill>
                  <a:schemeClr val="bg1">
                    <a:lumMod val="95000"/>
                    <a:lumOff val="5000"/>
                  </a:schemeClr>
                </a:solidFill>
              </a:rPr>
              <a:t>Focus on tracking societal or technological changes (e.g., the adoption of renewable energy, electric vehicles, or energy-efficient appliances) that could alter consumption patterns over the long term.</a:t>
            </a:r>
          </a:p>
          <a:p>
            <a:pPr lvl="1"/>
            <a:r>
              <a:rPr lang="en-US" sz="1800" dirty="0">
                <a:solidFill>
                  <a:schemeClr val="bg1">
                    <a:lumMod val="95000"/>
                    <a:lumOff val="5000"/>
                  </a:schemeClr>
                </a:solidFill>
              </a:rPr>
              <a:t>Offer pricing incentives during low-demand periods to smooth out demand and reduce peak loads.</a:t>
            </a:r>
          </a:p>
          <a:p>
            <a:pPr lvl="1"/>
            <a:r>
              <a:rPr lang="en-US" sz="1800" dirty="0">
                <a:solidFill>
                  <a:schemeClr val="bg1">
                    <a:lumMod val="95000"/>
                    <a:lumOff val="5000"/>
                  </a:schemeClr>
                </a:solidFill>
              </a:rPr>
              <a:t>Segment customers based on usage patterns to tailor pricing and incentive strategies effectively.</a:t>
            </a:r>
          </a:p>
          <a:p>
            <a:pPr lvl="1"/>
            <a:r>
              <a:rPr lang="en-US" sz="1800" dirty="0">
                <a:solidFill>
                  <a:schemeClr val="bg1">
                    <a:lumMod val="95000"/>
                    <a:lumOff val="5000"/>
                  </a:schemeClr>
                </a:solidFill>
              </a:rPr>
              <a:t>Work with governments to implement carbon taxation, subsidies for green technology, or stricter efficiency standards for buildings and appliances.</a:t>
            </a:r>
          </a:p>
          <a:p>
            <a:pPr marL="457200" lvl="1" indent="0">
              <a:buNone/>
            </a:pPr>
            <a:endParaRPr lang="en-US" sz="1800" b="1" dirty="0">
              <a:solidFill>
                <a:schemeClr val="bg1">
                  <a:lumMod val="95000"/>
                  <a:lumOff val="5000"/>
                </a:schemeClr>
              </a:solidFill>
            </a:endParaRPr>
          </a:p>
          <a:p>
            <a:pPr marL="457200" lvl="1" indent="0">
              <a:buNone/>
            </a:pPr>
            <a:endParaRPr lang="en-US" sz="1800" b="1" dirty="0">
              <a:solidFill>
                <a:schemeClr val="bg1">
                  <a:lumMod val="95000"/>
                  <a:lumOff val="5000"/>
                </a:schemeClr>
              </a:solidFill>
            </a:endParaRPr>
          </a:p>
          <a:p>
            <a:pPr marL="457200" lvl="1" indent="0">
              <a:buNone/>
            </a:pPr>
            <a:endParaRPr lang="en-IN" sz="1800" b="1" dirty="0">
              <a:solidFill>
                <a:schemeClr val="bg1">
                  <a:lumMod val="95000"/>
                  <a:lumOff val="5000"/>
                </a:schemeClr>
              </a:solidFill>
            </a:endParaRPr>
          </a:p>
          <a:p>
            <a:pPr marL="457200" lvl="1" indent="0">
              <a:buNone/>
            </a:pPr>
            <a:endParaRPr lang="en-IN" sz="1800" dirty="0">
              <a:solidFill>
                <a:schemeClr val="bg1">
                  <a:lumMod val="95000"/>
                  <a:lumOff val="5000"/>
                </a:schemeClr>
              </a:solidFill>
            </a:endParaRPr>
          </a:p>
        </p:txBody>
      </p:sp>
    </p:spTree>
    <p:extLst>
      <p:ext uri="{BB962C8B-B14F-4D97-AF65-F5344CB8AC3E}">
        <p14:creationId xmlns:p14="http://schemas.microsoft.com/office/powerpoint/2010/main" val="3251162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AAA5D-D5F7-8D89-B0F9-B2C24D3EB0C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0405DA6-16D9-3FA1-0920-CF040789FD4D}"/>
              </a:ext>
            </a:extLst>
          </p:cNvPr>
          <p:cNvSpPr txBox="1">
            <a:spLocks/>
          </p:cNvSpPr>
          <p:nvPr/>
        </p:nvSpPr>
        <p:spPr>
          <a:xfrm>
            <a:off x="1143001" y="557095"/>
            <a:ext cx="9905998" cy="925469"/>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Learnings</a:t>
            </a:r>
          </a:p>
        </p:txBody>
      </p:sp>
      <p:sp>
        <p:nvSpPr>
          <p:cNvPr id="2" name="Content Placeholder 2">
            <a:extLst>
              <a:ext uri="{FF2B5EF4-FFF2-40B4-BE49-F238E27FC236}">
                <a16:creationId xmlns:a16="http://schemas.microsoft.com/office/drawing/2014/main" id="{4538E36B-98E3-678C-21C8-325AB6C8C09C}"/>
              </a:ext>
            </a:extLst>
          </p:cNvPr>
          <p:cNvSpPr txBox="1">
            <a:spLocks/>
          </p:cNvSpPr>
          <p:nvPr/>
        </p:nvSpPr>
        <p:spPr>
          <a:xfrm>
            <a:off x="2066471" y="1482564"/>
            <a:ext cx="9220199" cy="2382050"/>
          </a:xfrm>
          <a:prstGeom prst="rect">
            <a:avLst/>
          </a:prstGeom>
        </p:spPr>
        <p:txBody>
          <a:bodyPr>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rtl="0" fontAlgn="base">
              <a:spcBef>
                <a:spcPts val="1200"/>
              </a:spcBef>
              <a:buFont typeface="Arial" panose="020B0604020202020204" pitchFamily="34" charset="0"/>
              <a:buChar char="•"/>
            </a:pPr>
            <a:r>
              <a:rPr lang="en-IN" sz="1800" b="1" i="0" u="none" strike="noStrike" dirty="0">
                <a:solidFill>
                  <a:srgbClr val="000000"/>
                </a:solidFill>
                <a:effectLst/>
                <a:latin typeface="Arial" panose="020B0604020202020204" pitchFamily="34" charset="0"/>
              </a:rPr>
              <a:t>Data Preprocessing</a:t>
            </a:r>
          </a:p>
          <a:p>
            <a:pPr rtl="0" fontAlgn="base">
              <a:buFont typeface="Arial" panose="020B0604020202020204" pitchFamily="34" charset="0"/>
              <a:buChar char="•"/>
            </a:pPr>
            <a:r>
              <a:rPr lang="en-IN" sz="1800" b="1" i="0" u="none" strike="noStrike" dirty="0">
                <a:solidFill>
                  <a:srgbClr val="000000"/>
                </a:solidFill>
                <a:effectLst/>
                <a:latin typeface="Arial" panose="020B0604020202020204" pitchFamily="34" charset="0"/>
              </a:rPr>
              <a:t>Regression Modelling</a:t>
            </a:r>
          </a:p>
          <a:p>
            <a:pPr rtl="0" fontAlgn="base">
              <a:buFont typeface="Arial" panose="020B0604020202020204" pitchFamily="34" charset="0"/>
              <a:buChar char="•"/>
            </a:pPr>
            <a:r>
              <a:rPr lang="en-IN" sz="1800" b="1" i="0" u="none" strike="noStrike" dirty="0">
                <a:solidFill>
                  <a:srgbClr val="000000"/>
                </a:solidFill>
                <a:effectLst/>
                <a:latin typeface="Arial" panose="020B0604020202020204" pitchFamily="34" charset="0"/>
              </a:rPr>
              <a:t>Feature Engineering</a:t>
            </a:r>
          </a:p>
          <a:p>
            <a:pPr rtl="0" fontAlgn="base">
              <a:buFont typeface="Arial" panose="020B0604020202020204" pitchFamily="34" charset="0"/>
              <a:buChar char="•"/>
            </a:pPr>
            <a:r>
              <a:rPr lang="en-IN" sz="1800" b="1" i="0" u="none" strike="noStrike" dirty="0">
                <a:solidFill>
                  <a:srgbClr val="000000"/>
                </a:solidFill>
                <a:effectLst/>
                <a:latin typeface="Arial" panose="020B0604020202020204" pitchFamily="34" charset="0"/>
              </a:rPr>
              <a:t>Visualization</a:t>
            </a:r>
          </a:p>
          <a:p>
            <a:pPr rtl="0" fontAlgn="base">
              <a:buFont typeface="Arial" panose="020B0604020202020204" pitchFamily="34" charset="0"/>
              <a:buChar char="•"/>
            </a:pPr>
            <a:r>
              <a:rPr lang="en-IN" sz="1800" b="1" i="0" u="none" strike="noStrike" dirty="0">
                <a:solidFill>
                  <a:srgbClr val="000000"/>
                </a:solidFill>
                <a:effectLst/>
                <a:latin typeface="Arial" panose="020B0604020202020204" pitchFamily="34" charset="0"/>
              </a:rPr>
              <a:t>Python</a:t>
            </a:r>
          </a:p>
          <a:p>
            <a:pPr rtl="0" fontAlgn="base">
              <a:buFont typeface="Arial" panose="020B0604020202020204" pitchFamily="34" charset="0"/>
              <a:buChar char="•"/>
            </a:pPr>
            <a:r>
              <a:rPr lang="en-IN" sz="1800" b="1" i="0" u="none" strike="noStrike" dirty="0">
                <a:solidFill>
                  <a:srgbClr val="000000"/>
                </a:solidFill>
                <a:effectLst/>
                <a:latin typeface="Arial" panose="020B0604020202020204" pitchFamily="34" charset="0"/>
              </a:rPr>
              <a:t>Scikit-learn</a:t>
            </a:r>
          </a:p>
          <a:p>
            <a:pPr rtl="0" fontAlgn="base">
              <a:spcAft>
                <a:spcPts val="1200"/>
              </a:spcAft>
              <a:buFont typeface="Arial" panose="020B0604020202020204" pitchFamily="34" charset="0"/>
              <a:buChar char="•"/>
            </a:pPr>
            <a:r>
              <a:rPr lang="en-IN" sz="1800" b="1" i="0" u="none" strike="noStrike" dirty="0">
                <a:solidFill>
                  <a:srgbClr val="000000"/>
                </a:solidFill>
                <a:effectLst/>
                <a:latin typeface="Arial" panose="020B0604020202020204" pitchFamily="34" charset="0"/>
              </a:rPr>
              <a:t>Pandas</a:t>
            </a:r>
          </a:p>
          <a:p>
            <a:pPr rtl="0" fontAlgn="base">
              <a:spcBef>
                <a:spcPts val="1200"/>
              </a:spcBef>
              <a:buFont typeface="Arial" panose="020B0604020202020204" pitchFamily="34" charset="0"/>
              <a:buChar char="•"/>
            </a:pPr>
            <a:r>
              <a:rPr lang="en-IN" sz="1800" b="1" i="0" u="none" strike="noStrike" dirty="0">
                <a:solidFill>
                  <a:srgbClr val="000000"/>
                </a:solidFill>
                <a:effectLst/>
                <a:latin typeface="Arial" panose="020B0604020202020204" pitchFamily="34" charset="0"/>
              </a:rPr>
              <a:t>Matplotlib/Seaborn</a:t>
            </a:r>
          </a:p>
        </p:txBody>
      </p:sp>
    </p:spTree>
    <p:extLst>
      <p:ext uri="{BB962C8B-B14F-4D97-AF65-F5344CB8AC3E}">
        <p14:creationId xmlns:p14="http://schemas.microsoft.com/office/powerpoint/2010/main" val="3158161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1CBA-2EF5-AFBF-0B1A-5EB601E61305}"/>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71630237-BFAB-DBD7-7C93-2CAED3AE5F2B}"/>
              </a:ext>
            </a:extLst>
          </p:cNvPr>
          <p:cNvSpPr>
            <a:spLocks noGrp="1"/>
          </p:cNvSpPr>
          <p:nvPr>
            <p:ph idx="1"/>
          </p:nvPr>
        </p:nvSpPr>
        <p:spPr>
          <a:xfrm>
            <a:off x="1141412" y="2249487"/>
            <a:ext cx="9905999" cy="3356834"/>
          </a:xfrm>
        </p:spPr>
        <p:txBody>
          <a:bodyPr>
            <a:normAutofit fontScale="92500" lnSpcReduction="20000"/>
          </a:bodyPr>
          <a:lstStyle/>
          <a:p>
            <a:pPr rtl="0">
              <a:spcBef>
                <a:spcPts val="1200"/>
              </a:spcBef>
              <a:spcAft>
                <a:spcPts val="1200"/>
              </a:spcAft>
            </a:pPr>
            <a:r>
              <a:rPr lang="en-US" sz="2800" b="0" i="0" u="none" strike="noStrike" dirty="0">
                <a:solidFill>
                  <a:srgbClr val="000000"/>
                </a:solidFill>
                <a:effectLst/>
                <a:latin typeface="Arial" panose="020B0604020202020204" pitchFamily="34" charset="0"/>
              </a:rPr>
              <a:t>In the modern world, energy management is a critical issue for both households and energy providers. Predicting energy consumption accurately enables better planning, cost reduction, and optimization of resources. The goal of this project is to develop a machine learning model that can predict household energy consumption based on historical data. Using this model, consumers can gain insights into their usage patterns, while energy providers can forecast demand more effectively.</a:t>
            </a:r>
            <a:endParaRPr lang="en-US" sz="2800" dirty="0">
              <a:solidFill>
                <a:schemeClr val="bg1">
                  <a:lumMod val="95000"/>
                  <a:lumOff val="5000"/>
                </a:schemeClr>
              </a:solidFill>
            </a:endParaRPr>
          </a:p>
        </p:txBody>
      </p:sp>
    </p:spTree>
    <p:extLst>
      <p:ext uri="{BB962C8B-B14F-4D97-AF65-F5344CB8AC3E}">
        <p14:creationId xmlns:p14="http://schemas.microsoft.com/office/powerpoint/2010/main" val="2642253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435C3-1697-A506-9E6E-2AE35A262A20}"/>
              </a:ext>
            </a:extLst>
          </p:cNvPr>
          <p:cNvSpPr>
            <a:spLocks noGrp="1"/>
          </p:cNvSpPr>
          <p:nvPr>
            <p:ph type="title"/>
          </p:nvPr>
        </p:nvSpPr>
        <p:spPr>
          <a:xfrm>
            <a:off x="1141412" y="288734"/>
            <a:ext cx="9905998" cy="1478570"/>
          </a:xfrm>
        </p:spPr>
        <p:txBody>
          <a:bodyPr/>
          <a:lstStyle/>
          <a:p>
            <a:r>
              <a:rPr lang="en-IN" dirty="0"/>
              <a:t>Approach</a:t>
            </a:r>
          </a:p>
        </p:txBody>
      </p:sp>
      <p:sp>
        <p:nvSpPr>
          <p:cNvPr id="3" name="Content Placeholder 2">
            <a:extLst>
              <a:ext uri="{FF2B5EF4-FFF2-40B4-BE49-F238E27FC236}">
                <a16:creationId xmlns:a16="http://schemas.microsoft.com/office/drawing/2014/main" id="{C1CAB39B-69BC-A0F2-F673-C41859E3D62E}"/>
              </a:ext>
            </a:extLst>
          </p:cNvPr>
          <p:cNvSpPr>
            <a:spLocks noGrp="1"/>
          </p:cNvSpPr>
          <p:nvPr>
            <p:ph idx="1"/>
          </p:nvPr>
        </p:nvSpPr>
        <p:spPr>
          <a:xfrm>
            <a:off x="1141412" y="1617404"/>
            <a:ext cx="10850719" cy="4798386"/>
          </a:xfrm>
        </p:spPr>
        <p:txBody>
          <a:bodyPr>
            <a:normAutofit fontScale="77500" lnSpcReduction="20000"/>
          </a:bodyPr>
          <a:lstStyle/>
          <a:p>
            <a:pPr marL="457200" lvl="1" indent="0">
              <a:buNone/>
            </a:pPr>
            <a:r>
              <a:rPr lang="en-US" sz="2400" b="1" dirty="0">
                <a:solidFill>
                  <a:schemeClr val="bg1"/>
                </a:solidFill>
              </a:rPr>
              <a:t>Data understanding</a:t>
            </a:r>
          </a:p>
          <a:p>
            <a:pPr marL="457200" lvl="1" indent="0">
              <a:buNone/>
            </a:pPr>
            <a:r>
              <a:rPr lang="en-US" sz="2400" b="1" dirty="0">
                <a:solidFill>
                  <a:schemeClr val="bg1"/>
                </a:solidFill>
              </a:rPr>
              <a:t>Data Preprocessing:</a:t>
            </a:r>
          </a:p>
          <a:p>
            <a:pPr marL="457200" lvl="1" indent="0">
              <a:buNone/>
            </a:pPr>
            <a:r>
              <a:rPr lang="en-US" sz="2400" b="1" dirty="0">
                <a:solidFill>
                  <a:schemeClr val="bg1"/>
                </a:solidFill>
              </a:rPr>
              <a:t>	Data type conversion</a:t>
            </a:r>
          </a:p>
          <a:p>
            <a:pPr marL="457200" lvl="1" indent="0">
              <a:buNone/>
            </a:pPr>
            <a:r>
              <a:rPr lang="en-US" sz="2400" b="1" dirty="0">
                <a:solidFill>
                  <a:schemeClr val="bg1"/>
                </a:solidFill>
              </a:rPr>
              <a:t>	Null Value handling</a:t>
            </a:r>
          </a:p>
          <a:p>
            <a:pPr marL="457200" lvl="1" indent="0">
              <a:buNone/>
            </a:pPr>
            <a:r>
              <a:rPr lang="en-US" sz="2400" b="1" dirty="0">
                <a:solidFill>
                  <a:schemeClr val="bg1"/>
                </a:solidFill>
              </a:rPr>
              <a:t>	Outlier identification and Treatment</a:t>
            </a:r>
          </a:p>
          <a:p>
            <a:pPr marL="457200" lvl="1" indent="0">
              <a:buNone/>
            </a:pPr>
            <a:r>
              <a:rPr lang="en-US" sz="2400" b="1" dirty="0">
                <a:solidFill>
                  <a:schemeClr val="bg1"/>
                </a:solidFill>
              </a:rPr>
              <a:t>	Feature Engineering</a:t>
            </a:r>
          </a:p>
          <a:p>
            <a:pPr marL="457200" lvl="1" indent="0">
              <a:buNone/>
            </a:pPr>
            <a:r>
              <a:rPr lang="en-US" sz="2400" b="1" dirty="0">
                <a:solidFill>
                  <a:schemeClr val="bg1"/>
                </a:solidFill>
              </a:rPr>
              <a:t>Scaling</a:t>
            </a:r>
          </a:p>
          <a:p>
            <a:pPr marL="457200" lvl="1" indent="0">
              <a:buNone/>
            </a:pPr>
            <a:r>
              <a:rPr lang="en-US" sz="2400" b="1" dirty="0">
                <a:solidFill>
                  <a:schemeClr val="bg1"/>
                </a:solidFill>
              </a:rPr>
              <a:t>Model Building</a:t>
            </a:r>
          </a:p>
          <a:p>
            <a:pPr marL="457200" lvl="1" indent="0">
              <a:buNone/>
            </a:pPr>
            <a:r>
              <a:rPr lang="en-US" sz="2400" b="1" dirty="0">
                <a:solidFill>
                  <a:schemeClr val="bg1"/>
                </a:solidFill>
              </a:rPr>
              <a:t>	X and Y split</a:t>
            </a:r>
          </a:p>
          <a:p>
            <a:pPr marL="457200" lvl="1" indent="0">
              <a:buNone/>
            </a:pPr>
            <a:r>
              <a:rPr lang="en-US" sz="2400" b="1" dirty="0">
                <a:solidFill>
                  <a:schemeClr val="bg1"/>
                </a:solidFill>
              </a:rPr>
              <a:t>	Train and test split</a:t>
            </a:r>
          </a:p>
          <a:p>
            <a:pPr marL="457200" lvl="1" indent="0">
              <a:buNone/>
            </a:pPr>
            <a:r>
              <a:rPr lang="en-US" sz="2400" b="1" dirty="0">
                <a:solidFill>
                  <a:schemeClr val="bg1"/>
                </a:solidFill>
              </a:rPr>
              <a:t>	Linear Regression – </a:t>
            </a:r>
            <a:r>
              <a:rPr lang="en-US" sz="2400" b="1" dirty="0" err="1">
                <a:solidFill>
                  <a:schemeClr val="bg1"/>
                </a:solidFill>
              </a:rPr>
              <a:t>Sklearn</a:t>
            </a:r>
            <a:r>
              <a:rPr lang="en-US" sz="2400" b="1" dirty="0">
                <a:solidFill>
                  <a:schemeClr val="bg1"/>
                </a:solidFill>
              </a:rPr>
              <a:t> and </a:t>
            </a:r>
            <a:r>
              <a:rPr lang="en-US" sz="2400" b="1" dirty="0" err="1">
                <a:solidFill>
                  <a:schemeClr val="bg1"/>
                </a:solidFill>
              </a:rPr>
              <a:t>Statsmodel</a:t>
            </a:r>
            <a:endParaRPr lang="en-US" sz="2400" b="1" dirty="0">
              <a:solidFill>
                <a:schemeClr val="bg1"/>
              </a:solidFill>
            </a:endParaRPr>
          </a:p>
          <a:p>
            <a:pPr marL="457200" lvl="1" indent="0">
              <a:buNone/>
            </a:pPr>
            <a:r>
              <a:rPr lang="en-US" sz="2400" b="1" dirty="0">
                <a:solidFill>
                  <a:schemeClr val="bg1"/>
                </a:solidFill>
              </a:rPr>
              <a:t>Metrics Calculation</a:t>
            </a:r>
          </a:p>
          <a:p>
            <a:pPr marL="457200" lvl="1" indent="0">
              <a:buNone/>
            </a:pPr>
            <a:r>
              <a:rPr lang="en-US" sz="2400" b="1" dirty="0">
                <a:solidFill>
                  <a:schemeClr val="bg1"/>
                </a:solidFill>
              </a:rPr>
              <a:t>Visualization</a:t>
            </a:r>
          </a:p>
        </p:txBody>
      </p:sp>
    </p:spTree>
    <p:extLst>
      <p:ext uri="{BB962C8B-B14F-4D97-AF65-F5344CB8AC3E}">
        <p14:creationId xmlns:p14="http://schemas.microsoft.com/office/powerpoint/2010/main" val="97856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CA7C7-964B-36DB-186A-667F6AB8E1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146AF6-196A-6FC5-09B2-674389CFE497}"/>
              </a:ext>
            </a:extLst>
          </p:cNvPr>
          <p:cNvSpPr>
            <a:spLocks noGrp="1"/>
          </p:cNvSpPr>
          <p:nvPr>
            <p:ph type="title"/>
          </p:nvPr>
        </p:nvSpPr>
        <p:spPr>
          <a:xfrm>
            <a:off x="1083354" y="135395"/>
            <a:ext cx="9905998" cy="1478570"/>
          </a:xfrm>
        </p:spPr>
        <p:txBody>
          <a:bodyPr/>
          <a:lstStyle/>
          <a:p>
            <a:r>
              <a:rPr lang="en-IN" dirty="0"/>
              <a:t>Daily Energy consumption Trend</a:t>
            </a:r>
          </a:p>
        </p:txBody>
      </p:sp>
      <p:pic>
        <p:nvPicPr>
          <p:cNvPr id="5" name="Picture 4" descr="A graph showing a number of blue dots&#10;&#10;Description automatically generated">
            <a:extLst>
              <a:ext uri="{FF2B5EF4-FFF2-40B4-BE49-F238E27FC236}">
                <a16:creationId xmlns:a16="http://schemas.microsoft.com/office/drawing/2014/main" id="{8D8B5671-E773-93CE-BFB4-176072BC289B}"/>
              </a:ext>
            </a:extLst>
          </p:cNvPr>
          <p:cNvPicPr>
            <a:picLocks noChangeAspect="1"/>
          </p:cNvPicPr>
          <p:nvPr/>
        </p:nvPicPr>
        <p:blipFill>
          <a:blip r:embed="rId2">
            <a:extLst>
              <a:ext uri="{28A0092B-C50C-407E-A947-70E740481C1C}">
                <a14:useLocalDpi xmlns:a14="http://schemas.microsoft.com/office/drawing/2010/main" val="0"/>
              </a:ext>
            </a:extLst>
          </a:blip>
          <a:srcRect l="1427" r="12740" b="2962"/>
          <a:stretch/>
        </p:blipFill>
        <p:spPr>
          <a:xfrm>
            <a:off x="1647436" y="1361420"/>
            <a:ext cx="8777833" cy="4874489"/>
          </a:xfrm>
          <a:prstGeom prst="rect">
            <a:avLst/>
          </a:prstGeom>
        </p:spPr>
      </p:pic>
    </p:spTree>
    <p:extLst>
      <p:ext uri="{BB962C8B-B14F-4D97-AF65-F5344CB8AC3E}">
        <p14:creationId xmlns:p14="http://schemas.microsoft.com/office/powerpoint/2010/main" val="1345484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82EE4E-0F98-1E5E-4AE6-6CCA6849FB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400872-B347-D22D-D2EA-7E079ACA894F}"/>
              </a:ext>
            </a:extLst>
          </p:cNvPr>
          <p:cNvSpPr>
            <a:spLocks noGrp="1"/>
          </p:cNvSpPr>
          <p:nvPr>
            <p:ph type="title"/>
          </p:nvPr>
        </p:nvSpPr>
        <p:spPr>
          <a:xfrm>
            <a:off x="1083354" y="135395"/>
            <a:ext cx="9905998" cy="1478570"/>
          </a:xfrm>
        </p:spPr>
        <p:txBody>
          <a:bodyPr/>
          <a:lstStyle/>
          <a:p>
            <a:r>
              <a:rPr lang="en-IN" dirty="0"/>
              <a:t>Daily Energy consumption Trend</a:t>
            </a:r>
          </a:p>
        </p:txBody>
      </p:sp>
      <p:sp>
        <p:nvSpPr>
          <p:cNvPr id="4" name="TextBox 3">
            <a:extLst>
              <a:ext uri="{FF2B5EF4-FFF2-40B4-BE49-F238E27FC236}">
                <a16:creationId xmlns:a16="http://schemas.microsoft.com/office/drawing/2014/main" id="{16CBDCA9-6898-A437-931D-BB521AE00889}"/>
              </a:ext>
            </a:extLst>
          </p:cNvPr>
          <p:cNvSpPr txBox="1"/>
          <p:nvPr/>
        </p:nvSpPr>
        <p:spPr>
          <a:xfrm>
            <a:off x="689548" y="1319134"/>
            <a:ext cx="10882859" cy="5016758"/>
          </a:xfrm>
          <a:prstGeom prst="rect">
            <a:avLst/>
          </a:prstGeom>
          <a:noFill/>
        </p:spPr>
        <p:txBody>
          <a:bodyPr wrap="square">
            <a:spAutoFit/>
          </a:bodyPr>
          <a:lstStyle/>
          <a:p>
            <a:pPr lvl="1"/>
            <a:r>
              <a:rPr lang="en-US" sz="2000" b="1" dirty="0">
                <a:solidFill>
                  <a:schemeClr val="bg1">
                    <a:lumMod val="95000"/>
                    <a:lumOff val="5000"/>
                  </a:schemeClr>
                </a:solidFill>
              </a:rPr>
              <a:t>1</a:t>
            </a:r>
            <a:r>
              <a:rPr lang="en-US" sz="2000" dirty="0">
                <a:solidFill>
                  <a:schemeClr val="bg1">
                    <a:lumMod val="95000"/>
                    <a:lumOff val="5000"/>
                  </a:schemeClr>
                </a:solidFill>
              </a:rPr>
              <a:t>. </a:t>
            </a:r>
            <a:r>
              <a:rPr lang="en-US" sz="2000" b="1" dirty="0">
                <a:solidFill>
                  <a:schemeClr val="bg1">
                    <a:lumMod val="95000"/>
                    <a:lumOff val="5000"/>
                  </a:schemeClr>
                </a:solidFill>
              </a:rPr>
              <a:t>Seasonal Energy Consumption Patterns</a:t>
            </a:r>
          </a:p>
          <a:p>
            <a:pPr lvl="1"/>
            <a:r>
              <a:rPr lang="en-US" sz="2000" b="1" dirty="0">
                <a:solidFill>
                  <a:schemeClr val="bg1">
                    <a:lumMod val="95000"/>
                    <a:lumOff val="5000"/>
                  </a:schemeClr>
                </a:solidFill>
              </a:rPr>
              <a:t>Observation: </a:t>
            </a:r>
            <a:r>
              <a:rPr lang="en-US" sz="2000" dirty="0">
                <a:solidFill>
                  <a:schemeClr val="bg1">
                    <a:lumMod val="95000"/>
                    <a:lumOff val="5000"/>
                  </a:schemeClr>
                </a:solidFill>
              </a:rPr>
              <a:t>There seem to be recurring peaks and troughs in energy usage that align with specific times of the year.</a:t>
            </a:r>
          </a:p>
          <a:p>
            <a:pPr lvl="1"/>
            <a:r>
              <a:rPr lang="en-US" sz="2000" b="1" dirty="0">
                <a:solidFill>
                  <a:schemeClr val="bg1">
                    <a:lumMod val="95000"/>
                    <a:lumOff val="5000"/>
                  </a:schemeClr>
                </a:solidFill>
              </a:rPr>
              <a:t>Actionable Insight: </a:t>
            </a:r>
            <a:r>
              <a:rPr lang="en-US" sz="2000" dirty="0">
                <a:solidFill>
                  <a:schemeClr val="bg1">
                    <a:lumMod val="95000"/>
                    <a:lumOff val="5000"/>
                  </a:schemeClr>
                </a:solidFill>
              </a:rPr>
              <a:t>Households can prepare for seasons with higher energy demands (e.g., summer for air conditioning or winter for heating) by optimizing their energy use and ensuring appliances are energy-efficient.</a:t>
            </a:r>
          </a:p>
          <a:p>
            <a:pPr lvl="1"/>
            <a:r>
              <a:rPr lang="en-US" sz="2000" b="1" dirty="0">
                <a:solidFill>
                  <a:schemeClr val="bg1">
                    <a:lumMod val="95000"/>
                    <a:lumOff val="5000"/>
                  </a:schemeClr>
                </a:solidFill>
              </a:rPr>
              <a:t>2. Energy Spikes</a:t>
            </a:r>
          </a:p>
          <a:p>
            <a:pPr lvl="1"/>
            <a:r>
              <a:rPr lang="en-US" sz="2000" b="1" dirty="0">
                <a:solidFill>
                  <a:schemeClr val="bg1">
                    <a:lumMod val="95000"/>
                    <a:lumOff val="5000"/>
                  </a:schemeClr>
                </a:solidFill>
              </a:rPr>
              <a:t>Observation: </a:t>
            </a:r>
            <a:r>
              <a:rPr lang="en-US" sz="2000" dirty="0">
                <a:solidFill>
                  <a:schemeClr val="bg1">
                    <a:lumMod val="95000"/>
                    <a:lumOff val="5000"/>
                  </a:schemeClr>
                </a:solidFill>
              </a:rPr>
              <a:t>There are significant spikes in energy consumption at certain times.</a:t>
            </a:r>
          </a:p>
          <a:p>
            <a:pPr lvl="1"/>
            <a:r>
              <a:rPr lang="en-US" sz="2000" b="1" dirty="0">
                <a:solidFill>
                  <a:schemeClr val="bg1">
                    <a:lumMod val="95000"/>
                    <a:lumOff val="5000"/>
                  </a:schemeClr>
                </a:solidFill>
              </a:rPr>
              <a:t>Actionable Insight</a:t>
            </a:r>
            <a:r>
              <a:rPr lang="en-US" sz="2000" dirty="0">
                <a:solidFill>
                  <a:schemeClr val="bg1">
                    <a:lumMod val="95000"/>
                    <a:lumOff val="5000"/>
                  </a:schemeClr>
                </a:solidFill>
              </a:rPr>
              <a:t>: Households should investigate potential causes of these spikes (e.g., holidays, events, or malfunctioning appliances) and take steps to reduce energy waste by using timers, smart thermostats, or monitoring high-energy devices.</a:t>
            </a:r>
          </a:p>
          <a:p>
            <a:pPr lvl="1"/>
            <a:r>
              <a:rPr lang="en-US" sz="2000" b="1" dirty="0">
                <a:solidFill>
                  <a:schemeClr val="bg1">
                    <a:lumMod val="95000"/>
                    <a:lumOff val="5000"/>
                  </a:schemeClr>
                </a:solidFill>
              </a:rPr>
              <a:t>3. Negative Values</a:t>
            </a:r>
          </a:p>
          <a:p>
            <a:pPr lvl="1"/>
            <a:r>
              <a:rPr lang="en-US" sz="2000" b="1" dirty="0">
                <a:solidFill>
                  <a:schemeClr val="bg1">
                    <a:lumMod val="95000"/>
                    <a:lumOff val="5000"/>
                  </a:schemeClr>
                </a:solidFill>
              </a:rPr>
              <a:t>Observation: </a:t>
            </a:r>
            <a:r>
              <a:rPr lang="en-US" sz="2000" dirty="0">
                <a:solidFill>
                  <a:schemeClr val="bg1">
                    <a:lumMod val="95000"/>
                    <a:lumOff val="5000"/>
                  </a:schemeClr>
                </a:solidFill>
              </a:rPr>
              <a:t>The plot shows negative values for energy consumption, which might indicate energy generation (e.g., through solar panels) or metering adjustments.</a:t>
            </a:r>
          </a:p>
          <a:p>
            <a:pPr lvl="1"/>
            <a:r>
              <a:rPr lang="en-US" sz="2000" b="1" dirty="0">
                <a:solidFill>
                  <a:schemeClr val="bg1">
                    <a:lumMod val="95000"/>
                    <a:lumOff val="5000"/>
                  </a:schemeClr>
                </a:solidFill>
              </a:rPr>
              <a:t>Actionable Insight: </a:t>
            </a:r>
            <a:r>
              <a:rPr lang="en-US" sz="2000" dirty="0">
                <a:solidFill>
                  <a:schemeClr val="bg1">
                    <a:lumMod val="95000"/>
                    <a:lumOff val="5000"/>
                  </a:schemeClr>
                </a:solidFill>
              </a:rPr>
              <a:t>If households are generating excess energy, they could consider storing it in batteries or selling it back to the grid through net metering programs.</a:t>
            </a:r>
          </a:p>
        </p:txBody>
      </p:sp>
    </p:spTree>
    <p:extLst>
      <p:ext uri="{BB962C8B-B14F-4D97-AF65-F5344CB8AC3E}">
        <p14:creationId xmlns:p14="http://schemas.microsoft.com/office/powerpoint/2010/main" val="2421903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020299-8952-DC2D-46AE-E7BDDF1D7A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E4ED78-2F44-45DC-86D7-A8252851A639}"/>
              </a:ext>
            </a:extLst>
          </p:cNvPr>
          <p:cNvSpPr>
            <a:spLocks noGrp="1"/>
          </p:cNvSpPr>
          <p:nvPr>
            <p:ph type="title"/>
          </p:nvPr>
        </p:nvSpPr>
        <p:spPr>
          <a:xfrm>
            <a:off x="1141412" y="288734"/>
            <a:ext cx="9905998" cy="1478570"/>
          </a:xfrm>
        </p:spPr>
        <p:txBody>
          <a:bodyPr/>
          <a:lstStyle/>
          <a:p>
            <a:r>
              <a:rPr lang="en-IN" dirty="0"/>
              <a:t>Daily Energy Consumption by Sub-meter</a:t>
            </a:r>
          </a:p>
        </p:txBody>
      </p:sp>
      <p:pic>
        <p:nvPicPr>
          <p:cNvPr id="8" name="Picture 7" descr="A chart of a number of colors&#10;&#10;Description automatically generated with medium confidence">
            <a:extLst>
              <a:ext uri="{FF2B5EF4-FFF2-40B4-BE49-F238E27FC236}">
                <a16:creationId xmlns:a16="http://schemas.microsoft.com/office/drawing/2014/main" id="{BB597196-1A86-8036-4E65-71C99B38D5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1480172"/>
            <a:ext cx="9507277" cy="4887007"/>
          </a:xfrm>
          <a:prstGeom prst="rect">
            <a:avLst/>
          </a:prstGeom>
        </p:spPr>
      </p:pic>
    </p:spTree>
    <p:extLst>
      <p:ext uri="{BB962C8B-B14F-4D97-AF65-F5344CB8AC3E}">
        <p14:creationId xmlns:p14="http://schemas.microsoft.com/office/powerpoint/2010/main" val="2260539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E34A64-0DE4-982E-0559-B651A32E09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ED20CE-5E7D-C3ED-CD7F-A2D801F6E536}"/>
              </a:ext>
            </a:extLst>
          </p:cNvPr>
          <p:cNvSpPr>
            <a:spLocks noGrp="1"/>
          </p:cNvSpPr>
          <p:nvPr>
            <p:ph type="title"/>
          </p:nvPr>
        </p:nvSpPr>
        <p:spPr>
          <a:xfrm>
            <a:off x="1141412" y="288734"/>
            <a:ext cx="9905998" cy="1478570"/>
          </a:xfrm>
        </p:spPr>
        <p:txBody>
          <a:bodyPr/>
          <a:lstStyle/>
          <a:p>
            <a:r>
              <a:rPr lang="en-IN" dirty="0"/>
              <a:t>Daily Energy Consumption by Sub-meter</a:t>
            </a:r>
          </a:p>
        </p:txBody>
      </p:sp>
      <p:sp>
        <p:nvSpPr>
          <p:cNvPr id="4" name="TextBox 3">
            <a:extLst>
              <a:ext uri="{FF2B5EF4-FFF2-40B4-BE49-F238E27FC236}">
                <a16:creationId xmlns:a16="http://schemas.microsoft.com/office/drawing/2014/main" id="{CC00FE81-8336-1552-E6B6-1F8E7CE731B1}"/>
              </a:ext>
            </a:extLst>
          </p:cNvPr>
          <p:cNvSpPr txBox="1"/>
          <p:nvPr/>
        </p:nvSpPr>
        <p:spPr>
          <a:xfrm>
            <a:off x="629587" y="1409075"/>
            <a:ext cx="10957809" cy="4801314"/>
          </a:xfrm>
          <a:prstGeom prst="rect">
            <a:avLst/>
          </a:prstGeom>
          <a:noFill/>
        </p:spPr>
        <p:txBody>
          <a:bodyPr wrap="square">
            <a:spAutoFit/>
          </a:bodyPr>
          <a:lstStyle/>
          <a:p>
            <a:r>
              <a:rPr lang="en-IN" b="1" dirty="0">
                <a:solidFill>
                  <a:schemeClr val="bg1"/>
                </a:solidFill>
              </a:rPr>
              <a:t>1. Opportunities for Energy Optimization</a:t>
            </a:r>
          </a:p>
          <a:p>
            <a:r>
              <a:rPr lang="en-IN" dirty="0">
                <a:solidFill>
                  <a:schemeClr val="bg1"/>
                </a:solidFill>
              </a:rPr>
              <a:t>Morning Energy Demand (6 AM - 9 AM):</a:t>
            </a:r>
          </a:p>
          <a:p>
            <a:r>
              <a:rPr lang="en-IN" dirty="0">
                <a:solidFill>
                  <a:schemeClr val="bg1"/>
                </a:solidFill>
              </a:rPr>
              <a:t>Water heater usage appears significant during this period. Households can reduce energy costs by:</a:t>
            </a:r>
          </a:p>
          <a:p>
            <a:r>
              <a:rPr lang="en-IN" dirty="0">
                <a:solidFill>
                  <a:schemeClr val="bg1"/>
                </a:solidFill>
              </a:rPr>
              <a:t>Installing programmable water heaters to pre-heat water during off-peak hours.</a:t>
            </a:r>
          </a:p>
          <a:p>
            <a:r>
              <a:rPr lang="en-IN" dirty="0">
                <a:solidFill>
                  <a:schemeClr val="bg1"/>
                </a:solidFill>
              </a:rPr>
              <a:t>Reducing shower durations or using energy-efficient water heaters.</a:t>
            </a:r>
          </a:p>
          <a:p>
            <a:r>
              <a:rPr lang="en-IN" dirty="0">
                <a:solidFill>
                  <a:schemeClr val="bg1"/>
                </a:solidFill>
              </a:rPr>
              <a:t>Evening Energy Demand (6 PM - 9 PM):</a:t>
            </a:r>
          </a:p>
          <a:p>
            <a:r>
              <a:rPr lang="en-IN" dirty="0">
                <a:solidFill>
                  <a:schemeClr val="bg1"/>
                </a:solidFill>
              </a:rPr>
              <a:t>High evening energy usage may indicate combined usage of multiple appliances. Households can:</a:t>
            </a:r>
          </a:p>
          <a:p>
            <a:r>
              <a:rPr lang="en-IN" dirty="0">
                <a:solidFill>
                  <a:schemeClr val="bg1"/>
                </a:solidFill>
              </a:rPr>
              <a:t>Avoid simultaneous use of high-energy appliances (e.g., laundry and kitchen appliances) to reduce peak loads.</a:t>
            </a:r>
          </a:p>
          <a:p>
            <a:r>
              <a:rPr lang="en-IN" dirty="0">
                <a:solidFill>
                  <a:schemeClr val="bg1"/>
                </a:solidFill>
              </a:rPr>
              <a:t>Adopt off-peak energy-saving habits if the electricity tariff is time-based.</a:t>
            </a:r>
          </a:p>
          <a:p>
            <a:r>
              <a:rPr lang="en-IN" b="1" dirty="0">
                <a:solidFill>
                  <a:schemeClr val="bg1"/>
                </a:solidFill>
              </a:rPr>
              <a:t>2. Insights on Continuous Usage</a:t>
            </a:r>
          </a:p>
          <a:p>
            <a:r>
              <a:rPr lang="en-IN" dirty="0">
                <a:solidFill>
                  <a:schemeClr val="bg1"/>
                </a:solidFill>
              </a:rPr>
              <a:t>Sub_metering_2 likely captures continuous refrigerator usage in the laundry room, which could benefit from:</a:t>
            </a:r>
          </a:p>
          <a:p>
            <a:r>
              <a:rPr lang="en-IN" dirty="0">
                <a:solidFill>
                  <a:schemeClr val="bg1"/>
                </a:solidFill>
              </a:rPr>
              <a:t>Ensuring refrigerators are energy-efficient models.</a:t>
            </a:r>
          </a:p>
          <a:p>
            <a:r>
              <a:rPr lang="en-IN" dirty="0">
                <a:solidFill>
                  <a:schemeClr val="bg1"/>
                </a:solidFill>
              </a:rPr>
              <a:t>Regular maintenance, such as cleaning coils and avoiding overstocking.</a:t>
            </a:r>
          </a:p>
          <a:p>
            <a:r>
              <a:rPr lang="en-IN" b="1" dirty="0">
                <a:solidFill>
                  <a:schemeClr val="bg1"/>
                </a:solidFill>
              </a:rPr>
              <a:t>3. Unusual Patterns</a:t>
            </a:r>
          </a:p>
          <a:p>
            <a:r>
              <a:rPr lang="en-IN" dirty="0">
                <a:solidFill>
                  <a:schemeClr val="bg1"/>
                </a:solidFill>
              </a:rPr>
              <a:t>The heatmap shows some negative energy values, which may indicate:</a:t>
            </a:r>
          </a:p>
          <a:p>
            <a:r>
              <a:rPr lang="en-IN" dirty="0">
                <a:solidFill>
                  <a:schemeClr val="bg1"/>
                </a:solidFill>
              </a:rPr>
              <a:t>Errors in the dataset or measurement.</a:t>
            </a:r>
          </a:p>
          <a:p>
            <a:r>
              <a:rPr lang="en-IN" dirty="0">
                <a:solidFill>
                  <a:schemeClr val="bg1"/>
                </a:solidFill>
              </a:rPr>
              <a:t>Calibration issues in the metering devices. These should be investigated to ensure accurate energy tracking.</a:t>
            </a:r>
          </a:p>
        </p:txBody>
      </p:sp>
    </p:spTree>
    <p:extLst>
      <p:ext uri="{BB962C8B-B14F-4D97-AF65-F5344CB8AC3E}">
        <p14:creationId xmlns:p14="http://schemas.microsoft.com/office/powerpoint/2010/main" val="408929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AB564F34-4E62-3B53-A0AC-F716437DF4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BF1137-0E49-4A6D-CAFE-997F2237F39F}"/>
              </a:ext>
            </a:extLst>
          </p:cNvPr>
          <p:cNvSpPr>
            <a:spLocks noGrp="1"/>
          </p:cNvSpPr>
          <p:nvPr>
            <p:ph type="title"/>
          </p:nvPr>
        </p:nvSpPr>
        <p:spPr>
          <a:xfrm>
            <a:off x="1143001" y="401293"/>
            <a:ext cx="9905998" cy="1052753"/>
          </a:xfrm>
        </p:spPr>
        <p:txBody>
          <a:bodyPr>
            <a:normAutofit/>
          </a:bodyPr>
          <a:lstStyle/>
          <a:p>
            <a:r>
              <a:rPr lang="en-IN" dirty="0"/>
              <a:t>Reduction of carbon emission over time</a:t>
            </a:r>
          </a:p>
        </p:txBody>
      </p:sp>
      <p:sp>
        <p:nvSpPr>
          <p:cNvPr id="9" name="Content Placeholder 2">
            <a:extLst>
              <a:ext uri="{FF2B5EF4-FFF2-40B4-BE49-F238E27FC236}">
                <a16:creationId xmlns:a16="http://schemas.microsoft.com/office/drawing/2014/main" id="{3FD45211-A87C-EFE5-14BA-13FFE4FF39C8}"/>
              </a:ext>
            </a:extLst>
          </p:cNvPr>
          <p:cNvSpPr txBox="1">
            <a:spLocks/>
          </p:cNvSpPr>
          <p:nvPr/>
        </p:nvSpPr>
        <p:spPr>
          <a:xfrm>
            <a:off x="5921830" y="1941185"/>
            <a:ext cx="6037942" cy="441607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endParaRPr lang="en-IN" sz="2400" dirty="0"/>
          </a:p>
        </p:txBody>
      </p:sp>
      <p:pic>
        <p:nvPicPr>
          <p:cNvPr id="4" name="Picture 3">
            <a:extLst>
              <a:ext uri="{FF2B5EF4-FFF2-40B4-BE49-F238E27FC236}">
                <a16:creationId xmlns:a16="http://schemas.microsoft.com/office/drawing/2014/main" id="{123DF81B-AA7A-41BC-6F9D-B8BEEE15A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4046" y="1454045"/>
            <a:ext cx="9116353" cy="4729209"/>
          </a:xfrm>
          <a:prstGeom prst="rect">
            <a:avLst/>
          </a:prstGeom>
        </p:spPr>
      </p:pic>
    </p:spTree>
    <p:extLst>
      <p:ext uri="{BB962C8B-B14F-4D97-AF65-F5344CB8AC3E}">
        <p14:creationId xmlns:p14="http://schemas.microsoft.com/office/powerpoint/2010/main" val="3513435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9D285B38-05CA-0380-7AF5-1D636C7E9EC4}"/>
            </a:ext>
          </a:extLst>
        </p:cNvPr>
        <p:cNvGrpSpPr/>
        <p:nvPr/>
      </p:nvGrpSpPr>
      <p:grpSpPr>
        <a:xfrm>
          <a:off x="0" y="0"/>
          <a:ext cx="0" cy="0"/>
          <a:chOff x="0" y="0"/>
          <a:chExt cx="0" cy="0"/>
        </a:xfrm>
      </p:grpSpPr>
      <p:sp>
        <p:nvSpPr>
          <p:cNvPr id="9" name="Content Placeholder 2">
            <a:extLst>
              <a:ext uri="{FF2B5EF4-FFF2-40B4-BE49-F238E27FC236}">
                <a16:creationId xmlns:a16="http://schemas.microsoft.com/office/drawing/2014/main" id="{2A99A506-B1E9-CBCA-C355-1094E6B433C2}"/>
              </a:ext>
            </a:extLst>
          </p:cNvPr>
          <p:cNvSpPr txBox="1">
            <a:spLocks/>
          </p:cNvSpPr>
          <p:nvPr/>
        </p:nvSpPr>
        <p:spPr>
          <a:xfrm>
            <a:off x="5921830" y="1941185"/>
            <a:ext cx="6037942" cy="441607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endParaRPr lang="en-IN" sz="2400" dirty="0"/>
          </a:p>
        </p:txBody>
      </p:sp>
      <p:sp>
        <p:nvSpPr>
          <p:cNvPr id="13" name="Content Placeholder 2">
            <a:extLst>
              <a:ext uri="{FF2B5EF4-FFF2-40B4-BE49-F238E27FC236}">
                <a16:creationId xmlns:a16="http://schemas.microsoft.com/office/drawing/2014/main" id="{1C408EEA-9AD4-5C38-22AC-8F2DC5DAFD6B}"/>
              </a:ext>
            </a:extLst>
          </p:cNvPr>
          <p:cNvSpPr>
            <a:spLocks noGrp="1"/>
          </p:cNvSpPr>
          <p:nvPr>
            <p:ph idx="1"/>
          </p:nvPr>
        </p:nvSpPr>
        <p:spPr>
          <a:xfrm>
            <a:off x="614597" y="1274164"/>
            <a:ext cx="11345175" cy="5321508"/>
          </a:xfrm>
        </p:spPr>
        <p:txBody>
          <a:bodyPr>
            <a:normAutofit fontScale="70000" lnSpcReduction="20000"/>
          </a:bodyPr>
          <a:lstStyle/>
          <a:p>
            <a:pPr marL="457200" lvl="1" indent="0">
              <a:buNone/>
            </a:pPr>
            <a:r>
              <a:rPr lang="en-US" sz="2400" b="1" dirty="0">
                <a:solidFill>
                  <a:schemeClr val="bg1"/>
                </a:solidFill>
              </a:rPr>
              <a:t>Actionable Recommendations for Reducing Carbon Footprints:</a:t>
            </a:r>
          </a:p>
          <a:p>
            <a:pPr marL="457200" lvl="1" indent="0">
              <a:buNone/>
            </a:pPr>
            <a:r>
              <a:rPr lang="en-US" sz="2400" b="1" dirty="0">
                <a:solidFill>
                  <a:schemeClr val="bg1"/>
                </a:solidFill>
              </a:rPr>
              <a:t>Encourage Renewable Energy Usage:</a:t>
            </a:r>
          </a:p>
          <a:p>
            <a:pPr marL="457200" lvl="1" indent="0">
              <a:buNone/>
            </a:pPr>
            <a:r>
              <a:rPr lang="en-US" sz="2400" dirty="0">
                <a:solidFill>
                  <a:schemeClr val="bg1"/>
                </a:solidFill>
              </a:rPr>
              <a:t>Incentivize the adoption of solar panels or wind energy to reduce dependence on carbon-intensive energy sources.</a:t>
            </a:r>
          </a:p>
          <a:p>
            <a:pPr marL="457200" lvl="1" indent="0">
              <a:buNone/>
            </a:pPr>
            <a:r>
              <a:rPr lang="en-US" sz="2400" b="1" dirty="0">
                <a:solidFill>
                  <a:schemeClr val="bg1"/>
                </a:solidFill>
              </a:rPr>
              <a:t>Energy Efficiency Programs:</a:t>
            </a:r>
            <a:endParaRPr lang="en-US" sz="3200" b="1" dirty="0">
              <a:solidFill>
                <a:schemeClr val="bg1"/>
              </a:solidFill>
            </a:endParaRPr>
          </a:p>
          <a:p>
            <a:pPr marL="457200" lvl="1" indent="0">
              <a:buNone/>
            </a:pPr>
            <a:r>
              <a:rPr lang="en-US" sz="2400" dirty="0">
                <a:solidFill>
                  <a:schemeClr val="bg1"/>
                </a:solidFill>
              </a:rPr>
              <a:t>Educate households about energy-efficient appliances and behavior changes, such as switching to LED lighting and reducing standby power usage.</a:t>
            </a:r>
          </a:p>
          <a:p>
            <a:pPr marL="457200" lvl="1" indent="0">
              <a:buNone/>
            </a:pPr>
            <a:r>
              <a:rPr lang="en-US" sz="2400" b="1" dirty="0">
                <a:solidFill>
                  <a:schemeClr val="bg1"/>
                </a:solidFill>
              </a:rPr>
              <a:t>Smart Load Management:</a:t>
            </a:r>
          </a:p>
          <a:p>
            <a:pPr marL="457200" lvl="1" indent="0">
              <a:buNone/>
            </a:pPr>
            <a:r>
              <a:rPr lang="en-US" sz="2400" dirty="0">
                <a:solidFill>
                  <a:schemeClr val="bg1"/>
                </a:solidFill>
              </a:rPr>
              <a:t>Promote smart home technologies and load management tools to optimize energy use during peak hours, reducing overall consumption.</a:t>
            </a:r>
          </a:p>
          <a:p>
            <a:pPr marL="457200" lvl="1" indent="0">
              <a:buNone/>
            </a:pPr>
            <a:r>
              <a:rPr lang="en-US" sz="2400" b="1" dirty="0">
                <a:solidFill>
                  <a:schemeClr val="bg1"/>
                </a:solidFill>
              </a:rPr>
              <a:t>Behavioral Changes:</a:t>
            </a:r>
          </a:p>
          <a:p>
            <a:pPr marL="457200" lvl="1" indent="0">
              <a:buNone/>
            </a:pPr>
            <a:r>
              <a:rPr lang="en-US" sz="2400" dirty="0">
                <a:solidFill>
                  <a:schemeClr val="bg1"/>
                </a:solidFill>
              </a:rPr>
              <a:t>Encourage sustainable practices, such as adjusting thermostat settings, reducing water heating usage, and unplugging unused devices.</a:t>
            </a:r>
          </a:p>
          <a:p>
            <a:pPr marL="457200" lvl="1" indent="0">
              <a:buNone/>
            </a:pPr>
            <a:r>
              <a:rPr lang="en-US" sz="2400" b="1" dirty="0">
                <a:solidFill>
                  <a:schemeClr val="bg1"/>
                </a:solidFill>
              </a:rPr>
              <a:t>Collaborate with Policymakers:</a:t>
            </a:r>
          </a:p>
          <a:p>
            <a:pPr marL="457200" lvl="1" indent="0">
              <a:buNone/>
            </a:pPr>
            <a:r>
              <a:rPr lang="en-US" sz="2400" dirty="0">
                <a:solidFill>
                  <a:schemeClr val="bg1"/>
                </a:solidFill>
              </a:rPr>
              <a:t>Work with governments to implement carbon taxation, subsidies for green technology, or stricter efficiency standards for buildings and appliances.</a:t>
            </a:r>
            <a:r>
              <a:rPr lang="en-IN" sz="2400" dirty="0">
                <a:solidFill>
                  <a:schemeClr val="bg1"/>
                </a:solidFill>
              </a:rPr>
              <a:t>.</a:t>
            </a:r>
          </a:p>
        </p:txBody>
      </p:sp>
      <p:sp>
        <p:nvSpPr>
          <p:cNvPr id="6" name="Title 1">
            <a:extLst>
              <a:ext uri="{FF2B5EF4-FFF2-40B4-BE49-F238E27FC236}">
                <a16:creationId xmlns:a16="http://schemas.microsoft.com/office/drawing/2014/main" id="{9E7A9CB3-7B84-5001-8DC7-4443064109FB}"/>
              </a:ext>
            </a:extLst>
          </p:cNvPr>
          <p:cNvSpPr>
            <a:spLocks noGrp="1"/>
          </p:cNvSpPr>
          <p:nvPr>
            <p:ph type="title"/>
          </p:nvPr>
        </p:nvSpPr>
        <p:spPr>
          <a:xfrm>
            <a:off x="1143001" y="401293"/>
            <a:ext cx="9905998" cy="1052753"/>
          </a:xfrm>
        </p:spPr>
        <p:txBody>
          <a:bodyPr>
            <a:normAutofit/>
          </a:bodyPr>
          <a:lstStyle/>
          <a:p>
            <a:r>
              <a:rPr lang="en-IN" dirty="0"/>
              <a:t>Reduction of carbon emission over time</a:t>
            </a:r>
          </a:p>
        </p:txBody>
      </p:sp>
    </p:spTree>
    <p:extLst>
      <p:ext uri="{BB962C8B-B14F-4D97-AF65-F5344CB8AC3E}">
        <p14:creationId xmlns:p14="http://schemas.microsoft.com/office/powerpoint/2010/main" val="1243608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488</TotalTime>
  <Words>854</Words>
  <Application>Microsoft Office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Agency FB</vt:lpstr>
      <vt:lpstr>Arial</vt:lpstr>
      <vt:lpstr>Tw Cen MT</vt:lpstr>
      <vt:lpstr>Circuit</vt:lpstr>
      <vt:lpstr>Power Pulse: Household Energy Usage Forecast</vt:lpstr>
      <vt:lpstr>Project Overview</vt:lpstr>
      <vt:lpstr>Approach</vt:lpstr>
      <vt:lpstr>Daily Energy consumption Trend</vt:lpstr>
      <vt:lpstr>Daily Energy consumption Trend</vt:lpstr>
      <vt:lpstr>Daily Energy Consumption by Sub-meter</vt:lpstr>
      <vt:lpstr>Daily Energy Consumption by Sub-meter</vt:lpstr>
      <vt:lpstr>Reduction of carbon emission over time</vt:lpstr>
      <vt:lpstr>Reduction of carbon emission over time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Vidya Sathiaseelan</dc:creator>
  <cp:lastModifiedBy>Vidya Sathiaseelan</cp:lastModifiedBy>
  <cp:revision>31</cp:revision>
  <dcterms:created xsi:type="dcterms:W3CDTF">2024-11-19T11:27:53Z</dcterms:created>
  <dcterms:modified xsi:type="dcterms:W3CDTF">2024-12-26T16:10:30Z</dcterms:modified>
</cp:coreProperties>
</file>