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5C11C4D-705C-4B1F-A762-5D3B1A260D60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450587D-31AF-4FE4-A7DF-5CE9E3A84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51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C4D-705C-4B1F-A762-5D3B1A260D60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0587D-31AF-4FE4-A7DF-5CE9E3A84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09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C4D-705C-4B1F-A762-5D3B1A260D60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0587D-31AF-4FE4-A7DF-5CE9E3A84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826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C4D-705C-4B1F-A762-5D3B1A260D60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0587D-31AF-4FE4-A7DF-5CE9E3A841B6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9610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C4D-705C-4B1F-A762-5D3B1A260D60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0587D-31AF-4FE4-A7DF-5CE9E3A84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599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C4D-705C-4B1F-A762-5D3B1A260D60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0587D-31AF-4FE4-A7DF-5CE9E3A84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614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C4D-705C-4B1F-A762-5D3B1A260D60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0587D-31AF-4FE4-A7DF-5CE9E3A84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269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C4D-705C-4B1F-A762-5D3B1A260D60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0587D-31AF-4FE4-A7DF-5CE9E3A84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125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C4D-705C-4B1F-A762-5D3B1A260D60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0587D-31AF-4FE4-A7DF-5CE9E3A84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79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C4D-705C-4B1F-A762-5D3B1A260D60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0587D-31AF-4FE4-A7DF-5CE9E3A84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82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C4D-705C-4B1F-A762-5D3B1A260D60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0587D-31AF-4FE4-A7DF-5CE9E3A84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23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C4D-705C-4B1F-A762-5D3B1A260D60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0587D-31AF-4FE4-A7DF-5CE9E3A84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C4D-705C-4B1F-A762-5D3B1A260D60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0587D-31AF-4FE4-A7DF-5CE9E3A84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37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C4D-705C-4B1F-A762-5D3B1A260D60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0587D-31AF-4FE4-A7DF-5CE9E3A84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42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C4D-705C-4B1F-A762-5D3B1A260D60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0587D-31AF-4FE4-A7DF-5CE9E3A84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36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C4D-705C-4B1F-A762-5D3B1A260D60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0587D-31AF-4FE4-A7DF-5CE9E3A84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8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C4D-705C-4B1F-A762-5D3B1A260D60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0587D-31AF-4FE4-A7DF-5CE9E3A84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89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11C4D-705C-4B1F-A762-5D3B1A260D60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0587D-31AF-4FE4-A7DF-5CE9E3A84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205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A5694-3DEC-64F4-1FCC-4E5DDB38C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9390" y="2297609"/>
            <a:ext cx="8915399" cy="2262781"/>
          </a:xfrm>
        </p:spPr>
        <p:txBody>
          <a:bodyPr>
            <a:noAutofit/>
          </a:bodyPr>
          <a:lstStyle/>
          <a:p>
            <a:r>
              <a:rPr lang="en-US" b="1" i="0" u="none" strike="noStrike" dirty="0">
                <a:effectLst/>
              </a:rPr>
              <a:t>Real-Time Sentiment Analysis for Customer Feedback Using Neural Networks and </a:t>
            </a:r>
            <a:r>
              <a:rPr lang="en-US" b="1" i="0" u="none" strike="noStrike" dirty="0" err="1">
                <a:effectLst/>
              </a:rPr>
              <a:t>Streamlit</a:t>
            </a:r>
            <a:r>
              <a:rPr lang="en-US" b="1" i="0" u="none" strike="noStrike" dirty="0">
                <a:effectLst/>
              </a:rPr>
              <a:t> App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283A9E-8241-332C-1954-477A421B4DCF}"/>
              </a:ext>
            </a:extLst>
          </p:cNvPr>
          <p:cNvSpPr txBox="1"/>
          <p:nvPr/>
        </p:nvSpPr>
        <p:spPr>
          <a:xfrm>
            <a:off x="8379501" y="5576341"/>
            <a:ext cx="3260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gency FB" panose="020B0503020202020204" pitchFamily="34" charset="0"/>
              </a:rPr>
              <a:t> </a:t>
            </a:r>
            <a:r>
              <a:rPr lang="en-IN" sz="2800" dirty="0">
                <a:solidFill>
                  <a:schemeClr val="bg1"/>
                </a:solidFill>
                <a:latin typeface="Agency FB" panose="020B0503020202020204" pitchFamily="34" charset="0"/>
              </a:rPr>
              <a:t>-</a:t>
            </a:r>
            <a:r>
              <a:rPr lang="en-IN" sz="2800" dirty="0">
                <a:latin typeface="Agency FB" panose="020B0503020202020204" pitchFamily="34" charset="0"/>
              </a:rPr>
              <a:t> </a:t>
            </a:r>
            <a:r>
              <a:rPr lang="en-IN" sz="2800" dirty="0">
                <a:solidFill>
                  <a:schemeClr val="bg1"/>
                </a:solidFill>
                <a:latin typeface="Agency FB" panose="020B0503020202020204" pitchFamily="34" charset="0"/>
              </a:rPr>
              <a:t>Vidya</a:t>
            </a:r>
            <a:r>
              <a:rPr lang="en-IN" sz="2800" dirty="0">
                <a:latin typeface="Agency FB" panose="020B0503020202020204" pitchFamily="34" charset="0"/>
              </a:rPr>
              <a:t> </a:t>
            </a:r>
            <a:r>
              <a:rPr lang="en-IN" sz="2800" dirty="0">
                <a:solidFill>
                  <a:schemeClr val="bg1"/>
                </a:solidFill>
                <a:latin typeface="Agency FB" panose="020B0503020202020204" pitchFamily="34" charset="0"/>
              </a:rPr>
              <a:t>Sathiaseelan</a:t>
            </a:r>
          </a:p>
        </p:txBody>
      </p:sp>
    </p:spTree>
    <p:extLst>
      <p:ext uri="{BB962C8B-B14F-4D97-AF65-F5344CB8AC3E}">
        <p14:creationId xmlns:p14="http://schemas.microsoft.com/office/powerpoint/2010/main" val="199991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1CBA-2EF5-AFBF-0B1A-5EB601E61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30237-BFAB-DBD7-7C93-2CAED3AE5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53235"/>
            <a:ext cx="9905999" cy="35417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Develop a system that uses a Neural Network (NN) model to perform sentiment analysis on customer feedback provided through a web application. The application will allow users to input text (e.g., reviews, comments) into a webpage, click a “Analyze" button, and receive real-time sentiment predictions (positive, negative, or neutral). The backend will be powered by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Streamlit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a lightweight Python framework for building interactive web applications</a:t>
            </a:r>
            <a:endParaRPr lang="en-IN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253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35C3-1697-A506-9E6E-2AE35A262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88734"/>
            <a:ext cx="9905998" cy="1478570"/>
          </a:xfrm>
        </p:spPr>
        <p:txBody>
          <a:bodyPr/>
          <a:lstStyle/>
          <a:p>
            <a:r>
              <a:rPr lang="en-IN" dirty="0"/>
              <a:t>Approach – Data Scrapping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AB39B-69BC-A0F2-F673-C41859E3D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7404"/>
            <a:ext cx="10850719" cy="3868996"/>
          </a:xfrm>
        </p:spPr>
        <p:txBody>
          <a:bodyPr>
            <a:normAutofit/>
          </a:bodyPr>
          <a:lstStyle/>
          <a:p>
            <a:pPr lvl="1"/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Used Selenium for data scrapping in IMDB webpage</a:t>
            </a:r>
          </a:p>
          <a:p>
            <a:pPr lvl="1"/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Scrapped the movie review links for the trending IMBD movies</a:t>
            </a:r>
          </a:p>
          <a:p>
            <a:pPr lvl="1"/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Launching the movie review pages one by one and scrapped all the needed details like, Review Title and Rating</a:t>
            </a:r>
          </a:p>
          <a:p>
            <a:pPr lvl="1"/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Based on the Ratings provided, The reviews were classified into Positive, Neutral and Negative</a:t>
            </a:r>
          </a:p>
          <a:p>
            <a:pPr lvl="1"/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This dataset was used further for model building.</a:t>
            </a:r>
          </a:p>
        </p:txBody>
      </p:sp>
    </p:spTree>
    <p:extLst>
      <p:ext uri="{BB962C8B-B14F-4D97-AF65-F5344CB8AC3E}">
        <p14:creationId xmlns:p14="http://schemas.microsoft.com/office/powerpoint/2010/main" val="97856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CA7C7-964B-36DB-186A-667F6AB8E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6AF6-196A-6FC5-09B2-674389CFE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88734"/>
            <a:ext cx="9905998" cy="1478570"/>
          </a:xfrm>
        </p:spPr>
        <p:txBody>
          <a:bodyPr/>
          <a:lstStyle/>
          <a:p>
            <a:r>
              <a:rPr lang="en-IN" dirty="0"/>
              <a:t>Approach – 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93368-E62D-AC14-7052-BF0CEB8D7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324" y="1617404"/>
            <a:ext cx="9771086" cy="4542764"/>
          </a:xfrm>
        </p:spPr>
        <p:txBody>
          <a:bodyPr>
            <a:normAutofit/>
          </a:bodyPr>
          <a:lstStyle/>
          <a:p>
            <a:pPr lvl="1"/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Loaded the dataset with classes and pre-processed all the review text to be ready for model building by removing all the unnecessary punctuation marks, Html tags, </a:t>
            </a:r>
            <a:r>
              <a:rPr lang="en-IN" sz="2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urls</a:t>
            </a:r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special characters and all the stop words.</a:t>
            </a:r>
          </a:p>
          <a:p>
            <a:pPr lvl="1"/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Lemmatization was done using the NLTK.</a:t>
            </a:r>
          </a:p>
          <a:p>
            <a:pPr lvl="1"/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Changed all the text to lowercase.</a:t>
            </a:r>
          </a:p>
          <a:p>
            <a:pPr lvl="1"/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“Sentiment” column was label encoded to 0 – negative, 1 – Neutral and 2 – Positive.</a:t>
            </a:r>
          </a:p>
          <a:p>
            <a:pPr lvl="1"/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Then the “Review Title” column was defined as X and “Sentiment Label” was defined as Y</a:t>
            </a:r>
          </a:p>
        </p:txBody>
      </p:sp>
    </p:spTree>
    <p:extLst>
      <p:ext uri="{BB962C8B-B14F-4D97-AF65-F5344CB8AC3E}">
        <p14:creationId xmlns:p14="http://schemas.microsoft.com/office/powerpoint/2010/main" val="1345484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20299-8952-DC2D-46AE-E7BDDF1D7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ED78-2F44-45DC-86D7-A8252851A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88734"/>
            <a:ext cx="9905998" cy="1478570"/>
          </a:xfrm>
        </p:spPr>
        <p:txBody>
          <a:bodyPr/>
          <a:lstStyle/>
          <a:p>
            <a:r>
              <a:rPr lang="en-IN" dirty="0"/>
              <a:t>Approach – Building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9DF27-FCD7-E998-FB98-2BDA7A2F0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324" y="1617404"/>
            <a:ext cx="9426653" cy="4408642"/>
          </a:xfrm>
        </p:spPr>
        <p:txBody>
          <a:bodyPr>
            <a:normAutofit/>
          </a:bodyPr>
          <a:lstStyle/>
          <a:p>
            <a:pPr lvl="1"/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Started building a model with bi directional LSTM. For which tokenizing and padding is done as a first step.</a:t>
            </a:r>
          </a:p>
          <a:p>
            <a:pPr lvl="1"/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Then for a embedding layer, I used pretrained GLOVE model.</a:t>
            </a:r>
          </a:p>
          <a:p>
            <a:pPr lvl="1"/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Then started training the model.</a:t>
            </a:r>
          </a:p>
          <a:p>
            <a:pPr lvl="1"/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model doesn’t gave the expected approach. </a:t>
            </a:r>
          </a:p>
          <a:p>
            <a:pPr lvl="1"/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Then used SMOTE for balancing the dataset and tried the model training but the model performance was again low.</a:t>
            </a:r>
          </a:p>
          <a:p>
            <a:pPr lvl="1"/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Now tried BERT and Distil BRET pre trained models. Model’s performance was good but predictions were done wrongly.</a:t>
            </a:r>
          </a:p>
        </p:txBody>
      </p:sp>
    </p:spTree>
    <p:extLst>
      <p:ext uri="{BB962C8B-B14F-4D97-AF65-F5344CB8AC3E}">
        <p14:creationId xmlns:p14="http://schemas.microsoft.com/office/powerpoint/2010/main" val="2260539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2B3A01B-0277-9CA0-CDE4-317A01CF4B6E}"/>
              </a:ext>
            </a:extLst>
          </p:cNvPr>
          <p:cNvSpPr txBox="1">
            <a:spLocks/>
          </p:cNvSpPr>
          <p:nvPr/>
        </p:nvSpPr>
        <p:spPr>
          <a:xfrm>
            <a:off x="1143001" y="691935"/>
            <a:ext cx="9905998" cy="9254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Approach - Data Augmentation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C801BCD-CADC-D550-FD00-F4862ED30355}"/>
              </a:ext>
            </a:extLst>
          </p:cNvPr>
          <p:cNvSpPr txBox="1">
            <a:spLocks/>
          </p:cNvSpPr>
          <p:nvPr/>
        </p:nvSpPr>
        <p:spPr>
          <a:xfrm>
            <a:off x="1382673" y="1407542"/>
            <a:ext cx="9426653" cy="440864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Data augmentation was done to handle the data imbalance in the dataset.</a:t>
            </a:r>
          </a:p>
          <a:p>
            <a:pPr lvl="1"/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Positive class was higher than the negative and neutral classes.</a:t>
            </a:r>
          </a:p>
          <a:p>
            <a:pPr lvl="1"/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Synonym augmentation and augment minority classes to match the majority class was performed and created a updated balanced dataset.</a:t>
            </a:r>
          </a:p>
          <a:p>
            <a:pPr lvl="1"/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Used this dataset for bidirectional LSTM model which was finalized and the predictions where made as expected.</a:t>
            </a:r>
          </a:p>
        </p:txBody>
      </p:sp>
    </p:spTree>
    <p:extLst>
      <p:ext uri="{BB962C8B-B14F-4D97-AF65-F5344CB8AC3E}">
        <p14:creationId xmlns:p14="http://schemas.microsoft.com/office/powerpoint/2010/main" val="26728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67021-27F1-0D68-B40F-8F9E67685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3C381A-4DAC-122E-47FD-756A047DBAA2}"/>
              </a:ext>
            </a:extLst>
          </p:cNvPr>
          <p:cNvSpPr txBox="1">
            <a:spLocks/>
          </p:cNvSpPr>
          <p:nvPr/>
        </p:nvSpPr>
        <p:spPr>
          <a:xfrm>
            <a:off x="1143001" y="691935"/>
            <a:ext cx="9905998" cy="9254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Model layers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1463C1F-0E21-A7BB-F262-7AD7E4141333}"/>
              </a:ext>
            </a:extLst>
          </p:cNvPr>
          <p:cNvSpPr txBox="1">
            <a:spLocks/>
          </p:cNvSpPr>
          <p:nvPr/>
        </p:nvSpPr>
        <p:spPr>
          <a:xfrm>
            <a:off x="1382673" y="1407542"/>
            <a:ext cx="9426653" cy="398891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Model contains the following layers</a:t>
            </a:r>
          </a:p>
          <a:p>
            <a:pPr lvl="2"/>
            <a:r>
              <a:rPr lang="en-IN" sz="2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Embedding</a:t>
            </a:r>
          </a:p>
          <a:p>
            <a:pPr lvl="2"/>
            <a:r>
              <a:rPr lang="en-IN" sz="2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Bidirectional LSTM(128)</a:t>
            </a:r>
          </a:p>
          <a:p>
            <a:pPr lvl="2"/>
            <a:r>
              <a:rPr lang="en-IN" sz="2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Dropout</a:t>
            </a:r>
          </a:p>
          <a:p>
            <a:pPr lvl="2"/>
            <a:r>
              <a:rPr lang="en-IN" sz="2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Bidirectional LSTM(64)</a:t>
            </a:r>
          </a:p>
          <a:p>
            <a:pPr lvl="2"/>
            <a:r>
              <a:rPr lang="en-IN" sz="2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Dropout</a:t>
            </a:r>
          </a:p>
          <a:p>
            <a:pPr lvl="2"/>
            <a:r>
              <a:rPr lang="en-IN" sz="2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Dense(</a:t>
            </a:r>
            <a:r>
              <a:rPr lang="en-IN" sz="22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Relu</a:t>
            </a:r>
            <a:r>
              <a:rPr lang="en-IN" sz="2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</a:p>
          <a:p>
            <a:pPr lvl="2"/>
            <a:r>
              <a:rPr lang="en-IN" sz="2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Dense(</a:t>
            </a:r>
            <a:r>
              <a:rPr lang="en-IN" sz="22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Sofmax</a:t>
            </a:r>
            <a:r>
              <a:rPr lang="en-IN" sz="2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</a:p>
          <a:p>
            <a:pPr lvl="2"/>
            <a:endParaRPr lang="en-IN" sz="2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lvl="2"/>
            <a:endParaRPr lang="en-IN" sz="2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21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E47A5D-58DD-CB0A-A687-6B9966D33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90BE206-B702-1455-3DFA-FE0F15B8D520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4459286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/>
              <a:t>Streamlit app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99936C7-CF3D-51A4-B26A-64E7ECE6DB61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4459287" cy="3965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/>
              <a:t>A simple app was designed using streamlit.</a:t>
            </a:r>
          </a:p>
          <a:p>
            <a:pPr lvl="1"/>
            <a:r>
              <a:rPr lang="en-US"/>
              <a:t>The app is used  to analyse the customer feedback and predict it whether it falls under positive, negative or neutral classes by connecting to model build. </a:t>
            </a:r>
          </a:p>
          <a:p>
            <a:pPr lvl="1"/>
            <a:r>
              <a:rPr lang="en-US"/>
              <a:t>The streamlit app was uploaded in streamlit community board for public use.</a:t>
            </a:r>
          </a:p>
          <a:p>
            <a:pPr lvl="2"/>
            <a:endParaRPr lang="en-US" sz="2000"/>
          </a:p>
          <a:p>
            <a:pPr lvl="2"/>
            <a:endParaRPr lang="en-US" sz="200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8FF6839-0F09-99F8-8BE1-8601C30D8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54761"/>
            <a:ext cx="5456279" cy="252352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227076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85B1A-18F1-296E-9C58-D97B92B4C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8FADAC-B985-E6C1-B33F-E0DD99F75A06}"/>
              </a:ext>
            </a:extLst>
          </p:cNvPr>
          <p:cNvSpPr txBox="1">
            <a:spLocks/>
          </p:cNvSpPr>
          <p:nvPr/>
        </p:nvSpPr>
        <p:spPr>
          <a:xfrm>
            <a:off x="1143001" y="557095"/>
            <a:ext cx="9905998" cy="9254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Learnings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3FB8BA7-4E1E-1FE1-365B-432352362029}"/>
              </a:ext>
            </a:extLst>
          </p:cNvPr>
          <p:cNvSpPr txBox="1">
            <a:spLocks/>
          </p:cNvSpPr>
          <p:nvPr/>
        </p:nvSpPr>
        <p:spPr>
          <a:xfrm>
            <a:off x="1261334" y="1482563"/>
            <a:ext cx="9905998" cy="497819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N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Selenium installation, </a:t>
            </a:r>
            <a:r>
              <a:rPr lang="en-IN" sz="28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Webdrivers</a:t>
            </a:r>
            <a:r>
              <a:rPr lang="en-IN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waits, Elements, Locators, Finders, Interactions, Handling Exceptions.</a:t>
            </a:r>
          </a:p>
          <a:p>
            <a:pPr lvl="1"/>
            <a:r>
              <a:rPr lang="en-IN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Python – 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torch, Transformers,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Numpy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Pandas, scikit-learn, NLTK,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Augmentor</a:t>
            </a:r>
            <a:endParaRPr lang="en-IN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IN" sz="28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Streamlit</a:t>
            </a:r>
            <a:r>
              <a:rPr lang="en-IN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installation, application creation, text elements, Data elements, media elements, layouts and containers, Caching and state, connections.</a:t>
            </a:r>
          </a:p>
          <a:p>
            <a:pPr lvl="1"/>
            <a:endParaRPr lang="en-IN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1622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2066</TotalTime>
  <Words>560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Agency FB</vt:lpstr>
      <vt:lpstr>Arial</vt:lpstr>
      <vt:lpstr>Tw Cen MT</vt:lpstr>
      <vt:lpstr>Circuit</vt:lpstr>
      <vt:lpstr>Real-Time Sentiment Analysis for Customer Feedback Using Neural Networks and Streamlit App</vt:lpstr>
      <vt:lpstr>Project Overview</vt:lpstr>
      <vt:lpstr>Approach – Data Scrapping</vt:lpstr>
      <vt:lpstr>Approach – Data preprocessing</vt:lpstr>
      <vt:lpstr>Approach – Building Models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Vidya Sathiaseelan</dc:creator>
  <cp:lastModifiedBy>vidyaelangovan96@gmail.com</cp:lastModifiedBy>
  <cp:revision>23</cp:revision>
  <dcterms:created xsi:type="dcterms:W3CDTF">2024-11-19T11:27:53Z</dcterms:created>
  <dcterms:modified xsi:type="dcterms:W3CDTF">2025-04-02T14:59:47Z</dcterms:modified>
</cp:coreProperties>
</file>