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5" r:id="rId9"/>
    <p:sldId id="263" r:id="rId10"/>
    <p:sldId id="264"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9E07E-9936-414B-B30E-45A3EDBDF535}" type="datetimeFigureOut">
              <a:rPr lang="en-IN" smtClean="0"/>
              <a:t>26-02-2019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E036A-CD63-495C-B35A-2D8124FD600E}"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52E036A-CD63-495C-B35A-2D8124FD600E}" type="slidenum">
              <a:rPr lang="en-IN" smtClean="0"/>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The</a:t>
            </a:r>
            <a:r>
              <a:rPr lang="en-IN" baseline="0" dirty="0" smtClean="0"/>
              <a:t> union operator denotes a class that contain every character that in at least one of its operand classes.</a:t>
            </a:r>
          </a:p>
          <a:p>
            <a:r>
              <a:rPr lang="en-IN" baseline="0" dirty="0" smtClean="0"/>
              <a:t>The intersection operator denotes a class that contains every character that is in both of it’s operand classes.</a:t>
            </a:r>
            <a:endParaRPr lang="en-IN" dirty="0"/>
          </a:p>
        </p:txBody>
      </p:sp>
      <p:sp>
        <p:nvSpPr>
          <p:cNvPr id="4" name="Slide Number Placeholder 3"/>
          <p:cNvSpPr>
            <a:spLocks noGrp="1"/>
          </p:cNvSpPr>
          <p:nvPr>
            <p:ph type="sldNum" sz="quarter" idx="10"/>
          </p:nvPr>
        </p:nvSpPr>
        <p:spPr/>
        <p:txBody>
          <a:bodyPr/>
          <a:lstStyle/>
          <a:p>
            <a:fld id="{B52E036A-CD63-495C-B35A-2D8124FD600E}" type="slidenum">
              <a:rPr lang="en-IN" smtClean="0"/>
              <a:t>8</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Where</a:t>
            </a:r>
            <a:r>
              <a:rPr lang="en-IN" baseline="0" dirty="0" smtClean="0"/>
              <a:t> you want to specify the number of times a character or a sequence of characters appears in the expression. For an example u want to find the occurrence of Ro, in the expression. “ when in Rome, do as Romans”. </a:t>
            </a:r>
            <a:endParaRPr lang="en-IN" dirty="0"/>
          </a:p>
        </p:txBody>
      </p:sp>
      <p:sp>
        <p:nvSpPr>
          <p:cNvPr id="4" name="Slide Number Placeholder 3"/>
          <p:cNvSpPr>
            <a:spLocks noGrp="1"/>
          </p:cNvSpPr>
          <p:nvPr>
            <p:ph type="sldNum" sz="quarter" idx="10"/>
          </p:nvPr>
        </p:nvSpPr>
        <p:spPr/>
        <p:txBody>
          <a:bodyPr/>
          <a:lstStyle/>
          <a:p>
            <a:fld id="{B52E036A-CD63-495C-B35A-2D8124FD600E}" type="slidenum">
              <a:rPr lang="en-IN" smtClean="0"/>
              <a:t>11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7F424600-48BE-4A8D-8846-C894D200AC8C}"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F424600-48BE-4A8D-8846-C894D200AC8C}"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F424600-48BE-4A8D-8846-C894D200AC8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76870A-FB68-40EE-87A7-DB5EDD520E6B}" type="datetimeFigureOut">
              <a:rPr lang="en-IN" smtClean="0"/>
              <a:t>26-02-2019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7F424600-48BE-4A8D-8846-C894D200AC8C}"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76870A-FB68-40EE-87A7-DB5EDD520E6B}" type="datetimeFigureOut">
              <a:rPr lang="en-IN" smtClean="0"/>
              <a:t>26-02-2019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424600-48BE-4A8D-8846-C894D200AC8C}"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1600"/>
            <a:ext cx="7701480" cy="2777480"/>
          </a:xfrm>
        </p:spPr>
        <p:txBody>
          <a:bodyPr/>
          <a:lstStyle/>
          <a:p>
            <a:r>
              <a:rPr lang="en-IN" dirty="0" smtClean="0"/>
              <a:t>REGULAR EXPRESSION</a:t>
            </a:r>
            <a:endParaRPr lang="en-IN" dirty="0"/>
          </a:p>
        </p:txBody>
      </p:sp>
      <p:sp>
        <p:nvSpPr>
          <p:cNvPr id="3" name="Subtitle 2"/>
          <p:cNvSpPr>
            <a:spLocks noGrp="1"/>
          </p:cNvSpPr>
          <p:nvPr>
            <p:ph type="subTitle" idx="1"/>
          </p:nvPr>
        </p:nvSpPr>
        <p:spPr>
          <a:xfrm>
            <a:off x="533400" y="2060848"/>
            <a:ext cx="7854696" cy="2736304"/>
          </a:xfrm>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r>
              <a:rPr lang="en-IN" sz="3200" dirty="0" smtClean="0">
                <a:latin typeface="+mn-lt"/>
              </a:rPr>
              <a:t>Character  classes</a:t>
            </a:r>
            <a:endParaRPr lang="en-IN" sz="3200" dirty="0">
              <a:latin typeface="+mn-lt"/>
            </a:endParaRPr>
          </a:p>
        </p:txBody>
      </p:sp>
      <p:sp>
        <p:nvSpPr>
          <p:cNvPr id="3" name="Content Placeholder 2"/>
          <p:cNvSpPr>
            <a:spLocks noGrp="1"/>
          </p:cNvSpPr>
          <p:nvPr>
            <p:ph idx="1"/>
          </p:nvPr>
        </p:nvSpPr>
        <p:spPr>
          <a:xfrm>
            <a:off x="457200" y="1628800"/>
            <a:ext cx="8229600" cy="4695800"/>
          </a:xfrm>
        </p:spPr>
        <p:txBody>
          <a:bodyPr/>
          <a:lstStyle/>
          <a:p>
            <a:r>
              <a:rPr lang="en-IN" dirty="0" smtClean="0"/>
              <a:t>\d : Represents a digit.</a:t>
            </a:r>
          </a:p>
          <a:p>
            <a:r>
              <a:rPr lang="en-IN" dirty="0" smtClean="0"/>
              <a:t>\D : </a:t>
            </a:r>
            <a:r>
              <a:rPr lang="en-IN" dirty="0" smtClean="0"/>
              <a:t>Represents a </a:t>
            </a:r>
            <a:r>
              <a:rPr lang="en-IN" dirty="0" smtClean="0"/>
              <a:t>non-digit.</a:t>
            </a:r>
          </a:p>
          <a:p>
            <a:r>
              <a:rPr lang="en-IN" dirty="0" smtClean="0"/>
              <a:t>\s : Represents a whitespace.</a:t>
            </a:r>
          </a:p>
          <a:p>
            <a:r>
              <a:rPr lang="en-IN" dirty="0" smtClean="0"/>
              <a:t>\S :  </a:t>
            </a:r>
            <a:r>
              <a:rPr lang="en-IN" dirty="0" smtClean="0"/>
              <a:t>Represents a </a:t>
            </a:r>
            <a:r>
              <a:rPr lang="en-IN" dirty="0" smtClean="0"/>
              <a:t>non-whitespace.</a:t>
            </a:r>
          </a:p>
          <a:p>
            <a:r>
              <a:rPr lang="en-IN" dirty="0" smtClean="0"/>
              <a:t>\w : Represents a word Character(letters, numbers or 	an underscore).</a:t>
            </a:r>
          </a:p>
          <a:p>
            <a:r>
              <a:rPr lang="en-IN" dirty="0" smtClean="0"/>
              <a:t>\W : </a:t>
            </a:r>
            <a:r>
              <a:rPr lang="en-IN" dirty="0" smtClean="0"/>
              <a:t>Represents a </a:t>
            </a:r>
            <a:r>
              <a:rPr lang="en-IN" dirty="0" smtClean="0"/>
              <a:t>non-word Character.</a:t>
            </a:r>
          </a:p>
          <a:p>
            <a:r>
              <a:rPr lang="en-IN" dirty="0" smtClean="0"/>
              <a:t>“ . ” : Represents any character.</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r>
              <a:rPr lang="en-IN" sz="3200" dirty="0" smtClean="0">
                <a:latin typeface="+mn-lt"/>
              </a:rPr>
              <a:t>Quantifiers</a:t>
            </a:r>
            <a:endParaRPr lang="en-IN" sz="3200" dirty="0">
              <a:latin typeface="+mn-lt"/>
            </a:endParaRPr>
          </a:p>
        </p:txBody>
      </p:sp>
      <p:sp>
        <p:nvSpPr>
          <p:cNvPr id="3" name="Content Placeholder 2"/>
          <p:cNvSpPr>
            <a:spLocks noGrp="1"/>
          </p:cNvSpPr>
          <p:nvPr>
            <p:ph idx="1"/>
          </p:nvPr>
        </p:nvSpPr>
        <p:spPr>
          <a:xfrm>
            <a:off x="457200" y="1556792"/>
            <a:ext cx="8229600" cy="4767808"/>
          </a:xfrm>
        </p:spPr>
        <p:txBody>
          <a:bodyPr/>
          <a:lstStyle/>
          <a:p>
            <a:r>
              <a:rPr lang="en-IN" dirty="0" smtClean="0"/>
              <a:t>A regular expression provides quantifiers that help you to specify the number of occurrences of String matched with the specified string. In addition quantifiers enable you to easily select a range of characters in the files.</a:t>
            </a:r>
          </a:p>
          <a:p>
            <a:r>
              <a:rPr lang="en-IN" dirty="0" smtClean="0"/>
              <a:t>Three types:</a:t>
            </a:r>
          </a:p>
          <a:p>
            <a:pPr>
              <a:buNone/>
            </a:pPr>
            <a:r>
              <a:rPr lang="en-IN" dirty="0" smtClean="0"/>
              <a:t> </a:t>
            </a:r>
            <a:r>
              <a:rPr lang="en-IN" dirty="0" smtClean="0"/>
              <a:t> </a:t>
            </a:r>
            <a:r>
              <a:rPr lang="en-IN" sz="2000" dirty="0" smtClean="0"/>
              <a:t>1.Greedy: It is used match with the longest possible string that matches the pattern.</a:t>
            </a:r>
          </a:p>
          <a:p>
            <a:pPr>
              <a:buNone/>
            </a:pPr>
            <a:r>
              <a:rPr lang="en-IN" sz="2000" dirty="0" smtClean="0"/>
              <a:t>2.Reluctant: used to match </a:t>
            </a:r>
            <a:r>
              <a:rPr lang="en-IN" sz="2000" dirty="0" smtClean="0"/>
              <a:t>with the </a:t>
            </a:r>
            <a:r>
              <a:rPr lang="en-IN" sz="2000" dirty="0" smtClean="0"/>
              <a:t>shortest </a:t>
            </a:r>
            <a:r>
              <a:rPr lang="en-IN" sz="2000" dirty="0" smtClean="0"/>
              <a:t>possible string that </a:t>
            </a:r>
            <a:r>
              <a:rPr lang="en-IN" sz="2000" dirty="0" smtClean="0"/>
              <a:t>matches </a:t>
            </a:r>
            <a:r>
              <a:rPr lang="en-IN" sz="2000" dirty="0" smtClean="0"/>
              <a:t>the </a:t>
            </a:r>
            <a:r>
              <a:rPr lang="en-IN" sz="2000" dirty="0" smtClean="0"/>
              <a:t>pattern.</a:t>
            </a:r>
          </a:p>
          <a:p>
            <a:pPr>
              <a:buNone/>
            </a:pPr>
            <a:r>
              <a:rPr lang="en-IN" sz="2000" dirty="0" smtClean="0"/>
              <a:t>3.Possessive: match the regular expression with  the entire string. It matches only when the whole string satisfies the criteria.</a:t>
            </a:r>
          </a:p>
          <a:p>
            <a:pPr>
              <a:buNone/>
            </a:pPr>
            <a:endParaRPr lang="en-I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en-IN" sz="3200" dirty="0" smtClean="0">
                <a:latin typeface="+mn-lt"/>
              </a:rPr>
              <a:t>Type of Quantifiers</a:t>
            </a:r>
            <a:endParaRPr lang="en-IN" sz="3200" dirty="0">
              <a:latin typeface="+mn-lt"/>
            </a:endParaRPr>
          </a:p>
        </p:txBody>
      </p:sp>
      <p:graphicFrame>
        <p:nvGraphicFramePr>
          <p:cNvPr id="4" name="Content Placeholder 3"/>
          <p:cNvGraphicFramePr>
            <a:graphicFrameLocks noGrp="1"/>
          </p:cNvGraphicFramePr>
          <p:nvPr>
            <p:ph idx="1"/>
          </p:nvPr>
        </p:nvGraphicFramePr>
        <p:xfrm>
          <a:off x="457200" y="1484314"/>
          <a:ext cx="8229600" cy="4969020"/>
        </p:xfrm>
        <a:graphic>
          <a:graphicData uri="http://schemas.openxmlformats.org/drawingml/2006/table">
            <a:tbl>
              <a:tblPr firstRow="1" bandRow="1">
                <a:tableStyleId>{5C22544A-7EE6-4342-B048-85BDC9FD1C3A}</a:tableStyleId>
              </a:tblPr>
              <a:tblGrid>
                <a:gridCol w="1450504"/>
                <a:gridCol w="1728192"/>
                <a:gridCol w="1656184"/>
                <a:gridCol w="3394720"/>
              </a:tblGrid>
              <a:tr h="709860">
                <a:tc>
                  <a:txBody>
                    <a:bodyPr/>
                    <a:lstStyle/>
                    <a:p>
                      <a:r>
                        <a:rPr lang="en-IN" dirty="0" smtClean="0"/>
                        <a:t>Greedy</a:t>
                      </a:r>
                      <a:endParaRPr lang="en-IN" dirty="0"/>
                    </a:p>
                  </a:txBody>
                  <a:tcPr/>
                </a:tc>
                <a:tc>
                  <a:txBody>
                    <a:bodyPr/>
                    <a:lstStyle/>
                    <a:p>
                      <a:r>
                        <a:rPr lang="en-IN" dirty="0" smtClean="0"/>
                        <a:t>   Reluctant</a:t>
                      </a:r>
                      <a:endParaRPr lang="en-IN" dirty="0"/>
                    </a:p>
                  </a:txBody>
                  <a:tcPr/>
                </a:tc>
                <a:tc>
                  <a:txBody>
                    <a:bodyPr/>
                    <a:lstStyle/>
                    <a:p>
                      <a:r>
                        <a:rPr lang="en-IN" dirty="0" smtClean="0"/>
                        <a:t>   Possessive</a:t>
                      </a:r>
                      <a:endParaRPr lang="en-IN" dirty="0"/>
                    </a:p>
                  </a:txBody>
                  <a:tcPr/>
                </a:tc>
                <a:tc>
                  <a:txBody>
                    <a:bodyPr/>
                    <a:lstStyle/>
                    <a:p>
                      <a:r>
                        <a:rPr lang="en-IN" dirty="0" smtClean="0"/>
                        <a:t>  Description</a:t>
                      </a:r>
                      <a:endParaRPr lang="en-IN" dirty="0"/>
                    </a:p>
                  </a:txBody>
                  <a:tcPr/>
                </a:tc>
              </a:tr>
              <a:tr h="709860">
                <a:tc>
                  <a:txBody>
                    <a:bodyPr/>
                    <a:lstStyle/>
                    <a:p>
                      <a:r>
                        <a:rPr lang="en-IN" dirty="0" smtClean="0"/>
                        <a:t>X?</a:t>
                      </a:r>
                      <a:endParaRPr lang="en-IN" dirty="0"/>
                    </a:p>
                  </a:txBody>
                  <a:tcPr/>
                </a:tc>
                <a:tc>
                  <a:txBody>
                    <a:bodyPr/>
                    <a:lstStyle/>
                    <a:p>
                      <a:r>
                        <a:rPr lang="en-IN" dirty="0" smtClean="0"/>
                        <a:t>  X??</a:t>
                      </a:r>
                      <a:endParaRPr lang="en-IN" dirty="0"/>
                    </a:p>
                  </a:txBody>
                  <a:tcPr/>
                </a:tc>
                <a:tc>
                  <a:txBody>
                    <a:bodyPr/>
                    <a:lstStyle/>
                    <a:p>
                      <a:r>
                        <a:rPr lang="en-IN" dirty="0" smtClean="0"/>
                        <a:t>  X?+</a:t>
                      </a:r>
                      <a:endParaRPr lang="en-IN" dirty="0"/>
                    </a:p>
                  </a:txBody>
                  <a:tcPr/>
                </a:tc>
                <a:tc>
                  <a:txBody>
                    <a:bodyPr/>
                    <a:lstStyle/>
                    <a:p>
                      <a:r>
                        <a:rPr lang="en-IN" dirty="0" smtClean="0"/>
                        <a:t>X, once or not at all</a:t>
                      </a:r>
                      <a:endParaRPr lang="en-IN" dirty="0"/>
                    </a:p>
                  </a:txBody>
                  <a:tcPr/>
                </a:tc>
              </a:tr>
              <a:tr h="709860">
                <a:tc>
                  <a:txBody>
                    <a:bodyPr/>
                    <a:lstStyle/>
                    <a:p>
                      <a:r>
                        <a:rPr lang="en-IN" dirty="0" smtClean="0"/>
                        <a:t>X*</a:t>
                      </a:r>
                      <a:endParaRPr lang="en-IN" dirty="0"/>
                    </a:p>
                  </a:txBody>
                  <a:tcPr/>
                </a:tc>
                <a:tc>
                  <a:txBody>
                    <a:bodyPr/>
                    <a:lstStyle/>
                    <a:p>
                      <a:r>
                        <a:rPr lang="en-IN" dirty="0" smtClean="0"/>
                        <a:t>  X*?</a:t>
                      </a:r>
                      <a:endParaRPr lang="en-IN" dirty="0"/>
                    </a:p>
                  </a:txBody>
                  <a:tcPr/>
                </a:tc>
                <a:tc>
                  <a:txBody>
                    <a:bodyPr/>
                    <a:lstStyle/>
                    <a:p>
                      <a:r>
                        <a:rPr lang="en-IN" dirty="0" smtClean="0"/>
                        <a:t>  X*+</a:t>
                      </a:r>
                    </a:p>
                    <a:p>
                      <a:endParaRPr lang="en-IN" dirty="0"/>
                    </a:p>
                  </a:txBody>
                  <a:tcPr/>
                </a:tc>
                <a:tc>
                  <a:txBody>
                    <a:bodyPr/>
                    <a:lstStyle/>
                    <a:p>
                      <a:r>
                        <a:rPr lang="en-IN" dirty="0" smtClean="0"/>
                        <a:t>X, zero or more</a:t>
                      </a:r>
                      <a:r>
                        <a:rPr lang="en-IN" baseline="0" dirty="0" smtClean="0"/>
                        <a:t> times</a:t>
                      </a:r>
                      <a:endParaRPr lang="en-IN" dirty="0"/>
                    </a:p>
                  </a:txBody>
                  <a:tcPr/>
                </a:tc>
              </a:tr>
              <a:tr h="709860">
                <a:tc>
                  <a:txBody>
                    <a:bodyPr/>
                    <a:lstStyle/>
                    <a:p>
                      <a:r>
                        <a:rPr lang="en-IN" dirty="0" smtClean="0"/>
                        <a:t>X+</a:t>
                      </a:r>
                      <a:endParaRPr lang="en-IN" dirty="0"/>
                    </a:p>
                  </a:txBody>
                  <a:tcPr/>
                </a:tc>
                <a:tc>
                  <a:txBody>
                    <a:bodyPr/>
                    <a:lstStyle/>
                    <a:p>
                      <a:r>
                        <a:rPr lang="en-IN" dirty="0" smtClean="0"/>
                        <a:t>  X+?</a:t>
                      </a:r>
                      <a:endParaRPr lang="en-IN" dirty="0"/>
                    </a:p>
                  </a:txBody>
                  <a:tcPr/>
                </a:tc>
                <a:tc>
                  <a:txBody>
                    <a:bodyPr/>
                    <a:lstStyle/>
                    <a:p>
                      <a:r>
                        <a:rPr lang="en-IN" dirty="0" smtClean="0"/>
                        <a:t>  X++</a:t>
                      </a:r>
                      <a:endParaRPr lang="en-IN" dirty="0"/>
                    </a:p>
                  </a:txBody>
                  <a:tcPr/>
                </a:tc>
                <a:tc>
                  <a:txBody>
                    <a:bodyPr/>
                    <a:lstStyle/>
                    <a:p>
                      <a:r>
                        <a:rPr lang="en-IN" dirty="0" smtClean="0"/>
                        <a:t>X,</a:t>
                      </a:r>
                      <a:r>
                        <a:rPr lang="en-IN" baseline="0" dirty="0" smtClean="0"/>
                        <a:t> one or more times </a:t>
                      </a:r>
                      <a:endParaRPr lang="en-IN" dirty="0"/>
                    </a:p>
                  </a:txBody>
                  <a:tcPr/>
                </a:tc>
              </a:tr>
              <a:tr h="709860">
                <a:tc>
                  <a:txBody>
                    <a:bodyPr/>
                    <a:lstStyle/>
                    <a:p>
                      <a:r>
                        <a:rPr lang="en-IN" dirty="0" smtClean="0"/>
                        <a:t>X{n}</a:t>
                      </a:r>
                      <a:endParaRPr lang="en-IN" dirty="0"/>
                    </a:p>
                  </a:txBody>
                  <a:tcPr/>
                </a:tc>
                <a:tc>
                  <a:txBody>
                    <a:bodyPr/>
                    <a:lstStyle/>
                    <a:p>
                      <a:r>
                        <a:rPr lang="en-IN" dirty="0" smtClean="0"/>
                        <a:t>  X{n}?</a:t>
                      </a:r>
                      <a:endParaRPr lang="en-IN" dirty="0"/>
                    </a:p>
                  </a:txBody>
                  <a:tcPr/>
                </a:tc>
                <a:tc>
                  <a:txBody>
                    <a:bodyPr/>
                    <a:lstStyle/>
                    <a:p>
                      <a:r>
                        <a:rPr lang="en-IN" dirty="0" smtClean="0"/>
                        <a:t>  X{n}+</a:t>
                      </a:r>
                      <a:endParaRPr lang="en-IN" dirty="0"/>
                    </a:p>
                  </a:txBody>
                  <a:tcPr/>
                </a:tc>
                <a:tc>
                  <a:txBody>
                    <a:bodyPr/>
                    <a:lstStyle/>
                    <a:p>
                      <a:r>
                        <a:rPr lang="en-IN" dirty="0" smtClean="0"/>
                        <a:t>X, exactly n</a:t>
                      </a:r>
                      <a:r>
                        <a:rPr lang="en-IN" baseline="0" dirty="0" smtClean="0"/>
                        <a:t>  times</a:t>
                      </a:r>
                      <a:endParaRPr lang="en-IN" dirty="0"/>
                    </a:p>
                  </a:txBody>
                  <a:tcPr/>
                </a:tc>
              </a:tr>
              <a:tr h="709860">
                <a:tc>
                  <a:txBody>
                    <a:bodyPr/>
                    <a:lstStyle/>
                    <a:p>
                      <a:r>
                        <a:rPr lang="en-IN" dirty="0" smtClean="0"/>
                        <a:t>X{n, }</a:t>
                      </a:r>
                      <a:endParaRPr lang="en-IN" dirty="0"/>
                    </a:p>
                  </a:txBody>
                  <a:tcPr/>
                </a:tc>
                <a:tc>
                  <a:txBody>
                    <a:bodyPr/>
                    <a:lstStyle/>
                    <a:p>
                      <a:r>
                        <a:rPr lang="en-IN" dirty="0" smtClean="0"/>
                        <a:t>  X{n, }?</a:t>
                      </a:r>
                      <a:endParaRPr lang="en-IN" dirty="0"/>
                    </a:p>
                  </a:txBody>
                  <a:tcPr/>
                </a:tc>
                <a:tc>
                  <a:txBody>
                    <a:bodyPr/>
                    <a:lstStyle/>
                    <a:p>
                      <a:r>
                        <a:rPr lang="en-IN" dirty="0" smtClean="0"/>
                        <a:t>  X{n,</a:t>
                      </a:r>
                      <a:r>
                        <a:rPr lang="en-IN" baseline="0" dirty="0" smtClean="0"/>
                        <a:t> }+</a:t>
                      </a:r>
                      <a:endParaRPr lang="en-IN" dirty="0"/>
                    </a:p>
                  </a:txBody>
                  <a:tcPr/>
                </a:tc>
                <a:tc>
                  <a:txBody>
                    <a:bodyPr/>
                    <a:lstStyle/>
                    <a:p>
                      <a:r>
                        <a:rPr lang="en-IN" dirty="0" smtClean="0"/>
                        <a:t>X, at least n times</a:t>
                      </a:r>
                      <a:endParaRPr lang="en-IN" dirty="0"/>
                    </a:p>
                  </a:txBody>
                  <a:tcPr/>
                </a:tc>
              </a:tr>
              <a:tr h="709860">
                <a:tc>
                  <a:txBody>
                    <a:bodyPr/>
                    <a:lstStyle/>
                    <a:p>
                      <a:r>
                        <a:rPr lang="en-IN" dirty="0" smtClean="0"/>
                        <a:t>X{</a:t>
                      </a:r>
                      <a:r>
                        <a:rPr lang="en-IN" dirty="0" err="1" smtClean="0"/>
                        <a:t>n,m</a:t>
                      </a:r>
                      <a:r>
                        <a:rPr lang="en-IN" dirty="0" smtClean="0"/>
                        <a:t>}</a:t>
                      </a:r>
                      <a:endParaRPr lang="en-IN" dirty="0"/>
                    </a:p>
                  </a:txBody>
                  <a:tcPr/>
                </a:tc>
                <a:tc>
                  <a:txBody>
                    <a:bodyPr/>
                    <a:lstStyle/>
                    <a:p>
                      <a:r>
                        <a:rPr lang="en-IN" dirty="0" smtClean="0"/>
                        <a:t>  X{</a:t>
                      </a:r>
                      <a:r>
                        <a:rPr lang="en-IN" dirty="0" err="1" smtClean="0"/>
                        <a:t>n,m</a:t>
                      </a:r>
                      <a:r>
                        <a:rPr lang="en-IN" dirty="0" smtClean="0"/>
                        <a:t>}?</a:t>
                      </a:r>
                      <a:endParaRPr lang="en-IN" dirty="0"/>
                    </a:p>
                  </a:txBody>
                  <a:tcPr/>
                </a:tc>
                <a:tc>
                  <a:txBody>
                    <a:bodyPr/>
                    <a:lstStyle/>
                    <a:p>
                      <a:r>
                        <a:rPr lang="en-IN" dirty="0" smtClean="0"/>
                        <a:t>  X{</a:t>
                      </a:r>
                      <a:r>
                        <a:rPr lang="en-IN" dirty="0" err="1" smtClean="0"/>
                        <a:t>n,m</a:t>
                      </a:r>
                      <a:r>
                        <a:rPr lang="en-IN" dirty="0" smtClean="0"/>
                        <a:t>} +</a:t>
                      </a:r>
                      <a:endParaRPr lang="en-IN" dirty="0"/>
                    </a:p>
                  </a:txBody>
                  <a:tcPr/>
                </a:tc>
                <a:tc>
                  <a:txBody>
                    <a:bodyPr/>
                    <a:lstStyle/>
                    <a:p>
                      <a:r>
                        <a:rPr lang="en-IN" dirty="0" smtClean="0"/>
                        <a:t>X, at least n times but not more </a:t>
                      </a:r>
                    </a:p>
                    <a:p>
                      <a:r>
                        <a:rPr lang="en-IN" dirty="0" smtClean="0"/>
                        <a:t>than  m times</a:t>
                      </a:r>
                      <a:endParaRPr lang="en-IN"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369138">
            <a:off x="-1658248" y="2009587"/>
            <a:ext cx="8385449" cy="2535930"/>
          </a:xfrm>
        </p:spPr>
        <p:txBody>
          <a:bodyPr/>
          <a:lstStyle/>
          <a:p>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04088"/>
            <a:ext cx="7715200" cy="996720"/>
          </a:xfrm>
        </p:spPr>
        <p:txBody>
          <a:bodyPr>
            <a:normAutofit/>
          </a:bodyPr>
          <a:lstStyle/>
          <a:p>
            <a:r>
              <a:rPr lang="en-IN" sz="3200" dirty="0" smtClean="0"/>
              <a:t>What is Regular Expression?</a:t>
            </a:r>
            <a:endParaRPr lang="en-IN" sz="3200" dirty="0"/>
          </a:p>
        </p:txBody>
      </p:sp>
      <p:sp>
        <p:nvSpPr>
          <p:cNvPr id="3" name="Content Placeholder 2"/>
          <p:cNvSpPr>
            <a:spLocks noGrp="1"/>
          </p:cNvSpPr>
          <p:nvPr>
            <p:ph idx="1"/>
          </p:nvPr>
        </p:nvSpPr>
        <p:spPr/>
        <p:txBody>
          <a:bodyPr/>
          <a:lstStyle/>
          <a:p>
            <a:r>
              <a:rPr lang="en-IN" dirty="0" smtClean="0"/>
              <a:t>A  regular expression is string pattern that can be used for searching, manipulating and editing a text.</a:t>
            </a:r>
          </a:p>
          <a:p>
            <a:r>
              <a:rPr lang="en-IN" dirty="0" smtClean="0"/>
              <a:t>It is sequence of character that forms a search pattern, mainly for use in string matching.</a:t>
            </a:r>
          </a:p>
          <a:p>
            <a:r>
              <a:rPr lang="en-IN" dirty="0" smtClean="0"/>
              <a:t>It is widely used to define constraint on string such as </a:t>
            </a:r>
          </a:p>
          <a:p>
            <a:pPr>
              <a:buNone/>
            </a:pPr>
            <a:r>
              <a:rPr lang="en-IN" dirty="0" smtClean="0"/>
              <a:t>    password.</a:t>
            </a:r>
          </a:p>
          <a:p>
            <a:r>
              <a:rPr lang="en-IN" dirty="0" smtClean="0"/>
              <a:t>RegEx is kind of language with in a language.</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04088"/>
            <a:ext cx="7931224" cy="996720"/>
          </a:xfrm>
        </p:spPr>
        <p:txBody>
          <a:bodyPr>
            <a:normAutofit/>
          </a:bodyPr>
          <a:lstStyle/>
          <a:p>
            <a:r>
              <a:rPr lang="en-IN" sz="3200" dirty="0" smtClean="0"/>
              <a:t>Writing </a:t>
            </a:r>
            <a:r>
              <a:rPr lang="en-IN" sz="3200" dirty="0" smtClean="0">
                <a:latin typeface="+mn-lt"/>
              </a:rPr>
              <a:t>Regular</a:t>
            </a:r>
            <a:r>
              <a:rPr lang="en-IN" sz="3200" dirty="0" smtClean="0"/>
              <a:t> Expression in JAVA </a:t>
            </a:r>
            <a:endParaRPr lang="en-IN" sz="3200" dirty="0"/>
          </a:p>
        </p:txBody>
      </p:sp>
      <p:sp>
        <p:nvSpPr>
          <p:cNvPr id="3" name="Content Placeholder 2"/>
          <p:cNvSpPr>
            <a:spLocks noGrp="1"/>
          </p:cNvSpPr>
          <p:nvPr>
            <p:ph idx="1"/>
          </p:nvPr>
        </p:nvSpPr>
        <p:spPr/>
        <p:txBody>
          <a:bodyPr/>
          <a:lstStyle/>
          <a:p>
            <a:r>
              <a:rPr lang="en-IN" dirty="0" smtClean="0"/>
              <a:t>The Classes that help in implementing RegEx in java are:</a:t>
            </a:r>
          </a:p>
          <a:p>
            <a:pPr marL="514350" indent="-514350">
              <a:buNone/>
            </a:pPr>
            <a:r>
              <a:rPr lang="en-IN" dirty="0" smtClean="0"/>
              <a:t>    1. Pattern class </a:t>
            </a:r>
          </a:p>
          <a:p>
            <a:pPr marL="514350" indent="-514350">
              <a:buNone/>
            </a:pPr>
            <a:r>
              <a:rPr lang="en-IN" dirty="0" smtClean="0"/>
              <a:t>    2. Matcher class</a:t>
            </a:r>
          </a:p>
          <a:p>
            <a:pPr marL="514350" indent="-514350">
              <a:buNone/>
            </a:pPr>
            <a:endParaRPr lang="en-IN" dirty="0" smtClean="0"/>
          </a:p>
          <a:p>
            <a:pPr marL="514350" indent="-514350">
              <a:buNone/>
            </a:pPr>
            <a:r>
              <a:rPr lang="en-IN" dirty="0" smtClean="0"/>
              <a:t>  (Both the classes are present in the java.util.regex package)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04088"/>
            <a:ext cx="7859216" cy="780696"/>
          </a:xfrm>
        </p:spPr>
        <p:txBody>
          <a:bodyPr>
            <a:normAutofit/>
          </a:bodyPr>
          <a:lstStyle/>
          <a:p>
            <a:r>
              <a:rPr lang="en-IN" sz="3200" dirty="0" smtClean="0"/>
              <a:t>The </a:t>
            </a:r>
            <a:r>
              <a:rPr lang="en-IN" sz="3200" dirty="0" smtClean="0">
                <a:latin typeface="+mn-lt"/>
              </a:rPr>
              <a:t>Pattern</a:t>
            </a:r>
            <a:r>
              <a:rPr lang="en-IN" sz="3200" dirty="0" smtClean="0"/>
              <a:t> Class</a:t>
            </a:r>
            <a:endParaRPr lang="en-IN" sz="3200" dirty="0"/>
          </a:p>
        </p:txBody>
      </p:sp>
      <p:sp>
        <p:nvSpPr>
          <p:cNvPr id="3" name="Content Placeholder 2"/>
          <p:cNvSpPr>
            <a:spLocks noGrp="1"/>
          </p:cNvSpPr>
          <p:nvPr>
            <p:ph idx="1"/>
          </p:nvPr>
        </p:nvSpPr>
        <p:spPr>
          <a:xfrm>
            <a:off x="457200" y="1844824"/>
            <a:ext cx="8229600" cy="4479776"/>
          </a:xfrm>
        </p:spPr>
        <p:txBody>
          <a:bodyPr/>
          <a:lstStyle/>
          <a:p>
            <a:r>
              <a:rPr lang="en-IN" dirty="0" smtClean="0"/>
              <a:t>The Pattern class represents a compiled regular expression. As the Pattern class reference is obtained by using the static method, compile(),of the  Pattern class </a:t>
            </a:r>
          </a:p>
          <a:p>
            <a:pPr>
              <a:buNone/>
            </a:pPr>
            <a:r>
              <a:rPr lang="en-IN" dirty="0" smtClean="0"/>
              <a:t>  The following code snippet is used to create a reference of the Pattern class:</a:t>
            </a:r>
          </a:p>
          <a:p>
            <a:pPr>
              <a:buNone/>
            </a:pPr>
            <a:r>
              <a:rPr lang="en-IN" dirty="0" smtClean="0"/>
              <a:t>   Pattern myPattern = Pattern.compile(String regex);</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715200" cy="1068728"/>
          </a:xfrm>
        </p:spPr>
        <p:txBody>
          <a:bodyPr>
            <a:normAutofit/>
          </a:bodyPr>
          <a:lstStyle/>
          <a:p>
            <a:r>
              <a:rPr lang="en-IN" sz="3200" dirty="0" smtClean="0">
                <a:latin typeface="+mn-lt"/>
              </a:rPr>
              <a:t>Creating Matcher object</a:t>
            </a:r>
            <a:endParaRPr lang="en-IN" sz="3200" dirty="0">
              <a:latin typeface="+mn-lt"/>
            </a:endParaRPr>
          </a:p>
        </p:txBody>
      </p:sp>
      <p:sp>
        <p:nvSpPr>
          <p:cNvPr id="3" name="Content Placeholder 2"/>
          <p:cNvSpPr>
            <a:spLocks noGrp="1"/>
          </p:cNvSpPr>
          <p:nvPr>
            <p:ph idx="1"/>
          </p:nvPr>
        </p:nvSpPr>
        <p:spPr>
          <a:xfrm>
            <a:off x="457200" y="1700808"/>
            <a:ext cx="8229600" cy="4623792"/>
          </a:xfrm>
        </p:spPr>
        <p:txBody>
          <a:bodyPr/>
          <a:lstStyle/>
          <a:p>
            <a:r>
              <a:rPr lang="en-IN" dirty="0" smtClean="0"/>
              <a:t>In the preceding code snippet, the regular expression, Expression is passed to the compile() method, which return the object of the Pattern class. Then the Pattern object is used to create a Matcher object, as shown in the following code snippet:</a:t>
            </a:r>
          </a:p>
          <a:p>
            <a:pPr>
              <a:buNone/>
            </a:pPr>
            <a:endParaRPr lang="en-IN" dirty="0" smtClean="0"/>
          </a:p>
          <a:p>
            <a:pPr>
              <a:buNone/>
            </a:pPr>
            <a:r>
              <a:rPr lang="en-IN" dirty="0" smtClean="0"/>
              <a:t>Matcher myMatcher =myPattern.matcher(“Expression”);</a:t>
            </a:r>
          </a:p>
          <a:p>
            <a:pPr>
              <a:buNone/>
            </a:pPr>
            <a:r>
              <a:rPr lang="en-IN" dirty="0" smtClean="0"/>
              <a:t>(util.regex.Pattern = used for defining pattern)</a:t>
            </a:r>
          </a:p>
          <a:p>
            <a:pPr>
              <a:buNone/>
            </a:pP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04088"/>
            <a:ext cx="7499176" cy="924712"/>
          </a:xfrm>
        </p:spPr>
        <p:txBody>
          <a:bodyPr>
            <a:normAutofit/>
          </a:bodyPr>
          <a:lstStyle/>
          <a:p>
            <a:r>
              <a:rPr lang="en-IN" sz="3200" dirty="0" smtClean="0">
                <a:latin typeface="+mn-lt"/>
              </a:rPr>
              <a:t>The Matcher class </a:t>
            </a:r>
            <a:endParaRPr lang="en-IN" sz="3200" dirty="0">
              <a:latin typeface="+mn-lt"/>
            </a:endParaRPr>
          </a:p>
        </p:txBody>
      </p:sp>
      <p:sp>
        <p:nvSpPr>
          <p:cNvPr id="3" name="Content Placeholder 2"/>
          <p:cNvSpPr>
            <a:spLocks noGrp="1"/>
          </p:cNvSpPr>
          <p:nvPr>
            <p:ph idx="1"/>
          </p:nvPr>
        </p:nvSpPr>
        <p:spPr/>
        <p:txBody>
          <a:bodyPr/>
          <a:lstStyle/>
          <a:p>
            <a:r>
              <a:rPr lang="en-IN" dirty="0" smtClean="0"/>
              <a:t>To compare the two expression, the Matcher class provide the matches() method. The matches() method returns the value, true if the Expression in the object matches the pattern specified in the pattern object. Otherwise, it return the value, false, </a:t>
            </a:r>
          </a:p>
          <a:p>
            <a:r>
              <a:rPr lang="en-IN" dirty="0" smtClean="0"/>
              <a:t>The following code snippet shows the usage the matches() method:</a:t>
            </a:r>
          </a:p>
          <a:p>
            <a:pPr>
              <a:buNone/>
            </a:pPr>
            <a:endParaRPr lang="en-IN" dirty="0" smtClean="0"/>
          </a:p>
          <a:p>
            <a:pPr>
              <a:buNone/>
            </a:pPr>
            <a:r>
              <a:rPr lang="en-IN" dirty="0" smtClean="0"/>
              <a:t>Boolean </a:t>
            </a:r>
            <a:r>
              <a:rPr lang="en-IN" dirty="0" smtClean="0"/>
              <a:t>myBoolean</a:t>
            </a:r>
            <a:r>
              <a:rPr lang="en-IN" dirty="0" smtClean="0"/>
              <a:t> = </a:t>
            </a:r>
            <a:r>
              <a:rPr lang="en-IN" dirty="0" smtClean="0"/>
              <a:t>myMatcher,matches</a:t>
            </a:r>
            <a:r>
              <a:rPr lang="en-IN" dirty="0" smtClean="0"/>
              <a:t>();</a:t>
            </a:r>
          </a:p>
          <a:p>
            <a:pPr>
              <a:buNone/>
            </a:pP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04088"/>
            <a:ext cx="7715200" cy="564672"/>
          </a:xfrm>
        </p:spPr>
        <p:txBody>
          <a:bodyPr>
            <a:normAutofit/>
          </a:bodyPr>
          <a:lstStyle/>
          <a:p>
            <a:r>
              <a:rPr lang="en-IN" sz="3200" dirty="0" smtClean="0">
                <a:latin typeface="+mn-lt"/>
              </a:rPr>
              <a:t>Implementation </a:t>
            </a:r>
            <a:endParaRPr lang="en-IN" sz="3200" dirty="0">
              <a:latin typeface="+mn-lt"/>
            </a:endParaRPr>
          </a:p>
        </p:txBody>
      </p:sp>
      <p:sp>
        <p:nvSpPr>
          <p:cNvPr id="3" name="Content Placeholder 2"/>
          <p:cNvSpPr>
            <a:spLocks noGrp="1"/>
          </p:cNvSpPr>
          <p:nvPr>
            <p:ph idx="1"/>
          </p:nvPr>
        </p:nvSpPr>
        <p:spPr>
          <a:xfrm>
            <a:off x="457200" y="1340768"/>
            <a:ext cx="8229600" cy="5517232"/>
          </a:xfrm>
        </p:spPr>
        <p:txBody>
          <a:bodyPr>
            <a:normAutofit/>
          </a:bodyPr>
          <a:lstStyle/>
          <a:p>
            <a:r>
              <a:rPr lang="en-IN" dirty="0" smtClean="0"/>
              <a:t>Import java.util.regex.*;</a:t>
            </a:r>
          </a:p>
          <a:p>
            <a:pPr>
              <a:buNone/>
            </a:pPr>
            <a:r>
              <a:rPr lang="en-IN" dirty="0" smtClean="0"/>
              <a:t>   public class Regex{</a:t>
            </a:r>
          </a:p>
          <a:p>
            <a:pPr>
              <a:buNone/>
            </a:pPr>
            <a:r>
              <a:rPr lang="en-IN" dirty="0" smtClean="0"/>
              <a:t>  public static void main(String[] args){</a:t>
            </a:r>
          </a:p>
          <a:p>
            <a:pPr>
              <a:buNone/>
            </a:pPr>
            <a:r>
              <a:rPr lang="en-IN" dirty="0" smtClean="0"/>
              <a:t>  Pattern p = Pattern.compile(“a*b”);</a:t>
            </a:r>
          </a:p>
          <a:p>
            <a:pPr>
              <a:buNone/>
            </a:pPr>
            <a:r>
              <a:rPr lang="en-IN" dirty="0" smtClean="0"/>
              <a:t>  Matcher m = p.matcher(“aaaaab”);</a:t>
            </a:r>
          </a:p>
          <a:p>
            <a:pPr>
              <a:buNone/>
            </a:pPr>
            <a:r>
              <a:rPr lang="en-IN" dirty="0" smtClean="0"/>
              <a:t>   if(</a:t>
            </a:r>
            <a:r>
              <a:rPr lang="en-IN" dirty="0" smtClean="0"/>
              <a:t>m.matches</a:t>
            </a:r>
            <a:r>
              <a:rPr lang="en-IN" dirty="0" smtClean="0"/>
              <a:t>())</a:t>
            </a:r>
          </a:p>
          <a:p>
            <a:pPr>
              <a:buNone/>
            </a:pPr>
            <a:r>
              <a:rPr lang="en-IN" dirty="0" smtClean="0"/>
              <a:t>System.out.println(</a:t>
            </a:r>
            <a:r>
              <a:rPr lang="en-IN" dirty="0" smtClean="0"/>
              <a:t>m.start</a:t>
            </a:r>
            <a:r>
              <a:rPr lang="en-IN" dirty="0" smtClean="0"/>
              <a:t>()+” ”+</a:t>
            </a:r>
            <a:r>
              <a:rPr lang="en-IN" dirty="0" smtClean="0"/>
              <a:t>m.end</a:t>
            </a:r>
            <a:r>
              <a:rPr lang="en-IN" dirty="0" smtClean="0"/>
              <a:t>()+”  “+</a:t>
            </a:r>
            <a:r>
              <a:rPr lang="en-IN" dirty="0" smtClean="0"/>
              <a:t>m.group</a:t>
            </a:r>
            <a:r>
              <a:rPr lang="en-IN" dirty="0" smtClean="0"/>
              <a:t>());</a:t>
            </a:r>
          </a:p>
          <a:p>
            <a:pPr>
              <a:buNone/>
            </a:pPr>
            <a:r>
              <a:rPr lang="en-IN" dirty="0" smtClean="0"/>
              <a:t>} }</a:t>
            </a:r>
          </a:p>
          <a:p>
            <a:pPr>
              <a:buNone/>
            </a:pPr>
            <a:r>
              <a:rPr lang="en-IN" dirty="0" smtClean="0"/>
              <a:t>Output: 0 6 aaaaab</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780696"/>
          </a:xfrm>
        </p:spPr>
        <p:txBody>
          <a:bodyPr>
            <a:normAutofit/>
          </a:bodyPr>
          <a:lstStyle/>
          <a:p>
            <a:r>
              <a:rPr lang="en-IN" sz="3200" dirty="0" smtClean="0">
                <a:latin typeface="+mn-lt"/>
              </a:rPr>
              <a:t>Structure of a RegEx</a:t>
            </a:r>
            <a:endParaRPr lang="en-IN" sz="3200" dirty="0">
              <a:latin typeface="+mn-lt"/>
            </a:endParaRPr>
          </a:p>
        </p:txBody>
      </p:sp>
      <p:sp>
        <p:nvSpPr>
          <p:cNvPr id="3" name="Content Placeholder 2"/>
          <p:cNvSpPr>
            <a:spLocks noGrp="1"/>
          </p:cNvSpPr>
          <p:nvPr>
            <p:ph idx="1"/>
          </p:nvPr>
        </p:nvSpPr>
        <p:spPr>
          <a:xfrm>
            <a:off x="457200" y="1556792"/>
            <a:ext cx="8229600" cy="4767808"/>
          </a:xfrm>
        </p:spPr>
        <p:txBody>
          <a:bodyPr/>
          <a:lstStyle/>
          <a:p>
            <a:r>
              <a:rPr lang="en-IN" dirty="0" smtClean="0"/>
              <a:t>The basic structure of a RegEx is bounded by the below mention classes.</a:t>
            </a:r>
          </a:p>
          <a:p>
            <a:r>
              <a:rPr lang="en-IN" dirty="0" smtClean="0"/>
              <a:t>Literal escape           \x</a:t>
            </a:r>
          </a:p>
          <a:p>
            <a:r>
              <a:rPr lang="en-IN" dirty="0" smtClean="0"/>
              <a:t>Grouping                   [...]</a:t>
            </a:r>
          </a:p>
          <a:p>
            <a:r>
              <a:rPr lang="en-IN" dirty="0" smtClean="0"/>
              <a:t>Range                         a-z</a:t>
            </a:r>
          </a:p>
          <a:p>
            <a:r>
              <a:rPr lang="en-IN" dirty="0" smtClean="0"/>
              <a:t>Union                         [a-z][i-u]</a:t>
            </a:r>
          </a:p>
          <a:p>
            <a:r>
              <a:rPr lang="en-IN" dirty="0" smtClean="0"/>
              <a:t>Intersection               [a-z&amp;&amp;[aeiou]]</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rmAutofit/>
          </a:bodyPr>
          <a:lstStyle/>
          <a:p>
            <a:r>
              <a:rPr lang="en-IN" sz="3200" dirty="0" smtClean="0">
                <a:latin typeface="+mn-lt"/>
              </a:rPr>
              <a:t>Working with Character Classes</a:t>
            </a:r>
            <a:endParaRPr lang="en-IN" sz="3200" dirty="0">
              <a:latin typeface="+mn-lt"/>
            </a:endParaRPr>
          </a:p>
        </p:txBody>
      </p:sp>
      <p:sp>
        <p:nvSpPr>
          <p:cNvPr id="3" name="Content Placeholder 2"/>
          <p:cNvSpPr>
            <a:spLocks noGrp="1"/>
          </p:cNvSpPr>
          <p:nvPr>
            <p:ph idx="1"/>
          </p:nvPr>
        </p:nvSpPr>
        <p:spPr>
          <a:xfrm>
            <a:off x="457200" y="1196752"/>
            <a:ext cx="8229600" cy="5661248"/>
          </a:xfrm>
        </p:spPr>
        <p:txBody>
          <a:bodyPr/>
          <a:lstStyle/>
          <a:p>
            <a:r>
              <a:rPr lang="en-IN" dirty="0" smtClean="0"/>
              <a:t>Regular expression provide character classes. The character class specifies the character that will successfully match a single character from a given input string.</a:t>
            </a:r>
          </a:p>
          <a:p>
            <a:pPr>
              <a:buNone/>
            </a:pPr>
            <a:r>
              <a:rPr lang="en-IN" dirty="0" smtClean="0"/>
              <a:t> </a:t>
            </a:r>
            <a:endParaRPr lang="en-IN" dirty="0"/>
          </a:p>
        </p:txBody>
      </p:sp>
      <p:graphicFrame>
        <p:nvGraphicFramePr>
          <p:cNvPr id="6" name="Table 5"/>
          <p:cNvGraphicFramePr>
            <a:graphicFrameLocks noGrp="1"/>
          </p:cNvGraphicFramePr>
          <p:nvPr/>
        </p:nvGraphicFramePr>
        <p:xfrm>
          <a:off x="1259632" y="2852937"/>
          <a:ext cx="6096000" cy="3887386"/>
        </p:xfrm>
        <a:graphic>
          <a:graphicData uri="http://schemas.openxmlformats.org/drawingml/2006/table">
            <a:tbl>
              <a:tblPr firstRow="1" bandRow="1">
                <a:tableStyleId>{5C22544A-7EE6-4342-B048-85BDC9FD1C3A}</a:tableStyleId>
              </a:tblPr>
              <a:tblGrid>
                <a:gridCol w="3048000"/>
                <a:gridCol w="3048000"/>
              </a:tblGrid>
              <a:tr h="392138">
                <a:tc>
                  <a:txBody>
                    <a:bodyPr/>
                    <a:lstStyle/>
                    <a:p>
                      <a:r>
                        <a:rPr lang="en-IN" dirty="0" smtClean="0"/>
                        <a:t>construct</a:t>
                      </a:r>
                      <a:endParaRPr lang="en-IN" dirty="0"/>
                    </a:p>
                  </a:txBody>
                  <a:tcPr/>
                </a:tc>
                <a:tc>
                  <a:txBody>
                    <a:bodyPr/>
                    <a:lstStyle/>
                    <a:p>
                      <a:r>
                        <a:rPr lang="en-IN" dirty="0" smtClean="0"/>
                        <a:t>Description</a:t>
                      </a:r>
                    </a:p>
                  </a:txBody>
                  <a:tcPr/>
                </a:tc>
              </a:tr>
              <a:tr h="677743">
                <a:tc>
                  <a:txBody>
                    <a:bodyPr/>
                    <a:lstStyle/>
                    <a:p>
                      <a:r>
                        <a:rPr lang="en-IN" dirty="0" smtClean="0"/>
                        <a:t>[def]</a:t>
                      </a:r>
                      <a:endParaRPr lang="en-IN" dirty="0"/>
                    </a:p>
                  </a:txBody>
                  <a:tcPr/>
                </a:tc>
                <a:tc>
                  <a:txBody>
                    <a:bodyPr/>
                    <a:lstStyle/>
                    <a:p>
                      <a:r>
                        <a:rPr lang="en-IN" dirty="0" smtClean="0"/>
                        <a:t>Match</a:t>
                      </a:r>
                      <a:r>
                        <a:rPr lang="en-IN" baseline="0" dirty="0" smtClean="0"/>
                        <a:t> </a:t>
                      </a:r>
                      <a:r>
                        <a:rPr lang="en-IN" dirty="0" smtClean="0"/>
                        <a:t>succeeds input string stars with</a:t>
                      </a:r>
                      <a:r>
                        <a:rPr lang="en-IN" baseline="0" dirty="0" smtClean="0"/>
                        <a:t> character :d,e, or f</a:t>
                      </a:r>
                      <a:endParaRPr lang="en-IN" dirty="0"/>
                    </a:p>
                  </a:txBody>
                  <a:tcPr/>
                </a:tc>
              </a:tr>
              <a:tr h="677743">
                <a:tc>
                  <a:txBody>
                    <a:bodyPr/>
                    <a:lstStyle/>
                    <a:p>
                      <a:r>
                        <a:rPr lang="en-IN" dirty="0" smtClean="0"/>
                        <a:t>[^def]</a:t>
                      </a:r>
                      <a:endParaRPr lang="en-IN" dirty="0"/>
                    </a:p>
                  </a:txBody>
                  <a:tcPr/>
                </a:tc>
                <a:tc>
                  <a:txBody>
                    <a:bodyPr/>
                    <a:lstStyle/>
                    <a:p>
                      <a:r>
                        <a:rPr lang="en-IN" dirty="0" smtClean="0"/>
                        <a:t>Starts with any char except d,e or f</a:t>
                      </a:r>
                      <a:endParaRPr lang="en-IN" dirty="0"/>
                    </a:p>
                  </a:txBody>
                  <a:tcPr/>
                </a:tc>
              </a:tr>
              <a:tr h="392138">
                <a:tc>
                  <a:txBody>
                    <a:bodyPr/>
                    <a:lstStyle/>
                    <a:p>
                      <a:r>
                        <a:rPr lang="en-IN" dirty="0" smtClean="0"/>
                        <a:t>[a-z A-Z]</a:t>
                      </a:r>
                      <a:endParaRPr lang="en-IN" dirty="0"/>
                    </a:p>
                  </a:txBody>
                  <a:tcPr/>
                </a:tc>
                <a:tc>
                  <a:txBody>
                    <a:bodyPr/>
                    <a:lstStyle/>
                    <a:p>
                      <a:r>
                        <a:rPr lang="en-IN" dirty="0" smtClean="0"/>
                        <a:t>Starts with b/w a to z or AtoZ</a:t>
                      </a:r>
                      <a:endParaRPr lang="en-IN" dirty="0"/>
                    </a:p>
                  </a:txBody>
                  <a:tcPr/>
                </a:tc>
              </a:tr>
              <a:tr h="677743">
                <a:tc>
                  <a:txBody>
                    <a:bodyPr/>
                    <a:lstStyle/>
                    <a:p>
                      <a:r>
                        <a:rPr lang="en-IN" dirty="0" smtClean="0"/>
                        <a:t>[b-e[n-q]]</a:t>
                      </a:r>
                      <a:endParaRPr lang="en-IN" dirty="0"/>
                    </a:p>
                  </a:txBody>
                  <a:tcPr/>
                </a:tc>
                <a:tc>
                  <a:txBody>
                    <a:bodyPr/>
                    <a:lstStyle/>
                    <a:p>
                      <a:r>
                        <a:rPr lang="en-IN" dirty="0" smtClean="0"/>
                        <a:t>Any character b/w b</a:t>
                      </a:r>
                      <a:r>
                        <a:rPr lang="en-IN" baseline="0" dirty="0" smtClean="0"/>
                        <a:t> </a:t>
                      </a:r>
                      <a:r>
                        <a:rPr lang="en-IN" dirty="0" smtClean="0"/>
                        <a:t>to</a:t>
                      </a:r>
                      <a:r>
                        <a:rPr lang="en-IN" baseline="0" dirty="0" smtClean="0"/>
                        <a:t> </a:t>
                      </a:r>
                      <a:r>
                        <a:rPr lang="en-IN" dirty="0" smtClean="0"/>
                        <a:t>e or n to q</a:t>
                      </a:r>
                      <a:endParaRPr lang="en-IN" dirty="0"/>
                    </a:p>
                  </a:txBody>
                  <a:tcPr/>
                </a:tc>
              </a:tr>
              <a:tr h="677743">
                <a:tc>
                  <a:txBody>
                    <a:bodyPr/>
                    <a:lstStyle/>
                    <a:p>
                      <a:r>
                        <a:rPr lang="en-IN" dirty="0" smtClean="0"/>
                        <a:t>[a-z&amp;&amp;[abc]]</a:t>
                      </a:r>
                      <a:endParaRPr lang="en-IN" dirty="0"/>
                    </a:p>
                  </a:txBody>
                  <a:tcPr/>
                </a:tc>
                <a:tc>
                  <a:txBody>
                    <a:bodyPr/>
                    <a:lstStyle/>
                    <a:p>
                      <a:r>
                        <a:rPr lang="en-IN" dirty="0" smtClean="0"/>
                        <a:t>Starts with char a,b or</a:t>
                      </a:r>
                      <a:r>
                        <a:rPr lang="en-IN" baseline="0" dirty="0" smtClean="0"/>
                        <a:t> </a:t>
                      </a:r>
                      <a:r>
                        <a:rPr lang="en-IN" dirty="0" smtClean="0"/>
                        <a:t>c(intersection)</a:t>
                      </a:r>
                      <a:endParaRPr lang="en-IN" dirty="0"/>
                    </a:p>
                  </a:txBody>
                  <a:tcPr/>
                </a:tc>
              </a:tr>
              <a:tr h="392138">
                <a:tc>
                  <a:txBody>
                    <a:bodyPr/>
                    <a:lstStyle/>
                    <a:p>
                      <a:r>
                        <a:rPr lang="en-IN" dirty="0" smtClean="0"/>
                        <a:t>[a-z &amp;&amp;[^bcd]]</a:t>
                      </a:r>
                      <a:endParaRPr lang="en-IN" dirty="0"/>
                    </a:p>
                  </a:txBody>
                  <a:tcPr/>
                </a:tc>
                <a:tc>
                  <a:txBody>
                    <a:bodyPr/>
                    <a:lstStyle/>
                    <a:p>
                      <a:r>
                        <a:rPr lang="en-IN" dirty="0" smtClean="0"/>
                        <a:t>Char</a:t>
                      </a:r>
                      <a:r>
                        <a:rPr lang="en-IN" baseline="0" dirty="0" smtClean="0"/>
                        <a:t> b/w a to z except b c &amp;d</a:t>
                      </a:r>
                      <a:endParaRPr lang="en-IN"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TotalTime>
  <Words>823</Words>
  <Application>Microsoft Office PowerPoint</Application>
  <PresentationFormat>On-screen Show (4:3)</PresentationFormat>
  <Paragraphs>114</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REGULAR EXPRESSION</vt:lpstr>
      <vt:lpstr>What is Regular Expression?</vt:lpstr>
      <vt:lpstr>Writing Regular Expression in JAVA </vt:lpstr>
      <vt:lpstr>The Pattern Class</vt:lpstr>
      <vt:lpstr>Creating Matcher object</vt:lpstr>
      <vt:lpstr>The Matcher class </vt:lpstr>
      <vt:lpstr>Implementation </vt:lpstr>
      <vt:lpstr>Structure of a RegEx</vt:lpstr>
      <vt:lpstr>Working with Character Classes</vt:lpstr>
      <vt:lpstr>Character  classes</vt:lpstr>
      <vt:lpstr>Quantifiers</vt:lpstr>
      <vt:lpstr>Type of Quantifiers</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30</cp:revision>
  <dcterms:created xsi:type="dcterms:W3CDTF">2019-02-26T14:28:41Z</dcterms:created>
  <dcterms:modified xsi:type="dcterms:W3CDTF">2019-02-26T16:15:08Z</dcterms:modified>
</cp:coreProperties>
</file>