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1" r:id="rId6"/>
    <p:sldId id="272" r:id="rId7"/>
    <p:sldId id="276" r:id="rId8"/>
    <p:sldId id="273" r:id="rId9"/>
    <p:sldId id="275" r:id="rId10"/>
    <p:sldId id="274" r:id="rId11"/>
    <p:sldId id="277" r:id="rId12"/>
    <p:sldId id="278"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4F8"/>
    <a:srgbClr val="FF5969"/>
    <a:srgbClr val="FF9900"/>
    <a:srgbClr val="FEC630"/>
    <a:srgbClr val="52CBBE"/>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autoAdjust="0"/>
  </p:normalViewPr>
  <p:slideViewPr>
    <p:cSldViewPr snapToGrid="0">
      <p:cViewPr varScale="1">
        <p:scale>
          <a:sx n="71" d="100"/>
          <a:sy n="71" d="100"/>
        </p:scale>
        <p:origin x="-834"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22.12.2019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22.12.2019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22.12.2019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22.12.2019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22.12.2019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22.12.2019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22.12.2019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22.12.2019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22.12.2019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843724" y="61364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412905" y="5365857"/>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3985659" y="3701768"/>
            <a:ext cx="7278915"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Canteen Management System</a:t>
            </a:r>
            <a:endParaRPr lang="en-US" sz="4100" dirty="0">
              <a:solidFill>
                <a:srgbClr val="52CBBE"/>
              </a:solidFill>
              <a:latin typeface="Tw Cen MT" panose="020B0602020104020603" pitchFamily="34" charset="0"/>
            </a:endParaRPr>
          </a:p>
        </p:txBody>
      </p:sp>
      <p:sp>
        <p:nvSpPr>
          <p:cNvPr id="58" name="TextBox 57">
            <a:extLst>
              <a:ext uri="{FF2B5EF4-FFF2-40B4-BE49-F238E27FC236}">
                <a16:creationId xmlns:a16="http://schemas.microsoft.com/office/drawing/2014/main" xmlns="" id="{79BCE1F0-A71E-4D4B-BE6A-A381604C28D2}"/>
              </a:ext>
            </a:extLst>
          </p:cNvPr>
          <p:cNvSpPr txBox="1"/>
          <p:nvPr/>
        </p:nvSpPr>
        <p:spPr>
          <a:xfrm>
            <a:off x="3837527" y="4508820"/>
            <a:ext cx="8182292" cy="523220"/>
          </a:xfrm>
          <a:prstGeom prst="rect">
            <a:avLst/>
          </a:prstGeom>
          <a:noFill/>
        </p:spPr>
        <p:txBody>
          <a:bodyPr wrap="square" rtlCol="0">
            <a:spAutoFit/>
          </a:bodyPr>
          <a:lstStyle/>
          <a:p>
            <a:r>
              <a:rPr lang="en-US" sz="2800" dirty="0" smtClean="0"/>
              <a:t>Presented by Vidya Surbhi, Srijan Lal and Rahul Mehta</a:t>
            </a:r>
            <a:endParaRPr lang="en-US" sz="2800" dirty="0"/>
          </a:p>
        </p:txBody>
      </p:sp>
      <p:sp>
        <p:nvSpPr>
          <p:cNvPr id="39" name="Rectangle 38">
            <a:extLst>
              <a:ext uri="{FF2B5EF4-FFF2-40B4-BE49-F238E27FC236}">
                <a16:creationId xmlns:a16="http://schemas.microsoft.com/office/drawing/2014/main" xmlns="" id="{71382190-201C-4BAE-91F3-296A26671C96}"/>
              </a:ext>
            </a:extLst>
          </p:cNvPr>
          <p:cNvSpPr/>
          <p:nvPr/>
        </p:nvSpPr>
        <p:spPr>
          <a:xfrm>
            <a:off x="-6548716" y="-1"/>
            <a:ext cx="1042147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89" y="2337441"/>
            <a:ext cx="2280397" cy="1557122"/>
          </a:xfrm>
          <a:prstGeom prst="rect">
            <a:avLst/>
          </a:prstGeom>
        </p:spPr>
      </p:pic>
      <p:sp>
        <p:nvSpPr>
          <p:cNvPr id="65" name="Freeform: Shape 91">
            <a:extLst>
              <a:ext uri="{FF2B5EF4-FFF2-40B4-BE49-F238E27FC236}">
                <a16:creationId xmlns:a16="http://schemas.microsoft.com/office/drawing/2014/main" xmlns="" id="{F2E020DE-B46A-4F47-97AB-BB6C9038FA2E}"/>
              </a:ext>
            </a:extLst>
          </p:cNvPr>
          <p:cNvSpPr/>
          <p:nvPr/>
        </p:nvSpPr>
        <p:spPr>
          <a:xfrm>
            <a:off x="3160059" y="2337441"/>
            <a:ext cx="681168" cy="248951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000" b="1" dirty="0" smtClean="0">
                <a:solidFill>
                  <a:srgbClr val="F0EEF0"/>
                </a:solidFill>
                <a:latin typeface="Tw Cen MT" panose="020B0602020104020603" pitchFamily="34" charset="0"/>
              </a:rPr>
              <a:t>Contents</a:t>
            </a:r>
            <a:endParaRPr lang="en-US" sz="4000" b="1" dirty="0">
              <a:solidFill>
                <a:srgbClr val="F0EEF0"/>
              </a:solidFill>
              <a:latin typeface="Tw Cen MT" panose="020B0602020104020603" pitchFamily="34" charset="0"/>
            </a:endParaRPr>
          </a:p>
        </p:txBody>
      </p:sp>
      <p:grpSp>
        <p:nvGrpSpPr>
          <p:cNvPr id="66" name="Group 65">
            <a:extLst>
              <a:ext uri="{FF2B5EF4-FFF2-40B4-BE49-F238E27FC236}">
                <a16:creationId xmlns:a16="http://schemas.microsoft.com/office/drawing/2014/main" xmlns="" id="{FA452EB0-3109-45BB-9389-19F84818FE30}"/>
              </a:ext>
            </a:extLst>
          </p:cNvPr>
          <p:cNvGrpSpPr/>
          <p:nvPr/>
        </p:nvGrpSpPr>
        <p:grpSpPr>
          <a:xfrm>
            <a:off x="-5298765" y="-1"/>
            <a:ext cx="8692333" cy="6858000"/>
            <a:chOff x="718505" y="-1"/>
            <a:chExt cx="8692333" cy="6858000"/>
          </a:xfrm>
        </p:grpSpPr>
        <p:sp>
          <p:nvSpPr>
            <p:cNvPr id="67" name="Rectangle 66">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69" name="TextBox 68">
              <a:extLst>
                <a:ext uri="{FF2B5EF4-FFF2-40B4-BE49-F238E27FC236}">
                  <a16:creationId xmlns:a16="http://schemas.microsoft.com/office/drawing/2014/main" xmlns="" id="{D0B26FA9-EA76-44C1-BA33-E4EBB060AC7E}"/>
                </a:ext>
              </a:extLst>
            </p:cNvPr>
            <p:cNvSpPr txBox="1"/>
            <p:nvPr/>
          </p:nvSpPr>
          <p:spPr>
            <a:xfrm rot="16200000">
              <a:off x="8001984" y="3099964"/>
              <a:ext cx="217137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grpSp>
      <p:sp>
        <p:nvSpPr>
          <p:cNvPr id="71" name="Rectangle 70">
            <a:extLst>
              <a:ext uri="{FF2B5EF4-FFF2-40B4-BE49-F238E27FC236}">
                <a16:creationId xmlns:a16="http://schemas.microsoft.com/office/drawing/2014/main" xmlns="" id="{DF941D0C-24DA-4E77-BE08-34D6F94BD6FB}"/>
              </a:ext>
            </a:extLst>
          </p:cNvPr>
          <p:cNvSpPr/>
          <p:nvPr/>
        </p:nvSpPr>
        <p:spPr>
          <a:xfrm>
            <a:off x="-5778374" y="17929"/>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86">
            <a:extLst>
              <a:ext uri="{FF2B5EF4-FFF2-40B4-BE49-F238E27FC236}">
                <a16:creationId xmlns:a16="http://schemas.microsoft.com/office/drawing/2014/main" xmlns="" id="{09747D82-077A-45F5-8822-6A7F978E7845}"/>
              </a:ext>
            </a:extLst>
          </p:cNvPr>
          <p:cNvSpPr/>
          <p:nvPr/>
        </p:nvSpPr>
        <p:spPr>
          <a:xfrm>
            <a:off x="2124635" y="2382263"/>
            <a:ext cx="798283"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b="1" dirty="0" smtClean="0">
                <a:solidFill>
                  <a:schemeClr val="accent2">
                    <a:lumMod val="75000"/>
                  </a:schemeClr>
                </a:solidFill>
                <a:latin typeface="Tw Cen MT" panose="020B0602020104020603" pitchFamily="34" charset="0"/>
              </a:rPr>
              <a:t>Objective</a:t>
            </a:r>
            <a:endParaRPr lang="en-US" b="1" dirty="0">
              <a:solidFill>
                <a:schemeClr val="accent2">
                  <a:lumMod val="75000"/>
                </a:schemeClr>
              </a:solidFill>
              <a:latin typeface="Tw Cen MT" panose="020B0602020104020603" pitchFamily="34" charset="0"/>
            </a:endParaRPr>
          </a:p>
        </p:txBody>
      </p:sp>
      <p:grpSp>
        <p:nvGrpSpPr>
          <p:cNvPr id="73" name="Group 72">
            <a:extLst>
              <a:ext uri="{FF2B5EF4-FFF2-40B4-BE49-F238E27FC236}">
                <a16:creationId xmlns:a16="http://schemas.microsoft.com/office/drawing/2014/main" xmlns="" id="{FA452EB0-3109-45BB-9389-19F84818FE30}"/>
              </a:ext>
            </a:extLst>
          </p:cNvPr>
          <p:cNvGrpSpPr/>
          <p:nvPr/>
        </p:nvGrpSpPr>
        <p:grpSpPr>
          <a:xfrm>
            <a:off x="-6343148" y="31376"/>
            <a:ext cx="8692333" cy="6858000"/>
            <a:chOff x="718505" y="-1"/>
            <a:chExt cx="8692333" cy="6858000"/>
          </a:xfrm>
        </p:grpSpPr>
        <p:sp>
          <p:nvSpPr>
            <p:cNvPr id="74" name="Rectangle 73">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76" name="TextBox 75">
              <a:extLst>
                <a:ext uri="{FF2B5EF4-FFF2-40B4-BE49-F238E27FC236}">
                  <a16:creationId xmlns:a16="http://schemas.microsoft.com/office/drawing/2014/main" xmlns="" id="{D0B26FA9-EA76-44C1-BA33-E4EBB060AC7E}"/>
                </a:ext>
              </a:extLst>
            </p:cNvPr>
            <p:cNvSpPr txBox="1"/>
            <p:nvPr/>
          </p:nvSpPr>
          <p:spPr>
            <a:xfrm rot="16200000">
              <a:off x="8001984" y="3099964"/>
              <a:ext cx="217137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grpSp>
      <p:grpSp>
        <p:nvGrpSpPr>
          <p:cNvPr id="78" name="Group 77">
            <a:extLst>
              <a:ext uri="{FF2B5EF4-FFF2-40B4-BE49-F238E27FC236}">
                <a16:creationId xmlns:a16="http://schemas.microsoft.com/office/drawing/2014/main" xmlns="" id="{FA452EB0-3109-45BB-9389-19F84818FE30}"/>
              </a:ext>
            </a:extLst>
          </p:cNvPr>
          <p:cNvGrpSpPr/>
          <p:nvPr/>
        </p:nvGrpSpPr>
        <p:grpSpPr>
          <a:xfrm>
            <a:off x="-6881028" y="44823"/>
            <a:ext cx="8692334" cy="6858000"/>
            <a:chOff x="718505" y="-1"/>
            <a:chExt cx="8692334" cy="6858000"/>
          </a:xfrm>
        </p:grpSpPr>
        <p:sp>
          <p:nvSpPr>
            <p:cNvPr id="79" name="Rectangle 78">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86">
              <a:extLst>
                <a:ext uri="{FF2B5EF4-FFF2-40B4-BE49-F238E27FC236}">
                  <a16:creationId xmlns:a16="http://schemas.microsoft.com/office/drawing/2014/main" xmlns="" id="{09747D82-077A-45F5-8822-6A7F978E7845}"/>
                </a:ext>
              </a:extLst>
            </p:cNvPr>
            <p:cNvSpPr/>
            <p:nvPr/>
          </p:nvSpPr>
          <p:spPr>
            <a:xfrm>
              <a:off x="8242436" y="2265721"/>
              <a:ext cx="1168400" cy="2432636"/>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1" name="TextBox 80">
              <a:extLst>
                <a:ext uri="{FF2B5EF4-FFF2-40B4-BE49-F238E27FC236}">
                  <a16:creationId xmlns:a16="http://schemas.microsoft.com/office/drawing/2014/main" xmlns="" id="{D0B26FA9-EA76-44C1-BA33-E4EBB060AC7E}"/>
                </a:ext>
              </a:extLst>
            </p:cNvPr>
            <p:cNvSpPr txBox="1"/>
            <p:nvPr/>
          </p:nvSpPr>
          <p:spPr>
            <a:xfrm rot="16200000">
              <a:off x="7763408" y="3107805"/>
              <a:ext cx="264853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82" name="Group 81">
            <a:extLst>
              <a:ext uri="{FF2B5EF4-FFF2-40B4-BE49-F238E27FC236}">
                <a16:creationId xmlns:a16="http://schemas.microsoft.com/office/drawing/2014/main" xmlns="" id="{FA452EB0-3109-45BB-9389-19F84818FE30}"/>
              </a:ext>
            </a:extLst>
          </p:cNvPr>
          <p:cNvGrpSpPr/>
          <p:nvPr/>
        </p:nvGrpSpPr>
        <p:grpSpPr>
          <a:xfrm>
            <a:off x="-5325036" y="44823"/>
            <a:ext cx="6611908" cy="6858000"/>
            <a:chOff x="718505" y="-1"/>
            <a:chExt cx="8692333" cy="6858000"/>
          </a:xfrm>
        </p:grpSpPr>
        <p:sp>
          <p:nvSpPr>
            <p:cNvPr id="83" name="Rectangle 82">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85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5" name="TextBox 84">
              <a:extLst>
                <a:ext uri="{FF2B5EF4-FFF2-40B4-BE49-F238E27FC236}">
                  <a16:creationId xmlns:a16="http://schemas.microsoft.com/office/drawing/2014/main" xmlns="" id="{D0B26FA9-EA76-44C1-BA33-E4EBB060AC7E}"/>
                </a:ext>
              </a:extLst>
            </p:cNvPr>
            <p:cNvSpPr txBox="1"/>
            <p:nvPr/>
          </p:nvSpPr>
          <p:spPr>
            <a:xfrm rot="16200000">
              <a:off x="8001984" y="3099964"/>
              <a:ext cx="217137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grpSp>
        <p:nvGrpSpPr>
          <p:cNvPr id="86" name="Group 85">
            <a:extLst>
              <a:ext uri="{FF2B5EF4-FFF2-40B4-BE49-F238E27FC236}">
                <a16:creationId xmlns:a16="http://schemas.microsoft.com/office/drawing/2014/main" xmlns="" id="{FA452EB0-3109-45BB-9389-19F84818FE30}"/>
              </a:ext>
            </a:extLst>
          </p:cNvPr>
          <p:cNvGrpSpPr/>
          <p:nvPr/>
        </p:nvGrpSpPr>
        <p:grpSpPr>
          <a:xfrm>
            <a:off x="-6275913" y="45621"/>
            <a:ext cx="7145491" cy="6858000"/>
            <a:chOff x="718508" y="-1"/>
            <a:chExt cx="8692331" cy="6858000"/>
          </a:xfrm>
        </p:grpSpPr>
        <p:sp>
          <p:nvSpPr>
            <p:cNvPr id="87" name="Rectangle 86">
              <a:extLst>
                <a:ext uri="{FF2B5EF4-FFF2-40B4-BE49-F238E27FC236}">
                  <a16:creationId xmlns:a16="http://schemas.microsoft.com/office/drawing/2014/main" xmlns="" id="{DF941D0C-24DA-4E77-BE08-34D6F94BD6FB}"/>
                </a:ext>
              </a:extLst>
            </p:cNvPr>
            <p:cNvSpPr/>
            <p:nvPr/>
          </p:nvSpPr>
          <p:spPr>
            <a:xfrm>
              <a:off x="718508"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89" name="TextBox 88">
              <a:extLst>
                <a:ext uri="{FF2B5EF4-FFF2-40B4-BE49-F238E27FC236}">
                  <a16:creationId xmlns:a16="http://schemas.microsoft.com/office/drawing/2014/main" xmlns="" id="{D0B26FA9-EA76-44C1-BA33-E4EBB060AC7E}"/>
                </a:ext>
              </a:extLst>
            </p:cNvPr>
            <p:cNvSpPr txBox="1"/>
            <p:nvPr/>
          </p:nvSpPr>
          <p:spPr>
            <a:xfrm rot="16200000">
              <a:off x="7930026" y="3171921"/>
              <a:ext cx="2315294"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Limitations</a:t>
              </a:r>
              <a:endParaRPr lang="en-US" sz="3600" b="1" dirty="0">
                <a:solidFill>
                  <a:srgbClr val="F0EEF0"/>
                </a:solidFill>
                <a:latin typeface="Tw Cen MT" panose="020B0602020104020603" pitchFamily="34" charset="0"/>
              </a:endParaRPr>
            </a:p>
          </p:txBody>
        </p:sp>
      </p:grpSp>
      <p:grpSp>
        <p:nvGrpSpPr>
          <p:cNvPr id="90" name="Group 89">
            <a:extLst>
              <a:ext uri="{FF2B5EF4-FFF2-40B4-BE49-F238E27FC236}">
                <a16:creationId xmlns:a16="http://schemas.microsoft.com/office/drawing/2014/main" xmlns="" id="{FA452EB0-3109-45BB-9389-19F84818FE30}"/>
              </a:ext>
            </a:extLst>
          </p:cNvPr>
          <p:cNvGrpSpPr/>
          <p:nvPr/>
        </p:nvGrpSpPr>
        <p:grpSpPr>
          <a:xfrm>
            <a:off x="-5782236" y="53838"/>
            <a:ext cx="6171573" cy="6858000"/>
            <a:chOff x="718505" y="-1"/>
            <a:chExt cx="8692333" cy="6858000"/>
          </a:xfrm>
        </p:grpSpPr>
        <p:sp>
          <p:nvSpPr>
            <p:cNvPr id="91" name="Rectangle 90">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6">
              <a:extLst>
                <a:ext uri="{FF2B5EF4-FFF2-40B4-BE49-F238E27FC236}">
                  <a16:creationId xmlns:a16="http://schemas.microsoft.com/office/drawing/2014/main" xmlns="" id="{09747D82-077A-45F5-8822-6A7F978E7845}"/>
                </a:ext>
              </a:extLst>
            </p:cNvPr>
            <p:cNvSpPr/>
            <p:nvPr/>
          </p:nvSpPr>
          <p:spPr>
            <a:xfrm>
              <a:off x="8597325" y="2337439"/>
              <a:ext cx="81351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3" name="TextBox 92">
              <a:extLst>
                <a:ext uri="{FF2B5EF4-FFF2-40B4-BE49-F238E27FC236}">
                  <a16:creationId xmlns:a16="http://schemas.microsoft.com/office/drawing/2014/main" xmlns="" id="{D0B26FA9-EA76-44C1-BA33-E4EBB060AC7E}"/>
                </a:ext>
              </a:extLst>
            </p:cNvPr>
            <p:cNvSpPr txBox="1"/>
            <p:nvPr/>
          </p:nvSpPr>
          <p:spPr>
            <a:xfrm rot="16200000">
              <a:off x="8001984" y="3099964"/>
              <a:ext cx="217137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Future</a:t>
              </a:r>
              <a:endParaRPr lang="en-US" sz="36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FA452EB0-3109-45BB-9389-19F84818FE30}"/>
              </a:ext>
            </a:extLst>
          </p:cNvPr>
          <p:cNvGrpSpPr/>
          <p:nvPr/>
        </p:nvGrpSpPr>
        <p:grpSpPr>
          <a:xfrm>
            <a:off x="-4545107" y="48557"/>
            <a:ext cx="4547658" cy="6858000"/>
            <a:chOff x="4863180" y="-1"/>
            <a:chExt cx="4547658" cy="6858000"/>
          </a:xfrm>
        </p:grpSpPr>
        <p:sp>
          <p:nvSpPr>
            <p:cNvPr id="95" name="Rectangle 94">
              <a:extLst>
                <a:ext uri="{FF2B5EF4-FFF2-40B4-BE49-F238E27FC236}">
                  <a16:creationId xmlns:a16="http://schemas.microsoft.com/office/drawing/2014/main" xmlns="" id="{DF941D0C-24DA-4E77-BE08-34D6F94BD6FB}"/>
                </a:ext>
              </a:extLst>
            </p:cNvPr>
            <p:cNvSpPr/>
            <p:nvPr/>
          </p:nvSpPr>
          <p:spPr>
            <a:xfrm>
              <a:off x="4863180" y="-1"/>
              <a:ext cx="4507315"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TextBox 96">
              <a:extLst>
                <a:ext uri="{FF2B5EF4-FFF2-40B4-BE49-F238E27FC236}">
                  <a16:creationId xmlns:a16="http://schemas.microsoft.com/office/drawing/2014/main" xmlns="" id="{D0B26FA9-EA76-44C1-BA33-E4EBB060AC7E}"/>
                </a:ext>
              </a:extLst>
            </p:cNvPr>
            <p:cNvSpPr txBox="1"/>
            <p:nvPr/>
          </p:nvSpPr>
          <p:spPr>
            <a:xfrm rot="16200000">
              <a:off x="7880642" y="3221305"/>
              <a:ext cx="241406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Conclusion</a:t>
              </a:r>
              <a:endParaRPr lang="en-US" sz="3600"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7586610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941671" y="3213726"/>
              <a:ext cx="2398909"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Limitations</a:t>
              </a:r>
              <a:endParaRPr lang="en-US" sz="3600" b="1" dirty="0">
                <a:solidFill>
                  <a:srgbClr val="F0EEF0"/>
                </a:solidFill>
                <a:latin typeface="Tw Cen MT" panose="020B0602020104020603" pitchFamily="34" charset="0"/>
              </a:endParaRPr>
            </a:p>
          </p:txBody>
        </p:sp>
      </p:grpSp>
      <p:grpSp>
        <p:nvGrpSpPr>
          <p:cNvPr id="33" name="Group 32">
            <a:extLst>
              <a:ext uri="{FF2B5EF4-FFF2-40B4-BE49-F238E27FC236}">
                <a16:creationId xmlns:a16="http://schemas.microsoft.com/office/drawing/2014/main" xmlns="" id="{BE8FADE7-5D32-410A-A514-EBA4D18E520D}"/>
              </a:ext>
            </a:extLst>
          </p:cNvPr>
          <p:cNvGrpSpPr/>
          <p:nvPr/>
        </p:nvGrpSpPr>
        <p:grpSpPr>
          <a:xfrm>
            <a:off x="152032" y="363073"/>
            <a:ext cx="7478486" cy="2851297"/>
            <a:chOff x="979714" y="4445001"/>
            <a:chExt cx="2336800" cy="793739"/>
          </a:xfrm>
        </p:grpSpPr>
        <p:sp>
          <p:nvSpPr>
            <p:cNvPr id="34" name="TextBox 33">
              <a:extLst>
                <a:ext uri="{FF2B5EF4-FFF2-40B4-BE49-F238E27FC236}">
                  <a16:creationId xmlns:a16="http://schemas.microsoft.com/office/drawing/2014/main" xmlns="" id="{78855102-5892-4791-81C6-1D3099286A62}"/>
                </a:ext>
              </a:extLst>
            </p:cNvPr>
            <p:cNvSpPr txBox="1"/>
            <p:nvPr/>
          </p:nvSpPr>
          <p:spPr>
            <a:xfrm>
              <a:off x="979714" y="4445001"/>
              <a:ext cx="2336800" cy="214196"/>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xmlns="" id="{22001AFB-5833-4302-85EB-700F4F764C00}"/>
                </a:ext>
              </a:extLst>
            </p:cNvPr>
            <p:cNvSpPr txBox="1"/>
            <p:nvPr/>
          </p:nvSpPr>
          <p:spPr>
            <a:xfrm>
              <a:off x="979714" y="5127358"/>
              <a:ext cx="2336800" cy="111382"/>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2" name="Rectangle 1"/>
          <p:cNvSpPr/>
          <p:nvPr/>
        </p:nvSpPr>
        <p:spPr>
          <a:xfrm>
            <a:off x="1501589" y="1075329"/>
            <a:ext cx="6096000" cy="461665"/>
          </a:xfrm>
          <a:prstGeom prst="rect">
            <a:avLst/>
          </a:prstGeom>
        </p:spPr>
        <p:txBody>
          <a:bodyPr>
            <a:spAutoFit/>
          </a:bodyPr>
          <a:lstStyle/>
          <a:p>
            <a:pPr marL="342900" lvl="0" indent="-342900" algn="ctr">
              <a:buFont typeface="Wingdings" panose="05000000000000000000" pitchFamily="2" charset="2"/>
              <a:buChar char="q"/>
            </a:pPr>
            <a:r>
              <a:rPr lang="en-US" sz="2400" b="1" dirty="0">
                <a:solidFill>
                  <a:schemeClr val="accent1">
                    <a:lumMod val="75000"/>
                  </a:schemeClr>
                </a:solidFill>
              </a:rPr>
              <a:t>Just a Desktop Based Application Software</a:t>
            </a:r>
            <a:r>
              <a:rPr lang="en-US" sz="2400" b="1" dirty="0" smtClean="0">
                <a:solidFill>
                  <a:schemeClr val="accent1">
                    <a:lumMod val="75000"/>
                  </a:schemeClr>
                </a:solidFill>
              </a:rPr>
              <a:t>.</a:t>
            </a:r>
            <a:endParaRPr lang="en-US" sz="2400" b="1" dirty="0">
              <a:solidFill>
                <a:schemeClr val="accent1">
                  <a:lumMod val="75000"/>
                </a:schemeClr>
              </a:solidFill>
            </a:endParaRPr>
          </a:p>
        </p:txBody>
      </p:sp>
      <p:sp>
        <p:nvSpPr>
          <p:cNvPr id="3" name="Rectangle 2"/>
          <p:cNvSpPr/>
          <p:nvPr/>
        </p:nvSpPr>
        <p:spPr>
          <a:xfrm>
            <a:off x="1340225" y="1873015"/>
            <a:ext cx="6096000" cy="1200329"/>
          </a:xfrm>
          <a:prstGeom prst="rect">
            <a:avLst/>
          </a:prstGeom>
        </p:spPr>
        <p:txBody>
          <a:bodyPr>
            <a:spAutoFit/>
          </a:bodyPr>
          <a:lstStyle/>
          <a:p>
            <a:pPr marL="342900" lvl="0" indent="-342900" algn="ctr">
              <a:buFont typeface="Wingdings" panose="05000000000000000000" pitchFamily="2" charset="2"/>
              <a:buChar char="q"/>
            </a:pPr>
            <a:r>
              <a:rPr lang="en-US" sz="2400" b="1" dirty="0">
                <a:solidFill>
                  <a:srgbClr val="F96177"/>
                </a:solidFill>
              </a:rPr>
              <a:t>Our software is designed in window form i.e.  desktop form,  that  can  be  run  on  the  desktop  </a:t>
            </a:r>
            <a:r>
              <a:rPr lang="en-US" sz="2400" b="1" dirty="0" smtClean="0">
                <a:solidFill>
                  <a:srgbClr val="F96177"/>
                </a:solidFill>
              </a:rPr>
              <a:t>only.</a:t>
            </a:r>
            <a:endParaRPr lang="en-US" sz="2400" b="1" dirty="0">
              <a:solidFill>
                <a:srgbClr val="F96177"/>
              </a:solidFill>
            </a:endParaRPr>
          </a:p>
        </p:txBody>
      </p:sp>
      <p:sp>
        <p:nvSpPr>
          <p:cNvPr id="4" name="Rectangle 3"/>
          <p:cNvSpPr/>
          <p:nvPr/>
        </p:nvSpPr>
        <p:spPr>
          <a:xfrm>
            <a:off x="1420907" y="3254627"/>
            <a:ext cx="6096000" cy="3046988"/>
          </a:xfrm>
          <a:prstGeom prst="rect">
            <a:avLst/>
          </a:prstGeom>
        </p:spPr>
        <p:txBody>
          <a:bodyPr>
            <a:spAutoFit/>
          </a:bodyPr>
          <a:lstStyle/>
          <a:p>
            <a:pPr marL="285750" lvl="0" indent="-285750" algn="ctr">
              <a:buFont typeface="Wingdings" panose="05000000000000000000" pitchFamily="2" charset="2"/>
              <a:buChar char="q"/>
            </a:pPr>
            <a:r>
              <a:rPr lang="en-US" sz="2400" b="1" dirty="0">
                <a:solidFill>
                  <a:schemeClr val="accent1">
                    <a:lumMod val="75000"/>
                  </a:schemeClr>
                </a:solidFill>
              </a:rPr>
              <a:t>We may not be able to substitute a desktop application with a web based application</a:t>
            </a:r>
            <a:r>
              <a:rPr lang="en-US" sz="2400" b="1" dirty="0" smtClean="0">
                <a:solidFill>
                  <a:schemeClr val="accent1">
                    <a:lumMod val="75000"/>
                  </a:schemeClr>
                </a:solidFill>
              </a:rPr>
              <a:t>.</a:t>
            </a:r>
          </a:p>
          <a:p>
            <a:pPr lvl="0" algn="ctr"/>
            <a:endParaRPr lang="en-US" sz="2400" b="1" dirty="0" smtClean="0">
              <a:solidFill>
                <a:schemeClr val="accent1">
                  <a:lumMod val="75000"/>
                </a:schemeClr>
              </a:solidFill>
            </a:endParaRPr>
          </a:p>
          <a:p>
            <a:pPr marL="342900" indent="-342900">
              <a:buFont typeface="Wingdings" pitchFamily="2" charset="2"/>
              <a:buChar char="q"/>
            </a:pPr>
            <a:r>
              <a:rPr lang="en-IN" sz="2400" b="1" dirty="0">
                <a:solidFill>
                  <a:srgbClr val="FF5969"/>
                </a:solidFill>
              </a:rPr>
              <a:t>Excel report has not been developed</a:t>
            </a:r>
            <a:r>
              <a:rPr lang="en-IN" sz="2400" b="1" dirty="0" smtClean="0">
                <a:solidFill>
                  <a:srgbClr val="FF5969"/>
                </a:solidFill>
              </a:rPr>
              <a:t>.</a:t>
            </a:r>
          </a:p>
          <a:p>
            <a:endParaRPr lang="en-IN" sz="2400" dirty="0"/>
          </a:p>
          <a:p>
            <a:pPr marL="342900" indent="-342900">
              <a:buFont typeface="Wingdings" pitchFamily="2" charset="2"/>
              <a:buChar char="q"/>
            </a:pPr>
            <a:r>
              <a:rPr lang="en-IN" sz="2400" b="1" dirty="0" smtClean="0">
                <a:solidFill>
                  <a:schemeClr val="accent5">
                    <a:lumMod val="50000"/>
                  </a:schemeClr>
                </a:solidFill>
              </a:rPr>
              <a:t>The </a:t>
            </a:r>
            <a:r>
              <a:rPr lang="en-IN" sz="2400" b="1" dirty="0">
                <a:solidFill>
                  <a:schemeClr val="accent5">
                    <a:lumMod val="50000"/>
                  </a:schemeClr>
                </a:solidFill>
              </a:rPr>
              <a:t>transactions are executed in off-line mode.  </a:t>
            </a:r>
          </a:p>
          <a:p>
            <a:pPr marL="285750" lvl="0" indent="-285750" algn="ctr">
              <a:buFont typeface="Wingdings" panose="05000000000000000000" pitchFamily="2" charset="2"/>
              <a:buChar char="q"/>
            </a:pPr>
            <a:endParaRPr lang="en-US" sz="2400" b="1" dirty="0">
              <a:solidFill>
                <a:schemeClr val="accent1">
                  <a:lumMod val="75000"/>
                </a:schemeClr>
              </a:solidFill>
            </a:endParaRPr>
          </a:p>
        </p:txBody>
      </p:sp>
    </p:spTree>
    <p:extLst>
      <p:ext uri="{BB962C8B-B14F-4D97-AF65-F5344CB8AC3E}">
        <p14:creationId xmlns:p14="http://schemas.microsoft.com/office/powerpoint/2010/main" val="15533479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ER-Dig</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1" cy="6858000"/>
            <a:chOff x="-2449883" y="-1"/>
            <a:chExt cx="11860721"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7907214" y="3194731"/>
              <a:ext cx="236091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Limitations</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178419"/>
              <a:ext cx="1168400" cy="271630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1100369" y="3213408"/>
              <a:ext cx="271630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Future Scope</a:t>
              </a:r>
              <a:endParaRPr lang="en-US" sz="3600" b="1" dirty="0">
                <a:solidFill>
                  <a:srgbClr val="F0EEF0"/>
                </a:solidFill>
                <a:latin typeface="Tw Cen MT" panose="020B0602020104020603" pitchFamily="34" charset="0"/>
              </a:endParaRPr>
            </a:p>
          </p:txBody>
        </p:sp>
      </p:grpSp>
      <p:grpSp>
        <p:nvGrpSpPr>
          <p:cNvPr id="33" name="Group 32">
            <a:extLst>
              <a:ext uri="{FF2B5EF4-FFF2-40B4-BE49-F238E27FC236}">
                <a16:creationId xmlns:a16="http://schemas.microsoft.com/office/drawing/2014/main" xmlns="" id="{BE8FADE7-5D32-410A-A514-EBA4D18E520D}"/>
              </a:ext>
            </a:extLst>
          </p:cNvPr>
          <p:cNvGrpSpPr/>
          <p:nvPr/>
        </p:nvGrpSpPr>
        <p:grpSpPr>
          <a:xfrm>
            <a:off x="152032" y="363073"/>
            <a:ext cx="7478486" cy="2851297"/>
            <a:chOff x="979714" y="4445001"/>
            <a:chExt cx="2336800" cy="793739"/>
          </a:xfrm>
        </p:grpSpPr>
        <p:sp>
          <p:nvSpPr>
            <p:cNvPr id="34" name="TextBox 33">
              <a:extLst>
                <a:ext uri="{FF2B5EF4-FFF2-40B4-BE49-F238E27FC236}">
                  <a16:creationId xmlns:a16="http://schemas.microsoft.com/office/drawing/2014/main" xmlns="" id="{78855102-5892-4791-81C6-1D3099286A62}"/>
                </a:ext>
              </a:extLst>
            </p:cNvPr>
            <p:cNvSpPr txBox="1"/>
            <p:nvPr/>
          </p:nvSpPr>
          <p:spPr>
            <a:xfrm>
              <a:off x="979714" y="4445001"/>
              <a:ext cx="2336800" cy="214196"/>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xmlns="" id="{22001AFB-5833-4302-85EB-700F4F764C00}"/>
                </a:ext>
              </a:extLst>
            </p:cNvPr>
            <p:cNvSpPr txBox="1"/>
            <p:nvPr/>
          </p:nvSpPr>
          <p:spPr>
            <a:xfrm>
              <a:off x="979714" y="5127358"/>
              <a:ext cx="2336800" cy="111382"/>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2" name="Rectangle 1"/>
          <p:cNvSpPr/>
          <p:nvPr/>
        </p:nvSpPr>
        <p:spPr>
          <a:xfrm>
            <a:off x="1501589" y="1075329"/>
            <a:ext cx="6096000" cy="2677656"/>
          </a:xfrm>
          <a:prstGeom prst="rect">
            <a:avLst/>
          </a:prstGeom>
        </p:spPr>
        <p:txBody>
          <a:bodyPr>
            <a:spAutoFit/>
          </a:bodyPr>
          <a:lstStyle/>
          <a:p>
            <a:pPr lvl="0" algn="ctr"/>
            <a:endParaRPr lang="en-US" sz="2400" b="1" dirty="0" smtClean="0">
              <a:solidFill>
                <a:schemeClr val="accent1">
                  <a:lumMod val="75000"/>
                </a:schemeClr>
              </a:solidFill>
            </a:endParaRPr>
          </a:p>
          <a:p>
            <a:pPr marL="342900" indent="-342900" algn="ctr">
              <a:buFont typeface="Wingdings" panose="05000000000000000000" pitchFamily="2" charset="2"/>
              <a:buChar char="q"/>
            </a:pPr>
            <a:r>
              <a:rPr lang="en-US" sz="2400" b="1" dirty="0">
                <a:solidFill>
                  <a:srgbClr val="7030A0"/>
                </a:solidFill>
              </a:rPr>
              <a:t>This project is designed to be used at the </a:t>
            </a:r>
            <a:r>
              <a:rPr lang="en-US" sz="2400" b="1" dirty="0" smtClean="0">
                <a:solidFill>
                  <a:srgbClr val="7030A0"/>
                </a:solidFill>
              </a:rPr>
              <a:t>School Canteen so we can add some advance features like calculating calories of every food item to give only nutritious food to students. </a:t>
            </a:r>
            <a:endParaRPr lang="en-US" sz="2400" b="1" dirty="0">
              <a:solidFill>
                <a:srgbClr val="7030A0"/>
              </a:solidFill>
            </a:endParaRPr>
          </a:p>
          <a:p>
            <a:pPr marL="342900" lvl="0" indent="-342900" algn="ctr">
              <a:buFont typeface="Wingdings" panose="05000000000000000000" pitchFamily="2" charset="2"/>
              <a:buChar char="q"/>
            </a:pPr>
            <a:endParaRPr lang="en-US" sz="2400" b="1" dirty="0">
              <a:solidFill>
                <a:schemeClr val="accent1">
                  <a:lumMod val="75000"/>
                </a:schemeClr>
              </a:solidFill>
            </a:endParaRPr>
          </a:p>
        </p:txBody>
      </p:sp>
    </p:spTree>
    <p:extLst>
      <p:ext uri="{BB962C8B-B14F-4D97-AF65-F5344CB8AC3E}">
        <p14:creationId xmlns:p14="http://schemas.microsoft.com/office/powerpoint/2010/main" val="33263006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1" cy="6858000"/>
            <a:chOff x="-290920" y="0"/>
            <a:chExt cx="12482921"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780585" y="3102526"/>
              <a:ext cx="2176502"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5" cy="6858000"/>
            <a:chOff x="213096" y="0"/>
            <a:chExt cx="11447505"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103002" y="3140761"/>
              <a:ext cx="246886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605630" cy="6858000"/>
            <a:chOff x="491575" y="0"/>
            <a:chExt cx="9605630"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531253" y="3178135"/>
              <a:ext cx="2485574"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178419"/>
              <a:ext cx="1168400" cy="271630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1100369" y="3213408"/>
              <a:ext cx="271630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Conclusion</a:t>
              </a:r>
              <a:endParaRPr lang="en-US" sz="3600" b="1" dirty="0">
                <a:solidFill>
                  <a:srgbClr val="F0EEF0"/>
                </a:solidFill>
                <a:latin typeface="Tw Cen MT" panose="020B0602020104020603" pitchFamily="34" charset="0"/>
              </a:endParaRPr>
            </a:p>
          </p:txBody>
        </p:sp>
      </p:grpSp>
      <p:grpSp>
        <p:nvGrpSpPr>
          <p:cNvPr id="33" name="Group 32">
            <a:extLst>
              <a:ext uri="{FF2B5EF4-FFF2-40B4-BE49-F238E27FC236}">
                <a16:creationId xmlns:a16="http://schemas.microsoft.com/office/drawing/2014/main" xmlns="" id="{BE8FADE7-5D32-410A-A514-EBA4D18E520D}"/>
              </a:ext>
            </a:extLst>
          </p:cNvPr>
          <p:cNvGrpSpPr/>
          <p:nvPr/>
        </p:nvGrpSpPr>
        <p:grpSpPr>
          <a:xfrm>
            <a:off x="152032" y="363073"/>
            <a:ext cx="7478486" cy="2851297"/>
            <a:chOff x="979714" y="4445001"/>
            <a:chExt cx="2336800" cy="793739"/>
          </a:xfrm>
        </p:grpSpPr>
        <p:sp>
          <p:nvSpPr>
            <p:cNvPr id="34" name="TextBox 33">
              <a:extLst>
                <a:ext uri="{FF2B5EF4-FFF2-40B4-BE49-F238E27FC236}">
                  <a16:creationId xmlns:a16="http://schemas.microsoft.com/office/drawing/2014/main" xmlns="" id="{78855102-5892-4791-81C6-1D3099286A62}"/>
                </a:ext>
              </a:extLst>
            </p:cNvPr>
            <p:cNvSpPr txBox="1"/>
            <p:nvPr/>
          </p:nvSpPr>
          <p:spPr>
            <a:xfrm>
              <a:off x="979714" y="4445001"/>
              <a:ext cx="2336800" cy="214196"/>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xmlns="" id="{22001AFB-5833-4302-85EB-700F4F764C00}"/>
                </a:ext>
              </a:extLst>
            </p:cNvPr>
            <p:cNvSpPr txBox="1"/>
            <p:nvPr/>
          </p:nvSpPr>
          <p:spPr>
            <a:xfrm>
              <a:off x="979714" y="5127358"/>
              <a:ext cx="2336800" cy="111382"/>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2" name="Rectangle 1"/>
          <p:cNvSpPr/>
          <p:nvPr/>
        </p:nvSpPr>
        <p:spPr>
          <a:xfrm>
            <a:off x="1501589" y="1075329"/>
            <a:ext cx="6096000" cy="2308324"/>
          </a:xfrm>
          <a:prstGeom prst="rect">
            <a:avLst/>
          </a:prstGeom>
        </p:spPr>
        <p:txBody>
          <a:bodyPr>
            <a:spAutoFit/>
          </a:bodyPr>
          <a:lstStyle/>
          <a:p>
            <a:pPr lvl="0" algn="ctr"/>
            <a:endParaRPr lang="en-US" sz="2400" b="1" dirty="0" smtClean="0">
              <a:solidFill>
                <a:srgbClr val="FF9900"/>
              </a:solidFill>
            </a:endParaRPr>
          </a:p>
          <a:p>
            <a:pPr marL="342900" indent="-342900" algn="ctr">
              <a:buFont typeface="Wingdings" panose="05000000000000000000" pitchFamily="2" charset="2"/>
              <a:buChar char="q"/>
            </a:pPr>
            <a:r>
              <a:rPr lang="en-US" sz="2400" b="1" dirty="0" smtClean="0">
                <a:solidFill>
                  <a:srgbClr val="FF9900"/>
                </a:solidFill>
              </a:rPr>
              <a:t>The idea of making this software after having so many software already in market that this software is really very user friendly and manage data in very simple, gentle and nudge way .</a:t>
            </a:r>
            <a:endParaRPr lang="en-US" sz="2400" b="1" dirty="0">
              <a:solidFill>
                <a:srgbClr val="FF9900"/>
              </a:solidFill>
            </a:endParaRPr>
          </a:p>
        </p:txBody>
      </p:sp>
    </p:spTree>
    <p:extLst>
      <p:ext uri="{BB962C8B-B14F-4D97-AF65-F5344CB8AC3E}">
        <p14:creationId xmlns:p14="http://schemas.microsoft.com/office/powerpoint/2010/main" val="27787050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290920" y="0"/>
            <a:ext cx="12482922" cy="6858000"/>
            <a:chOff x="-290920" y="0"/>
            <a:chExt cx="12482922"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1896035"/>
              <a:ext cx="1168400" cy="31197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455489" y="3279239"/>
              <a:ext cx="282669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Acknowledge</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83" name="TextBox 82">
            <a:extLst>
              <a:ext uri="{FF2B5EF4-FFF2-40B4-BE49-F238E27FC236}">
                <a16:creationId xmlns:a16="http://schemas.microsoft.com/office/drawing/2014/main" xmlns="" id="{A94C4F95-2EDE-46B0-8B26-C72D6D3C8DB3}"/>
              </a:ext>
            </a:extLst>
          </p:cNvPr>
          <p:cNvSpPr txBox="1"/>
          <p:nvPr/>
        </p:nvSpPr>
        <p:spPr>
          <a:xfrm>
            <a:off x="2743200" y="228600"/>
            <a:ext cx="9125637" cy="4770537"/>
          </a:xfrm>
          <a:prstGeom prst="rect">
            <a:avLst/>
          </a:prstGeom>
          <a:noFill/>
        </p:spPr>
        <p:txBody>
          <a:bodyPr wrap="square" rtlCol="0">
            <a:spAutoFit/>
          </a:bodyPr>
          <a:lstStyle/>
          <a:p>
            <a:pPr algn="ctr"/>
            <a:r>
              <a:rPr lang="en-IN" sz="2800" dirty="0" smtClean="0">
                <a:latin typeface="Algerian" pitchFamily="82" charset="0"/>
              </a:rPr>
              <a:t>Heartful gratitude</a:t>
            </a:r>
            <a:r>
              <a:rPr lang="en-IN" sz="2400" dirty="0" smtClean="0"/>
              <a:t> </a:t>
            </a:r>
          </a:p>
          <a:p>
            <a:r>
              <a:rPr lang="en-IN" sz="2400" dirty="0" smtClean="0"/>
              <a:t>                                            </a:t>
            </a:r>
          </a:p>
          <a:p>
            <a:endParaRPr lang="en-IN" sz="2400" dirty="0" smtClean="0"/>
          </a:p>
          <a:p>
            <a:endParaRPr lang="en-IN" sz="2400" dirty="0"/>
          </a:p>
          <a:p>
            <a:endParaRPr lang="en-IN" sz="2400" dirty="0"/>
          </a:p>
          <a:p>
            <a:endParaRPr lang="en-IN" sz="2400" b="1" dirty="0" smtClean="0">
              <a:solidFill>
                <a:schemeClr val="accent1">
                  <a:lumMod val="75000"/>
                </a:schemeClr>
              </a:solidFill>
            </a:endParaRPr>
          </a:p>
          <a:p>
            <a:r>
              <a:rPr lang="en-IN" sz="2400" b="1" dirty="0" smtClean="0">
                <a:solidFill>
                  <a:schemeClr val="accent1">
                    <a:lumMod val="75000"/>
                  </a:schemeClr>
                </a:solidFill>
              </a:rPr>
              <a:t>                               </a:t>
            </a:r>
            <a:r>
              <a:rPr lang="en-IN" sz="3600" b="1" dirty="0" smtClean="0">
                <a:solidFill>
                  <a:srgbClr val="FF0000"/>
                </a:solidFill>
                <a:latin typeface="Algerian" pitchFamily="82" charset="0"/>
              </a:rPr>
              <a:t>Sincere </a:t>
            </a:r>
            <a:r>
              <a:rPr lang="en-IN" sz="3600" b="1" dirty="0" err="1" smtClean="0">
                <a:solidFill>
                  <a:srgbClr val="FF0000"/>
                </a:solidFill>
                <a:latin typeface="Algerian" pitchFamily="82" charset="0"/>
              </a:rPr>
              <a:t>GratituDe</a:t>
            </a:r>
            <a:endParaRPr lang="en-IN" sz="3600" b="1" dirty="0">
              <a:solidFill>
                <a:srgbClr val="FF0000"/>
              </a:solidFill>
              <a:latin typeface="Algerian" pitchFamily="82" charset="0"/>
            </a:endParaRPr>
          </a:p>
          <a:p>
            <a:endParaRPr lang="en-IN" sz="2400" b="1" dirty="0" smtClean="0">
              <a:solidFill>
                <a:schemeClr val="accent1">
                  <a:lumMod val="75000"/>
                </a:schemeClr>
              </a:solidFill>
            </a:endParaRPr>
          </a:p>
          <a:p>
            <a:r>
              <a:rPr lang="en-IN" sz="2400" b="1" dirty="0" smtClean="0">
                <a:solidFill>
                  <a:schemeClr val="accent1">
                    <a:lumMod val="75000"/>
                  </a:schemeClr>
                </a:solidFill>
              </a:rPr>
              <a:t>                                   </a:t>
            </a:r>
            <a:endParaRPr lang="en-IN" sz="2400" b="1" dirty="0">
              <a:solidFill>
                <a:schemeClr val="accent1">
                  <a:lumMod val="75000"/>
                </a:schemeClr>
              </a:solidFill>
            </a:endParaRPr>
          </a:p>
          <a:p>
            <a:endParaRPr lang="en-IN" sz="2400" b="1" dirty="0" smtClean="0">
              <a:solidFill>
                <a:schemeClr val="accent1">
                  <a:lumMod val="75000"/>
                </a:schemeClr>
              </a:solidFill>
            </a:endParaRPr>
          </a:p>
          <a:p>
            <a:endParaRPr lang="en-IN" sz="2400" dirty="0"/>
          </a:p>
          <a:p>
            <a:pPr algn="ctr"/>
            <a:endParaRPr lang="en-US" sz="2400" dirty="0">
              <a:solidFill>
                <a:srgbClr val="03A1A4"/>
              </a:solidFill>
              <a:latin typeface="Tw Cen MT" panose="020B0602020104020603" pitchFamily="34" charset="0"/>
            </a:endParaRPr>
          </a:p>
        </p:txBody>
      </p:sp>
      <p:sp>
        <p:nvSpPr>
          <p:cNvPr id="3" name="Oval 2"/>
          <p:cNvSpPr/>
          <p:nvPr/>
        </p:nvSpPr>
        <p:spPr>
          <a:xfrm>
            <a:off x="5593976" y="820271"/>
            <a:ext cx="3025589" cy="1368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Project </a:t>
            </a:r>
            <a:r>
              <a:rPr lang="en-IN" sz="2400" dirty="0" smtClean="0"/>
              <a:t>Guide:</a:t>
            </a:r>
          </a:p>
          <a:p>
            <a:pPr algn="ctr"/>
            <a:r>
              <a:rPr lang="en-IN" sz="2000" dirty="0" smtClean="0">
                <a:solidFill>
                  <a:schemeClr val="accent4">
                    <a:lumMod val="40000"/>
                    <a:lumOff val="60000"/>
                  </a:schemeClr>
                </a:solidFill>
                <a:latin typeface="Bahnschrift" pitchFamily="34" charset="0"/>
              </a:rPr>
              <a:t>Shyamali Rani</a:t>
            </a:r>
            <a:endParaRPr lang="en-IN" dirty="0">
              <a:solidFill>
                <a:schemeClr val="accent4">
                  <a:lumMod val="40000"/>
                  <a:lumOff val="60000"/>
                </a:schemeClr>
              </a:solidFill>
              <a:latin typeface="Bahnschrift" pitchFamily="34" charset="0"/>
            </a:endParaRPr>
          </a:p>
        </p:txBody>
      </p:sp>
      <p:sp>
        <p:nvSpPr>
          <p:cNvPr id="41" name="Oval 40"/>
          <p:cNvSpPr/>
          <p:nvPr/>
        </p:nvSpPr>
        <p:spPr>
          <a:xfrm>
            <a:off x="4791418" y="3137637"/>
            <a:ext cx="4867835" cy="30211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400" b="1" dirty="0" err="1">
                <a:solidFill>
                  <a:srgbClr val="00B0F0"/>
                </a:solidFill>
              </a:rPr>
              <a:t>Mr.Avinash</a:t>
            </a:r>
            <a:r>
              <a:rPr lang="en-IN" sz="2400" b="1" dirty="0">
                <a:solidFill>
                  <a:srgbClr val="00B0F0"/>
                </a:solidFill>
              </a:rPr>
              <a:t> Kumar </a:t>
            </a:r>
            <a:r>
              <a:rPr lang="en-IN" sz="2400" b="1" dirty="0" err="1">
                <a:solidFill>
                  <a:srgbClr val="00B0F0"/>
                </a:solidFill>
              </a:rPr>
              <a:t>Vimal</a:t>
            </a:r>
            <a:r>
              <a:rPr lang="en-IN" sz="2400" b="1" dirty="0">
                <a:solidFill>
                  <a:srgbClr val="00B0F0"/>
                </a:solidFill>
              </a:rPr>
              <a:t> ,</a:t>
            </a:r>
            <a:r>
              <a:rPr lang="en-IN" sz="2400" b="1" dirty="0" smtClean="0">
                <a:solidFill>
                  <a:srgbClr val="00B0F0"/>
                </a:solidFill>
              </a:rPr>
              <a:t>HOD</a:t>
            </a:r>
          </a:p>
          <a:p>
            <a:pPr algn="ctr"/>
            <a:r>
              <a:rPr lang="en-IN" sz="2000" b="1" dirty="0" err="1" smtClean="0">
                <a:solidFill>
                  <a:schemeClr val="accent1">
                    <a:lumMod val="75000"/>
                  </a:schemeClr>
                </a:solidFill>
              </a:rPr>
              <a:t>R.K.Jha</a:t>
            </a:r>
            <a:r>
              <a:rPr lang="en-IN" sz="2000" b="1" dirty="0" smtClean="0">
                <a:solidFill>
                  <a:schemeClr val="accent1">
                    <a:lumMod val="75000"/>
                  </a:schemeClr>
                </a:solidFill>
              </a:rPr>
              <a:t> ,</a:t>
            </a:r>
            <a:r>
              <a:rPr lang="en-IN" sz="2000" b="1" dirty="0" err="1" smtClean="0">
                <a:solidFill>
                  <a:schemeClr val="accent1">
                    <a:lumMod val="75000"/>
                  </a:schemeClr>
                </a:solidFill>
              </a:rPr>
              <a:t>Profe</a:t>
            </a:r>
            <a:r>
              <a:rPr lang="en-IN" sz="2000" b="1" dirty="0" smtClean="0">
                <a:solidFill>
                  <a:schemeClr val="accent1">
                    <a:lumMod val="75000"/>
                  </a:schemeClr>
                </a:solidFill>
              </a:rPr>
              <a:t>.</a:t>
            </a:r>
          </a:p>
          <a:p>
            <a:pPr algn="ctr"/>
            <a:r>
              <a:rPr lang="en-IN" sz="2000" b="1" dirty="0" err="1" smtClean="0">
                <a:solidFill>
                  <a:schemeClr val="accent1">
                    <a:lumMod val="75000"/>
                  </a:schemeClr>
                </a:solidFill>
              </a:rPr>
              <a:t>Suryabala</a:t>
            </a:r>
            <a:r>
              <a:rPr lang="en-IN" sz="2000" b="1" dirty="0" smtClean="0">
                <a:solidFill>
                  <a:schemeClr val="accent1">
                    <a:lumMod val="75000"/>
                  </a:schemeClr>
                </a:solidFill>
              </a:rPr>
              <a:t> Ma’am</a:t>
            </a:r>
          </a:p>
          <a:p>
            <a:pPr algn="ctr"/>
            <a:r>
              <a:rPr lang="en-IN" sz="2000" b="1" dirty="0" smtClean="0">
                <a:solidFill>
                  <a:schemeClr val="accent1">
                    <a:lumMod val="75000"/>
                  </a:schemeClr>
                </a:solidFill>
              </a:rPr>
              <a:t>And All Professors</a:t>
            </a:r>
          </a:p>
          <a:p>
            <a:pPr algn="ctr"/>
            <a:r>
              <a:rPr lang="en-IN" sz="2400" b="1" dirty="0" smtClean="0">
                <a:solidFill>
                  <a:schemeClr val="accent1">
                    <a:lumMod val="75000"/>
                  </a:schemeClr>
                </a:solidFill>
              </a:rPr>
              <a:t>of</a:t>
            </a:r>
          </a:p>
          <a:p>
            <a:pPr algn="ctr"/>
            <a:r>
              <a:rPr lang="en-IN" sz="2400" b="1" dirty="0" smtClean="0">
                <a:solidFill>
                  <a:schemeClr val="accent1">
                    <a:lumMod val="75000"/>
                  </a:schemeClr>
                </a:solidFill>
              </a:rPr>
              <a:t> </a:t>
            </a:r>
            <a:r>
              <a:rPr lang="en-IN" sz="2400" b="1" dirty="0">
                <a:solidFill>
                  <a:schemeClr val="accent1">
                    <a:lumMod val="75000"/>
                  </a:schemeClr>
                </a:solidFill>
              </a:rPr>
              <a:t>BCA </a:t>
            </a:r>
            <a:r>
              <a:rPr lang="en-IN" sz="2400" b="1" dirty="0" smtClean="0">
                <a:solidFill>
                  <a:schemeClr val="accent1">
                    <a:lumMod val="75000"/>
                  </a:schemeClr>
                </a:solidFill>
              </a:rPr>
              <a:t>department</a:t>
            </a:r>
            <a:endParaRPr lang="en-IN" sz="2400" b="1" dirty="0">
              <a:solidFill>
                <a:schemeClr val="accent1">
                  <a:lumMod val="75000"/>
                </a:schemeClr>
              </a:solidFill>
            </a:endParaRPr>
          </a:p>
        </p:txBody>
      </p:sp>
      <p:grpSp>
        <p:nvGrpSpPr>
          <p:cNvPr id="36" name="Group 35">
            <a:extLst>
              <a:ext uri="{FF2B5EF4-FFF2-40B4-BE49-F238E27FC236}">
                <a16:creationId xmlns:a16="http://schemas.microsoft.com/office/drawing/2014/main" xmlns="" id="{FA452EB0-3109-45BB-9389-19F84818FE30}"/>
              </a:ext>
            </a:extLst>
          </p:cNvPr>
          <p:cNvGrpSpPr/>
          <p:nvPr/>
        </p:nvGrpSpPr>
        <p:grpSpPr>
          <a:xfrm>
            <a:off x="-4047565" y="-1"/>
            <a:ext cx="7441133" cy="6858000"/>
            <a:chOff x="718505" y="-1"/>
            <a:chExt cx="8692333" cy="6858000"/>
          </a:xfrm>
        </p:grpSpPr>
        <p:sp>
          <p:nvSpPr>
            <p:cNvPr id="37" name="Rectangle 36">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39" name="TextBox 38">
              <a:extLst>
                <a:ext uri="{FF2B5EF4-FFF2-40B4-BE49-F238E27FC236}">
                  <a16:creationId xmlns:a16="http://schemas.microsoft.com/office/drawing/2014/main" xmlns="" id="{D0B26FA9-EA76-44C1-BA33-E4EBB060AC7E}"/>
                </a:ext>
              </a:extLst>
            </p:cNvPr>
            <p:cNvSpPr txBox="1"/>
            <p:nvPr/>
          </p:nvSpPr>
          <p:spPr>
            <a:xfrm rot="16200000">
              <a:off x="8001984" y="3099964"/>
              <a:ext cx="217137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grpSp>
      <p:grpSp>
        <p:nvGrpSpPr>
          <p:cNvPr id="42" name="Group 41">
            <a:extLst>
              <a:ext uri="{FF2B5EF4-FFF2-40B4-BE49-F238E27FC236}">
                <a16:creationId xmlns:a16="http://schemas.microsoft.com/office/drawing/2014/main" xmlns="" id="{FA452EB0-3109-45BB-9389-19F84818FE30}"/>
              </a:ext>
            </a:extLst>
          </p:cNvPr>
          <p:cNvGrpSpPr/>
          <p:nvPr/>
        </p:nvGrpSpPr>
        <p:grpSpPr>
          <a:xfrm>
            <a:off x="-4047565" y="-1"/>
            <a:ext cx="7016827" cy="6858000"/>
            <a:chOff x="718505" y="-1"/>
            <a:chExt cx="8773226" cy="6858000"/>
          </a:xfrm>
        </p:grpSpPr>
        <p:sp>
          <p:nvSpPr>
            <p:cNvPr id="43" name="Rectangle 42">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45" name="TextBox 44">
              <a:extLst>
                <a:ext uri="{FF2B5EF4-FFF2-40B4-BE49-F238E27FC236}">
                  <a16:creationId xmlns:a16="http://schemas.microsoft.com/office/drawing/2014/main" xmlns="" id="{D0B26FA9-EA76-44C1-BA33-E4EBB060AC7E}"/>
                </a:ext>
              </a:extLst>
            </p:cNvPr>
            <p:cNvSpPr txBox="1"/>
            <p:nvPr/>
          </p:nvSpPr>
          <p:spPr>
            <a:xfrm rot="16200000">
              <a:off x="8001984" y="3019073"/>
              <a:ext cx="2171377" cy="80811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grpSp>
      <p:grpSp>
        <p:nvGrpSpPr>
          <p:cNvPr id="46" name="Group 45">
            <a:extLst>
              <a:ext uri="{FF2B5EF4-FFF2-40B4-BE49-F238E27FC236}">
                <a16:creationId xmlns:a16="http://schemas.microsoft.com/office/drawing/2014/main" xmlns="" id="{FA452EB0-3109-45BB-9389-19F84818FE30}"/>
              </a:ext>
            </a:extLst>
          </p:cNvPr>
          <p:cNvGrpSpPr/>
          <p:nvPr/>
        </p:nvGrpSpPr>
        <p:grpSpPr>
          <a:xfrm>
            <a:off x="-4208086" y="12059"/>
            <a:ext cx="6611370" cy="6858000"/>
            <a:chOff x="718505" y="-134471"/>
            <a:chExt cx="8799279" cy="6858000"/>
          </a:xfrm>
        </p:grpSpPr>
        <p:sp>
          <p:nvSpPr>
            <p:cNvPr id="47" name="Rectangle 46">
              <a:extLst>
                <a:ext uri="{FF2B5EF4-FFF2-40B4-BE49-F238E27FC236}">
                  <a16:creationId xmlns:a16="http://schemas.microsoft.com/office/drawing/2014/main" xmlns="" id="{DF941D0C-24DA-4E77-BE08-34D6F94BD6FB}"/>
                </a:ext>
              </a:extLst>
            </p:cNvPr>
            <p:cNvSpPr/>
            <p:nvPr/>
          </p:nvSpPr>
          <p:spPr>
            <a:xfrm>
              <a:off x="718505" y="-134471"/>
              <a:ext cx="869233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86">
              <a:extLst>
                <a:ext uri="{FF2B5EF4-FFF2-40B4-BE49-F238E27FC236}">
                  <a16:creationId xmlns:a16="http://schemas.microsoft.com/office/drawing/2014/main" xmlns="" id="{09747D82-077A-45F5-8822-6A7F978E7845}"/>
                </a:ext>
              </a:extLst>
            </p:cNvPr>
            <p:cNvSpPr/>
            <p:nvPr/>
          </p:nvSpPr>
          <p:spPr>
            <a:xfrm>
              <a:off x="8242436" y="2135734"/>
              <a:ext cx="1168401"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49" name="TextBox 48">
              <a:extLst>
                <a:ext uri="{FF2B5EF4-FFF2-40B4-BE49-F238E27FC236}">
                  <a16:creationId xmlns:a16="http://schemas.microsoft.com/office/drawing/2014/main" xmlns="" id="{D0B26FA9-EA76-44C1-BA33-E4EBB060AC7E}"/>
                </a:ext>
              </a:extLst>
            </p:cNvPr>
            <p:cNvSpPr txBox="1"/>
            <p:nvPr/>
          </p:nvSpPr>
          <p:spPr>
            <a:xfrm rot="16200000">
              <a:off x="8001984" y="2993018"/>
              <a:ext cx="2171377" cy="860222"/>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    Tools</a:t>
              </a:r>
              <a:endParaRPr lang="en-US" sz="3600" b="1" dirty="0">
                <a:solidFill>
                  <a:srgbClr val="F0EEF0"/>
                </a:solidFill>
                <a:latin typeface="Tw Cen MT" panose="020B0602020104020603" pitchFamily="34" charset="0"/>
              </a:endParaRPr>
            </a:p>
          </p:txBody>
        </p:sp>
      </p:grpSp>
      <p:grpSp>
        <p:nvGrpSpPr>
          <p:cNvPr id="86" name="Group 85">
            <a:extLst>
              <a:ext uri="{FF2B5EF4-FFF2-40B4-BE49-F238E27FC236}">
                <a16:creationId xmlns:a16="http://schemas.microsoft.com/office/drawing/2014/main" xmlns="" id="{FA452EB0-3109-45BB-9389-19F84818FE30}"/>
              </a:ext>
            </a:extLst>
          </p:cNvPr>
          <p:cNvGrpSpPr/>
          <p:nvPr/>
        </p:nvGrpSpPr>
        <p:grpSpPr>
          <a:xfrm>
            <a:off x="-5177236" y="17929"/>
            <a:ext cx="7090605" cy="6858000"/>
            <a:chOff x="718505" y="-1"/>
            <a:chExt cx="8768821" cy="6858000"/>
          </a:xfrm>
        </p:grpSpPr>
        <p:sp>
          <p:nvSpPr>
            <p:cNvPr id="87" name="Rectangle 86">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6">
              <a:extLst>
                <a:ext uri="{FF2B5EF4-FFF2-40B4-BE49-F238E27FC236}">
                  <a16:creationId xmlns:a16="http://schemas.microsoft.com/office/drawing/2014/main" xmlns="" id="{09747D82-077A-45F5-8822-6A7F978E7845}"/>
                </a:ext>
              </a:extLst>
            </p:cNvPr>
            <p:cNvSpPr/>
            <p:nvPr/>
          </p:nvSpPr>
          <p:spPr>
            <a:xfrm>
              <a:off x="8242437" y="2026023"/>
              <a:ext cx="1168399" cy="267233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89" name="TextBox 88">
              <a:extLst>
                <a:ext uri="{FF2B5EF4-FFF2-40B4-BE49-F238E27FC236}">
                  <a16:creationId xmlns:a16="http://schemas.microsoft.com/office/drawing/2014/main" xmlns="" id="{D0B26FA9-EA76-44C1-BA33-E4EBB060AC7E}"/>
                </a:ext>
              </a:extLst>
            </p:cNvPr>
            <p:cNvSpPr txBox="1"/>
            <p:nvPr/>
          </p:nvSpPr>
          <p:spPr>
            <a:xfrm rot="16200000">
              <a:off x="7846275" y="2867768"/>
              <a:ext cx="2482795" cy="79930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90" name="Group 89">
            <a:extLst>
              <a:ext uri="{FF2B5EF4-FFF2-40B4-BE49-F238E27FC236}">
                <a16:creationId xmlns:a16="http://schemas.microsoft.com/office/drawing/2014/main" xmlns="" id="{FA452EB0-3109-45BB-9389-19F84818FE30}"/>
              </a:ext>
            </a:extLst>
          </p:cNvPr>
          <p:cNvGrpSpPr/>
          <p:nvPr/>
        </p:nvGrpSpPr>
        <p:grpSpPr>
          <a:xfrm>
            <a:off x="-5394137" y="6829"/>
            <a:ext cx="6844610" cy="6858000"/>
            <a:chOff x="718505" y="-1"/>
            <a:chExt cx="8783896" cy="6858000"/>
          </a:xfrm>
        </p:grpSpPr>
        <p:sp>
          <p:nvSpPr>
            <p:cNvPr id="91" name="Rectangle 90">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86">
              <a:extLst>
                <a:ext uri="{FF2B5EF4-FFF2-40B4-BE49-F238E27FC236}">
                  <a16:creationId xmlns:a16="http://schemas.microsoft.com/office/drawing/2014/main" xmlns="" id="{09747D82-077A-45F5-8822-6A7F978E7845}"/>
                </a:ext>
              </a:extLst>
            </p:cNvPr>
            <p:cNvSpPr/>
            <p:nvPr/>
          </p:nvSpPr>
          <p:spPr>
            <a:xfrm>
              <a:off x="8242436" y="220296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85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3" name="TextBox 92">
              <a:extLst>
                <a:ext uri="{FF2B5EF4-FFF2-40B4-BE49-F238E27FC236}">
                  <a16:creationId xmlns:a16="http://schemas.microsoft.com/office/drawing/2014/main" xmlns="" id="{D0B26FA9-EA76-44C1-BA33-E4EBB060AC7E}"/>
                </a:ext>
              </a:extLst>
            </p:cNvPr>
            <p:cNvSpPr txBox="1"/>
            <p:nvPr/>
          </p:nvSpPr>
          <p:spPr>
            <a:xfrm rot="16200000">
              <a:off x="8001984" y="3008402"/>
              <a:ext cx="2171377" cy="82945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grpSp>
        <p:nvGrpSpPr>
          <p:cNvPr id="94" name="Group 93">
            <a:extLst>
              <a:ext uri="{FF2B5EF4-FFF2-40B4-BE49-F238E27FC236}">
                <a16:creationId xmlns:a16="http://schemas.microsoft.com/office/drawing/2014/main" xmlns="" id="{FA452EB0-3109-45BB-9389-19F84818FE30}"/>
              </a:ext>
            </a:extLst>
          </p:cNvPr>
          <p:cNvGrpSpPr/>
          <p:nvPr/>
        </p:nvGrpSpPr>
        <p:grpSpPr>
          <a:xfrm>
            <a:off x="-4208086" y="-7258"/>
            <a:ext cx="5131986" cy="6858000"/>
            <a:chOff x="3075143" y="-147918"/>
            <a:chExt cx="6416586" cy="6858000"/>
          </a:xfrm>
        </p:grpSpPr>
        <p:sp>
          <p:nvSpPr>
            <p:cNvPr id="95" name="Rectangle 94">
              <a:extLst>
                <a:ext uri="{FF2B5EF4-FFF2-40B4-BE49-F238E27FC236}">
                  <a16:creationId xmlns:a16="http://schemas.microsoft.com/office/drawing/2014/main" xmlns="" id="{DF941D0C-24DA-4E77-BE08-34D6F94BD6FB}"/>
                </a:ext>
              </a:extLst>
            </p:cNvPr>
            <p:cNvSpPr/>
            <p:nvPr/>
          </p:nvSpPr>
          <p:spPr>
            <a:xfrm>
              <a:off x="3075143" y="-147918"/>
              <a:ext cx="6335693"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6">
              <a:extLst>
                <a:ext uri="{FF2B5EF4-FFF2-40B4-BE49-F238E27FC236}">
                  <a16:creationId xmlns:a16="http://schemas.microsoft.com/office/drawing/2014/main" xmlns="" id="{09747D82-077A-45F5-8822-6A7F978E7845}"/>
                </a:ext>
              </a:extLst>
            </p:cNvPr>
            <p:cNvSpPr/>
            <p:nvPr/>
          </p:nvSpPr>
          <p:spPr>
            <a:xfrm>
              <a:off x="8242436" y="2095393"/>
              <a:ext cx="1168399"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7" name="TextBox 96">
              <a:extLst>
                <a:ext uri="{FF2B5EF4-FFF2-40B4-BE49-F238E27FC236}">
                  <a16:creationId xmlns:a16="http://schemas.microsoft.com/office/drawing/2014/main" xmlns="" id="{D0B26FA9-EA76-44C1-BA33-E4EBB060AC7E}"/>
                </a:ext>
              </a:extLst>
            </p:cNvPr>
            <p:cNvSpPr txBox="1"/>
            <p:nvPr/>
          </p:nvSpPr>
          <p:spPr>
            <a:xfrm rot="16200000">
              <a:off x="7907211" y="2871793"/>
              <a:ext cx="2360919" cy="80811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Limitations</a:t>
              </a:r>
              <a:endParaRPr lang="en-US" sz="3600" b="1" dirty="0">
                <a:solidFill>
                  <a:srgbClr val="F0EEF0"/>
                </a:solidFill>
                <a:latin typeface="Tw Cen MT" panose="020B0602020104020603" pitchFamily="34" charset="0"/>
              </a:endParaRPr>
            </a:p>
          </p:txBody>
        </p:sp>
      </p:grpSp>
      <p:grpSp>
        <p:nvGrpSpPr>
          <p:cNvPr id="98" name="Group 97">
            <a:extLst>
              <a:ext uri="{FF2B5EF4-FFF2-40B4-BE49-F238E27FC236}">
                <a16:creationId xmlns:a16="http://schemas.microsoft.com/office/drawing/2014/main" xmlns="" id="{FA452EB0-3109-45BB-9389-19F84818FE30}"/>
              </a:ext>
            </a:extLst>
          </p:cNvPr>
          <p:cNvGrpSpPr/>
          <p:nvPr/>
        </p:nvGrpSpPr>
        <p:grpSpPr>
          <a:xfrm>
            <a:off x="-6037729" y="33723"/>
            <a:ext cx="6456728" cy="6858000"/>
            <a:chOff x="718505" y="-1"/>
            <a:chExt cx="8810123" cy="6858000"/>
          </a:xfrm>
        </p:grpSpPr>
        <p:sp>
          <p:nvSpPr>
            <p:cNvPr id="99" name="Rectangle 98">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86">
              <a:extLst>
                <a:ext uri="{FF2B5EF4-FFF2-40B4-BE49-F238E27FC236}">
                  <a16:creationId xmlns:a16="http://schemas.microsoft.com/office/drawing/2014/main" xmlns="" id="{09747D82-077A-45F5-8822-6A7F978E7845}"/>
                </a:ext>
              </a:extLst>
            </p:cNvPr>
            <p:cNvSpPr/>
            <p:nvPr/>
          </p:nvSpPr>
          <p:spPr>
            <a:xfrm>
              <a:off x="7947751" y="2216416"/>
              <a:ext cx="1463085"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01" name="TextBox 100">
              <a:extLst>
                <a:ext uri="{FF2B5EF4-FFF2-40B4-BE49-F238E27FC236}">
                  <a16:creationId xmlns:a16="http://schemas.microsoft.com/office/drawing/2014/main" xmlns="" id="{D0B26FA9-EA76-44C1-BA33-E4EBB060AC7E}"/>
                </a:ext>
              </a:extLst>
            </p:cNvPr>
            <p:cNvSpPr txBox="1"/>
            <p:nvPr/>
          </p:nvSpPr>
          <p:spPr>
            <a:xfrm rot="16200000">
              <a:off x="8001984" y="2982176"/>
              <a:ext cx="2171377" cy="881910"/>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Future</a:t>
              </a:r>
              <a:endParaRPr lang="en-US" sz="3600" b="1" dirty="0">
                <a:solidFill>
                  <a:srgbClr val="F0EEF0"/>
                </a:solidFill>
                <a:latin typeface="Tw Cen MT" panose="020B0602020104020603" pitchFamily="34" charset="0"/>
              </a:endParaRPr>
            </a:p>
          </p:txBody>
        </p:sp>
      </p:grpSp>
      <p:grpSp>
        <p:nvGrpSpPr>
          <p:cNvPr id="102" name="Group 101">
            <a:extLst>
              <a:ext uri="{FF2B5EF4-FFF2-40B4-BE49-F238E27FC236}">
                <a16:creationId xmlns:a16="http://schemas.microsoft.com/office/drawing/2014/main" xmlns="" id="{FA452EB0-3109-45BB-9389-19F84818FE30}"/>
              </a:ext>
            </a:extLst>
          </p:cNvPr>
          <p:cNvGrpSpPr/>
          <p:nvPr/>
        </p:nvGrpSpPr>
        <p:grpSpPr>
          <a:xfrm>
            <a:off x="-7055464" y="-32125"/>
            <a:ext cx="7016826" cy="6858000"/>
            <a:chOff x="718505" y="-1"/>
            <a:chExt cx="8773225" cy="6858000"/>
          </a:xfrm>
        </p:grpSpPr>
        <p:sp>
          <p:nvSpPr>
            <p:cNvPr id="103" name="Rectangle 102">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86">
              <a:extLst>
                <a:ext uri="{FF2B5EF4-FFF2-40B4-BE49-F238E27FC236}">
                  <a16:creationId xmlns:a16="http://schemas.microsoft.com/office/drawing/2014/main" xmlns="" id="{09747D82-077A-45F5-8822-6A7F978E7845}"/>
                </a:ext>
              </a:extLst>
            </p:cNvPr>
            <p:cNvSpPr/>
            <p:nvPr/>
          </p:nvSpPr>
          <p:spPr>
            <a:xfrm>
              <a:off x="8242436" y="2076077"/>
              <a:ext cx="1168399" cy="26222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105" name="TextBox 104">
              <a:extLst>
                <a:ext uri="{FF2B5EF4-FFF2-40B4-BE49-F238E27FC236}">
                  <a16:creationId xmlns:a16="http://schemas.microsoft.com/office/drawing/2014/main" xmlns="" id="{D0B26FA9-EA76-44C1-BA33-E4EBB060AC7E}"/>
                </a:ext>
              </a:extLst>
            </p:cNvPr>
            <p:cNvSpPr txBox="1"/>
            <p:nvPr/>
          </p:nvSpPr>
          <p:spPr>
            <a:xfrm rot="16200000">
              <a:off x="7943852" y="2960941"/>
              <a:ext cx="2287639" cy="808116"/>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Conclusion</a:t>
              </a:r>
              <a:endParaRPr lang="en-US" sz="3600"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2" cy="6858000"/>
            <a:chOff x="-290920" y="0"/>
            <a:chExt cx="12482922"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1872605"/>
              <a:ext cx="1168400" cy="339864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356043" y="3179793"/>
              <a:ext cx="302558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Acknowledge</a:t>
              </a:r>
              <a:endParaRPr lang="en-US" sz="36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027483" y="3099964"/>
              <a:ext cx="2171380"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xmlns=""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xmlns="" id="{F2E020DE-B46A-4F47-97AB-BB6C9038FA2E}"/>
                </a:ext>
              </a:extLst>
            </p:cNvPr>
            <p:cNvSpPr/>
            <p:nvPr/>
          </p:nvSpPr>
          <p:spPr>
            <a:xfrm>
              <a:off x="-577928" y="2337437"/>
              <a:ext cx="1168400" cy="2516949"/>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xmlns="" id="{7CF05B7C-3B2D-4CAB-9132-7B756B442063}"/>
                </a:ext>
              </a:extLst>
            </p:cNvPr>
            <p:cNvSpPr txBox="1"/>
            <p:nvPr/>
          </p:nvSpPr>
          <p:spPr>
            <a:xfrm rot="16200000">
              <a:off x="-1000690" y="3272747"/>
              <a:ext cx="251694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xmlns="" id="{12310FCA-56F2-4778-94B7-C1B5FD53AE20}"/>
              </a:ext>
            </a:extLst>
          </p:cNvPr>
          <p:cNvGrpSpPr/>
          <p:nvPr/>
        </p:nvGrpSpPr>
        <p:grpSpPr>
          <a:xfrm>
            <a:off x="5479293" y="1491437"/>
            <a:ext cx="1805441" cy="1396831"/>
            <a:chOff x="3884465" y="2182683"/>
            <a:chExt cx="1805441" cy="1396831"/>
          </a:xfrm>
        </p:grpSpPr>
        <p:sp>
          <p:nvSpPr>
            <p:cNvPr id="102" name="TextBox 101">
              <a:extLst>
                <a:ext uri="{FF2B5EF4-FFF2-40B4-BE49-F238E27FC236}">
                  <a16:creationId xmlns:a16="http://schemas.microsoft.com/office/drawing/2014/main" xmlns=""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2014</a:t>
              </a:r>
            </a:p>
          </p:txBody>
        </p:sp>
        <p:sp>
          <p:nvSpPr>
            <p:cNvPr id="103" name="TextBox 102">
              <a:extLst>
                <a:ext uri="{FF2B5EF4-FFF2-40B4-BE49-F238E27FC236}">
                  <a16:creationId xmlns:a16="http://schemas.microsoft.com/office/drawing/2014/main" xmlns=""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119" name="TextBox 118">
            <a:extLst>
              <a:ext uri="{FF2B5EF4-FFF2-40B4-BE49-F238E27FC236}">
                <a16:creationId xmlns:a16="http://schemas.microsoft.com/office/drawing/2014/main" xmlns="" id="{BBD17202-B0A7-4912-9A5D-8F55518824B3}"/>
              </a:ext>
            </a:extLst>
          </p:cNvPr>
          <p:cNvSpPr txBox="1"/>
          <p:nvPr/>
        </p:nvSpPr>
        <p:spPr>
          <a:xfrm>
            <a:off x="2689412" y="431315"/>
            <a:ext cx="6817658" cy="6186309"/>
          </a:xfrm>
          <a:prstGeom prst="rect">
            <a:avLst/>
          </a:prstGeom>
          <a:noFill/>
        </p:spPr>
        <p:txBody>
          <a:bodyPr wrap="square" rtlCol="0">
            <a:spAutoFit/>
          </a:bodyPr>
          <a:lstStyle/>
          <a:p>
            <a:pPr marL="571500" indent="-571500" algn="ctr">
              <a:buFont typeface="Wingdings" pitchFamily="2" charset="2"/>
              <a:buChar char="q"/>
            </a:pPr>
            <a:endParaRPr lang="en-US" sz="3600" b="1" dirty="0" smtClean="0">
              <a:solidFill>
                <a:schemeClr val="accent1">
                  <a:lumMod val="60000"/>
                  <a:lumOff val="40000"/>
                </a:schemeClr>
              </a:solidFill>
              <a:latin typeface="Tw Cen MT" panose="020B0602020104020603" pitchFamily="34" charset="0"/>
            </a:endParaRPr>
          </a:p>
          <a:p>
            <a:pPr marL="571500" indent="-571500" algn="ctr">
              <a:buFont typeface="Wingdings" pitchFamily="2" charset="2"/>
              <a:buChar char="q"/>
            </a:pPr>
            <a:endParaRPr lang="en-US" sz="3600" b="1" dirty="0">
              <a:solidFill>
                <a:schemeClr val="accent1">
                  <a:lumMod val="60000"/>
                  <a:lumOff val="40000"/>
                </a:schemeClr>
              </a:solidFill>
              <a:latin typeface="Tw Cen MT" panose="020B0602020104020603" pitchFamily="34" charset="0"/>
            </a:endParaRPr>
          </a:p>
          <a:p>
            <a:pPr marL="571500" indent="-571500" algn="ctr">
              <a:buFont typeface="Wingdings" pitchFamily="2" charset="2"/>
              <a:buChar char="q"/>
            </a:pPr>
            <a:r>
              <a:rPr lang="en-US" sz="3600" b="1" dirty="0" smtClean="0">
                <a:solidFill>
                  <a:schemeClr val="accent1">
                    <a:lumMod val="60000"/>
                    <a:lumOff val="40000"/>
                  </a:schemeClr>
                </a:solidFill>
                <a:latin typeface="Tw Cen MT" panose="020B0602020104020603" pitchFamily="34" charset="0"/>
              </a:rPr>
              <a:t>Introduction</a:t>
            </a:r>
          </a:p>
          <a:p>
            <a:pPr marL="571500" indent="-571500" algn="ctr">
              <a:buFont typeface="Wingdings" pitchFamily="2" charset="2"/>
              <a:buChar char="q"/>
            </a:pPr>
            <a:r>
              <a:rPr lang="en-US" sz="3600" b="1" dirty="0" smtClean="0">
                <a:solidFill>
                  <a:srgbClr val="F854F8"/>
                </a:solidFill>
                <a:latin typeface="Tw Cen MT" panose="020B0602020104020603" pitchFamily="34" charset="0"/>
              </a:rPr>
              <a:t>Objective</a:t>
            </a:r>
            <a:endParaRPr lang="en-US" sz="3600" b="1" dirty="0">
              <a:solidFill>
                <a:srgbClr val="F854F8"/>
              </a:solidFill>
              <a:latin typeface="Tw Cen MT" panose="020B0602020104020603" pitchFamily="34" charset="0"/>
            </a:endParaRPr>
          </a:p>
          <a:p>
            <a:pPr marL="571500" indent="-571500" algn="ctr">
              <a:buFont typeface="Wingdings" pitchFamily="2" charset="2"/>
              <a:buChar char="q"/>
            </a:pPr>
            <a:r>
              <a:rPr lang="en-US" sz="3600" b="1" dirty="0" smtClean="0">
                <a:solidFill>
                  <a:schemeClr val="accent1">
                    <a:lumMod val="60000"/>
                    <a:lumOff val="40000"/>
                  </a:schemeClr>
                </a:solidFill>
                <a:latin typeface="Tw Cen MT" panose="020B0602020104020603" pitchFamily="34" charset="0"/>
              </a:rPr>
              <a:t>Tools</a:t>
            </a:r>
          </a:p>
          <a:p>
            <a:pPr marL="571500" indent="-571500" algn="ctr">
              <a:buFont typeface="Wingdings" pitchFamily="2" charset="2"/>
              <a:buChar char="q"/>
            </a:pPr>
            <a:r>
              <a:rPr lang="en-US" sz="3600" b="1" dirty="0" smtClean="0">
                <a:solidFill>
                  <a:srgbClr val="F854F8"/>
                </a:solidFill>
                <a:latin typeface="Tw Cen MT" panose="020B0602020104020603" pitchFamily="34" charset="0"/>
              </a:rPr>
              <a:t>ER-Diagram</a:t>
            </a:r>
          </a:p>
          <a:p>
            <a:pPr marL="571500" indent="-571500" algn="ctr">
              <a:buFont typeface="Wingdings" pitchFamily="2" charset="2"/>
              <a:buChar char="q"/>
            </a:pPr>
            <a:r>
              <a:rPr lang="en-US" sz="3600" b="1" dirty="0" smtClean="0">
                <a:solidFill>
                  <a:schemeClr val="accent1">
                    <a:lumMod val="60000"/>
                    <a:lumOff val="40000"/>
                  </a:schemeClr>
                </a:solidFill>
                <a:latin typeface="Tw Cen MT" panose="020B0602020104020603" pitchFamily="34" charset="0"/>
              </a:rPr>
              <a:t>DFD</a:t>
            </a:r>
          </a:p>
          <a:p>
            <a:pPr marL="571500" indent="-571500" algn="ctr">
              <a:buFont typeface="Wingdings" pitchFamily="2" charset="2"/>
              <a:buChar char="q"/>
            </a:pPr>
            <a:r>
              <a:rPr lang="en-US" sz="3600" b="1" dirty="0" smtClean="0">
                <a:solidFill>
                  <a:srgbClr val="F854F8"/>
                </a:solidFill>
                <a:latin typeface="Tw Cen MT" panose="020B0602020104020603" pitchFamily="34" charset="0"/>
              </a:rPr>
              <a:t>Interface</a:t>
            </a:r>
          </a:p>
          <a:p>
            <a:pPr marL="571500" indent="-571500" algn="ctr">
              <a:buFont typeface="Wingdings" pitchFamily="2" charset="2"/>
              <a:buChar char="q"/>
            </a:pPr>
            <a:r>
              <a:rPr lang="en-US" sz="3600" b="1" dirty="0" smtClean="0">
                <a:solidFill>
                  <a:schemeClr val="accent1">
                    <a:lumMod val="60000"/>
                    <a:lumOff val="40000"/>
                  </a:schemeClr>
                </a:solidFill>
                <a:latin typeface="Tw Cen MT" panose="020B0602020104020603" pitchFamily="34" charset="0"/>
              </a:rPr>
              <a:t>Limitations</a:t>
            </a:r>
          </a:p>
          <a:p>
            <a:pPr marL="571500" indent="-571500" algn="ctr">
              <a:buFont typeface="Wingdings" pitchFamily="2" charset="2"/>
              <a:buChar char="q"/>
            </a:pPr>
            <a:r>
              <a:rPr lang="en-US" sz="3600" b="1" dirty="0" smtClean="0">
                <a:solidFill>
                  <a:srgbClr val="F854F8"/>
                </a:solidFill>
                <a:latin typeface="Tw Cen MT" panose="020B0602020104020603" pitchFamily="34" charset="0"/>
              </a:rPr>
              <a:t>Future Scope</a:t>
            </a:r>
          </a:p>
          <a:p>
            <a:pPr marL="571500" indent="-571500" algn="ctr">
              <a:buFont typeface="Wingdings" pitchFamily="2" charset="2"/>
              <a:buChar char="q"/>
            </a:pPr>
            <a:r>
              <a:rPr lang="en-US" sz="3600" b="1" dirty="0" smtClean="0">
                <a:solidFill>
                  <a:schemeClr val="accent1">
                    <a:lumMod val="60000"/>
                    <a:lumOff val="40000"/>
                  </a:schemeClr>
                </a:solidFill>
                <a:latin typeface="Tw Cen MT" panose="020B0602020104020603" pitchFamily="34" charset="0"/>
              </a:rPr>
              <a:t>Conclusion</a:t>
            </a:r>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3839" y="0"/>
            <a:ext cx="5213402" cy="1196428"/>
          </a:xfrm>
          <a:prstGeom prst="rect">
            <a:avLst/>
          </a:prstGeom>
        </p:spPr>
      </p:pic>
      <p:grpSp>
        <p:nvGrpSpPr>
          <p:cNvPr id="50" name="Group 49">
            <a:extLst>
              <a:ext uri="{FF2B5EF4-FFF2-40B4-BE49-F238E27FC236}">
                <a16:creationId xmlns:a16="http://schemas.microsoft.com/office/drawing/2014/main" xmlns="" id="{B02914A7-C65F-4EFB-8FF4-9BB283DC3935}"/>
              </a:ext>
            </a:extLst>
          </p:cNvPr>
          <p:cNvGrpSpPr/>
          <p:nvPr/>
        </p:nvGrpSpPr>
        <p:grpSpPr>
          <a:xfrm>
            <a:off x="-8471647" y="20170"/>
            <a:ext cx="8519070" cy="6858000"/>
            <a:chOff x="491575" y="0"/>
            <a:chExt cx="10000978" cy="6858000"/>
          </a:xfrm>
        </p:grpSpPr>
        <p:sp>
          <p:nvSpPr>
            <p:cNvPr id="51" name="Rectangle 50">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xmlns="" id="{DD73F442-B2F9-477E-B4DE-956CBA09D9C3}"/>
                </a:ext>
              </a:extLst>
            </p:cNvPr>
            <p:cNvSpPr txBox="1"/>
            <p:nvPr/>
          </p:nvSpPr>
          <p:spPr>
            <a:xfrm rot="16200000">
              <a:off x="9027483" y="3043749"/>
              <a:ext cx="2171380" cy="75876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grpSp>
        <p:nvGrpSpPr>
          <p:cNvPr id="55" name="Group 54">
            <a:extLst>
              <a:ext uri="{FF2B5EF4-FFF2-40B4-BE49-F238E27FC236}">
                <a16:creationId xmlns:a16="http://schemas.microsoft.com/office/drawing/2014/main" xmlns="" id="{7A67CF96-B24C-4BAD-8466-B32ECC2753A1}"/>
              </a:ext>
            </a:extLst>
          </p:cNvPr>
          <p:cNvGrpSpPr/>
          <p:nvPr/>
        </p:nvGrpSpPr>
        <p:grpSpPr>
          <a:xfrm>
            <a:off x="-10058283" y="32442"/>
            <a:ext cx="9574094" cy="6858000"/>
            <a:chOff x="491575" y="0"/>
            <a:chExt cx="9574094" cy="6858000"/>
          </a:xfrm>
        </p:grpSpPr>
        <p:sp>
          <p:nvSpPr>
            <p:cNvPr id="56" name="Rectangle 55">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85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73DE47E8-526D-4A96-A671-69E14D20D1EB}"/>
                </a:ext>
              </a:extLst>
            </p:cNvPr>
            <p:cNvSpPr txBox="1"/>
            <p:nvPr/>
          </p:nvSpPr>
          <p:spPr>
            <a:xfrm rot="16200000">
              <a:off x="8578258" y="3178511"/>
              <a:ext cx="2328475"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Limitations</a:t>
              </a:r>
              <a:endParaRPr lang="en-US" sz="3600" b="1" dirty="0">
                <a:solidFill>
                  <a:srgbClr val="F0EEF0"/>
                </a:solidFill>
                <a:latin typeface="Tw Cen MT" panose="020B0602020104020603" pitchFamily="34" charset="0"/>
              </a:endParaRPr>
            </a:p>
          </p:txBody>
        </p:sp>
      </p:grpSp>
      <p:grpSp>
        <p:nvGrpSpPr>
          <p:cNvPr id="61" name="Group 60">
            <a:extLst>
              <a:ext uri="{FF2B5EF4-FFF2-40B4-BE49-F238E27FC236}">
                <a16:creationId xmlns:a16="http://schemas.microsoft.com/office/drawing/2014/main" xmlns="" id="{FA452EB0-3109-45BB-9389-19F84818FE30}"/>
              </a:ext>
            </a:extLst>
          </p:cNvPr>
          <p:cNvGrpSpPr/>
          <p:nvPr/>
        </p:nvGrpSpPr>
        <p:grpSpPr>
          <a:xfrm>
            <a:off x="-9671190" y="32442"/>
            <a:ext cx="8692332" cy="6858000"/>
            <a:chOff x="718505" y="-1"/>
            <a:chExt cx="8692332" cy="6858000"/>
          </a:xfrm>
        </p:grpSpPr>
        <p:sp>
          <p:nvSpPr>
            <p:cNvPr id="62" name="Rectangle 61">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xmlns=""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Future</a:t>
              </a:r>
              <a:endParaRPr lang="en-US" sz="3600" b="1" dirty="0">
                <a:solidFill>
                  <a:srgbClr val="F0EEF0"/>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xmlns="" id="{2C48F6F2-7791-4D91-ADEC-77FE8FA739E3}"/>
              </a:ext>
            </a:extLst>
          </p:cNvPr>
          <p:cNvGrpSpPr/>
          <p:nvPr/>
        </p:nvGrpSpPr>
        <p:grpSpPr>
          <a:xfrm>
            <a:off x="-11404338" y="44823"/>
            <a:ext cx="9927504" cy="6858000"/>
            <a:chOff x="-9337032" y="-1"/>
            <a:chExt cx="9927504" cy="6858000"/>
          </a:xfrm>
        </p:grpSpPr>
        <p:sp>
          <p:nvSpPr>
            <p:cNvPr id="67" name="Rectangle 66">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91">
              <a:extLst>
                <a:ext uri="{FF2B5EF4-FFF2-40B4-BE49-F238E27FC236}">
                  <a16:creationId xmlns:a16="http://schemas.microsoft.com/office/drawing/2014/main" xmlns="" id="{F2E020DE-B46A-4F47-97AB-BB6C9038FA2E}"/>
                </a:ext>
              </a:extLst>
            </p:cNvPr>
            <p:cNvSpPr/>
            <p:nvPr/>
          </p:nvSpPr>
          <p:spPr>
            <a:xfrm>
              <a:off x="-577928" y="2229861"/>
              <a:ext cx="1168400" cy="2516949"/>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xmlns="" id="{7CF05B7C-3B2D-4CAB-9132-7B756B442063}"/>
                </a:ext>
              </a:extLst>
            </p:cNvPr>
            <p:cNvSpPr txBox="1"/>
            <p:nvPr/>
          </p:nvSpPr>
          <p:spPr>
            <a:xfrm rot="16200000">
              <a:off x="-1000690" y="3272747"/>
              <a:ext cx="251694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Conclusion</a:t>
              </a:r>
              <a:endParaRPr lang="en-US" sz="3600"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3969485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anim calcmode="lin" valueType="num">
                                      <p:cBhvr>
                                        <p:cTn id="8" dur="500" fill="hold"/>
                                        <p:tgtEl>
                                          <p:spTgt spid="100"/>
                                        </p:tgtEl>
                                        <p:attrNameLst>
                                          <p:attrName>ppt_x</p:attrName>
                                        </p:attrNameLst>
                                      </p:cBhvr>
                                      <p:tavLst>
                                        <p:tav tm="0">
                                          <p:val>
                                            <p:strVal val="#ppt_x"/>
                                          </p:val>
                                        </p:tav>
                                        <p:tav tm="100000">
                                          <p:val>
                                            <p:strVal val="#ppt_x"/>
                                          </p:val>
                                        </p:tav>
                                      </p:tavLst>
                                    </p:anim>
                                    <p:anim calcmode="lin" valueType="num">
                                      <p:cBhvr>
                                        <p:cTn id="9"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620862" y="31158"/>
            <a:ext cx="9582228" cy="6858000"/>
            <a:chOff x="491575" y="0"/>
            <a:chExt cx="9582228"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524363"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033081" y="2337440"/>
              <a:ext cx="967631"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8686397" y="3189607"/>
              <a:ext cx="212848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A02216B9-43DC-4135-9F3E-7EFEAD2EB420}"/>
                </a:ext>
              </a:extLst>
            </p:cNvPr>
            <p:cNvSpPr/>
            <p:nvPr/>
          </p:nvSpPr>
          <p:spPr>
            <a:xfrm>
              <a:off x="-577928" y="2151529"/>
              <a:ext cx="1168400" cy="254682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37342E0B-2429-4B98-AF6A-1DB087CBDE83}"/>
                </a:ext>
              </a:extLst>
            </p:cNvPr>
            <p:cNvSpPr txBox="1"/>
            <p:nvPr/>
          </p:nvSpPr>
          <p:spPr>
            <a:xfrm rot="16200000">
              <a:off x="-1015629" y="3101777"/>
              <a:ext cx="2546828"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cxnSp>
        <p:nvCxnSpPr>
          <p:cNvPr id="96" name="Straight Connector 95">
            <a:extLst>
              <a:ext uri="{FF2B5EF4-FFF2-40B4-BE49-F238E27FC236}">
                <a16:creationId xmlns:a16="http://schemas.microsoft.com/office/drawing/2014/main" xmlns="" id="{7277CEC9-24C9-4B1D-964A-A216786A7724}"/>
              </a:ext>
            </a:extLst>
          </p:cNvPr>
          <p:cNvCxnSpPr/>
          <p:nvPr/>
        </p:nvCxnSpPr>
        <p:spPr>
          <a:xfrm>
            <a:off x="4019647" y="579422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xmlns="" id="{F1840EDE-DF70-433F-86FE-A402BC5C2DDE}"/>
              </a:ext>
            </a:extLst>
          </p:cNvPr>
          <p:cNvGrpSpPr/>
          <p:nvPr/>
        </p:nvGrpSpPr>
        <p:grpSpPr>
          <a:xfrm>
            <a:off x="3850016" y="5682682"/>
            <a:ext cx="211094" cy="211094"/>
            <a:chOff x="1677812" y="4248152"/>
            <a:chExt cx="211094" cy="211094"/>
          </a:xfrm>
        </p:grpSpPr>
        <p:sp>
          <p:nvSpPr>
            <p:cNvPr id="98" name="Oval 97">
              <a:extLst>
                <a:ext uri="{FF2B5EF4-FFF2-40B4-BE49-F238E27FC236}">
                  <a16:creationId xmlns:a16="http://schemas.microsoft.com/office/drawing/2014/main" xmlns=""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xmlns=""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xmlns="" id="{D5DAD85F-381F-4EA0-9781-3C23F8D9AC73}"/>
              </a:ext>
            </a:extLst>
          </p:cNvPr>
          <p:cNvCxnSpPr/>
          <p:nvPr/>
        </p:nvCxnSpPr>
        <p:spPr>
          <a:xfrm>
            <a:off x="6072994" y="5788229"/>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xmlns="" id="{E76B67BC-401F-4EA8-8CBE-EEB8DFAA45A7}"/>
              </a:ext>
            </a:extLst>
          </p:cNvPr>
          <p:cNvGrpSpPr/>
          <p:nvPr/>
        </p:nvGrpSpPr>
        <p:grpSpPr>
          <a:xfrm>
            <a:off x="5950540" y="5682682"/>
            <a:ext cx="211094" cy="211094"/>
            <a:chOff x="3855819" y="4248152"/>
            <a:chExt cx="211094" cy="211094"/>
          </a:xfrm>
        </p:grpSpPr>
        <p:sp>
          <p:nvSpPr>
            <p:cNvPr id="102" name="Oval 101">
              <a:extLst>
                <a:ext uri="{FF2B5EF4-FFF2-40B4-BE49-F238E27FC236}">
                  <a16:creationId xmlns:a16="http://schemas.microsoft.com/office/drawing/2014/main" xmlns=""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xmlns=""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xmlns="" id="{590AD362-84BB-49C7-8C91-CDB895729924}"/>
              </a:ext>
            </a:extLst>
          </p:cNvPr>
          <p:cNvGrpSpPr/>
          <p:nvPr/>
        </p:nvGrpSpPr>
        <p:grpSpPr>
          <a:xfrm>
            <a:off x="7946373" y="5607423"/>
            <a:ext cx="211094" cy="211094"/>
            <a:chOff x="5973250" y="4248152"/>
            <a:chExt cx="211094" cy="211094"/>
          </a:xfrm>
        </p:grpSpPr>
        <p:sp>
          <p:nvSpPr>
            <p:cNvPr id="105" name="Oval 104">
              <a:extLst>
                <a:ext uri="{FF2B5EF4-FFF2-40B4-BE49-F238E27FC236}">
                  <a16:creationId xmlns:a16="http://schemas.microsoft.com/office/drawing/2014/main" xmlns=""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xmlns="" id="{AFB0129A-D09E-4693-96AE-20F4A2C31E42}"/>
              </a:ext>
            </a:extLst>
          </p:cNvPr>
          <p:cNvSpPr txBox="1"/>
          <p:nvPr/>
        </p:nvSpPr>
        <p:spPr>
          <a:xfrm>
            <a:off x="1983619" y="1027946"/>
            <a:ext cx="8178749" cy="5242461"/>
          </a:xfrm>
          <a:prstGeom prst="rect">
            <a:avLst/>
          </a:prstGeom>
          <a:noFill/>
        </p:spPr>
        <p:txBody>
          <a:bodyPr wrap="square" rtlCol="0">
            <a:spAutoFit/>
          </a:bodyPr>
          <a:lstStyle/>
          <a:p>
            <a:pPr algn="just">
              <a:lnSpc>
                <a:spcPct val="115000"/>
              </a:lnSpc>
              <a:spcAft>
                <a:spcPts val="1000"/>
              </a:spcAft>
            </a:pPr>
            <a:r>
              <a:rPr lang="en-US" sz="2000" dirty="0">
                <a:solidFill>
                  <a:srgbClr val="F96177"/>
                </a:solidFill>
                <a:latin typeface="Calibri" panose="020F0502020204030204" pitchFamily="34" charset="0"/>
                <a:ea typeface="Calibri" panose="020F0502020204030204" pitchFamily="34" charset="0"/>
                <a:cs typeface="Calibri" panose="020F0502020204030204" pitchFamily="34" charset="0"/>
              </a:rPr>
              <a:t> The </a:t>
            </a:r>
            <a:r>
              <a:rPr lang="en-US" sz="2000" dirty="0" smtClean="0">
                <a:solidFill>
                  <a:srgbClr val="F96177"/>
                </a:solidFill>
                <a:latin typeface="Calibri" panose="020F0502020204030204" pitchFamily="34" charset="0"/>
                <a:ea typeface="Calibri" panose="020F0502020204030204" pitchFamily="34" charset="0"/>
                <a:cs typeface="Calibri" panose="020F0502020204030204" pitchFamily="34" charset="0"/>
              </a:rPr>
              <a:t>Canteen Management System </a:t>
            </a:r>
            <a:r>
              <a:rPr lang="en-US" sz="2000" dirty="0">
                <a:solidFill>
                  <a:srgbClr val="F96177"/>
                </a:solidFill>
                <a:latin typeface="Calibri" panose="020F0502020204030204" pitchFamily="34" charset="0"/>
                <a:ea typeface="Calibri" panose="020F0502020204030204" pitchFamily="34" charset="0"/>
                <a:cs typeface="Calibri" panose="020F0502020204030204" pitchFamily="34" charset="0"/>
              </a:rPr>
              <a:t>for </a:t>
            </a:r>
            <a:r>
              <a:rPr lang="en-US" sz="2000" dirty="0" smtClean="0">
                <a:solidFill>
                  <a:srgbClr val="F96177"/>
                </a:solidFill>
                <a:latin typeface="Calibri" panose="020F0502020204030204" pitchFamily="34" charset="0"/>
                <a:ea typeface="Calibri" panose="020F0502020204030204" pitchFamily="34" charset="0"/>
                <a:cs typeface="Calibri" panose="020F0502020204030204" pitchFamily="34" charset="0"/>
              </a:rPr>
              <a:t>St. Michael’s School </a:t>
            </a:r>
            <a:r>
              <a:rPr lang="en-US" sz="2000" dirty="0">
                <a:solidFill>
                  <a:srgbClr val="F96177"/>
                </a:solidFill>
                <a:latin typeface="Calibri" panose="020F0502020204030204" pitchFamily="34" charset="0"/>
                <a:ea typeface="Calibri" panose="020F0502020204030204" pitchFamily="34" charset="0"/>
                <a:cs typeface="Calibri" panose="020F0502020204030204" pitchFamily="34" charset="0"/>
              </a:rPr>
              <a:t>is software developed for helping in managing the </a:t>
            </a:r>
            <a:r>
              <a:rPr lang="en-US" sz="2000" dirty="0" smtClean="0">
                <a:solidFill>
                  <a:srgbClr val="F96177"/>
                </a:solidFill>
                <a:latin typeface="Calibri" panose="020F0502020204030204" pitchFamily="34" charset="0"/>
                <a:ea typeface="Calibri" panose="020F0502020204030204" pitchFamily="34" charset="0"/>
                <a:cs typeface="Calibri" panose="020F0502020204030204" pitchFamily="34" charset="0"/>
              </a:rPr>
              <a:t>school canteen properly in a very modern and accurate way . </a:t>
            </a:r>
          </a:p>
          <a:p>
            <a:pPr algn="just">
              <a:lnSpc>
                <a:spcPct val="115000"/>
              </a:lnSpc>
              <a:spcAft>
                <a:spcPts val="1000"/>
              </a:spcAft>
            </a:pPr>
            <a:endParaRPr lang="en-US" sz="2000" dirty="0" smtClean="0">
              <a:solidFill>
                <a:srgbClr val="F96177"/>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US" sz="2000" dirty="0" smtClean="0">
                <a:solidFill>
                  <a:schemeClr val="accent2">
                    <a:lumMod val="75000"/>
                  </a:schemeClr>
                </a:solidFill>
              </a:rPr>
              <a:t>The </a:t>
            </a:r>
            <a:r>
              <a:rPr lang="en-US" sz="2000" dirty="0">
                <a:solidFill>
                  <a:schemeClr val="accent2">
                    <a:lumMod val="75000"/>
                  </a:schemeClr>
                </a:solidFill>
              </a:rPr>
              <a:t>main objective of the software is to generate different types of reports and keep record of daily basis demand and supply information. And it also keeps all these data secure and arranged in such a manner that it can be easily searched for future use. </a:t>
            </a:r>
            <a:endParaRPr lang="en-US" sz="2000" dirty="0" smtClean="0">
              <a:solidFill>
                <a:schemeClr val="accent2">
                  <a:lumMod val="75000"/>
                </a:schemeClr>
              </a:solidFill>
            </a:endParaRPr>
          </a:p>
          <a:p>
            <a:pPr algn="just">
              <a:lnSpc>
                <a:spcPct val="115000"/>
              </a:lnSpc>
              <a:spcAft>
                <a:spcPts val="1000"/>
              </a:spcAft>
            </a:pPr>
            <a:endParaRPr lang="en-US" sz="2000" dirty="0" smtClean="0">
              <a:solidFill>
                <a:schemeClr val="accent2">
                  <a:lumMod val="75000"/>
                </a:schemeClr>
              </a:solidFill>
            </a:endParaRPr>
          </a:p>
          <a:p>
            <a:pPr algn="just">
              <a:lnSpc>
                <a:spcPct val="115000"/>
              </a:lnSpc>
              <a:spcAft>
                <a:spcPts val="1000"/>
              </a:spcAft>
            </a:pPr>
            <a:r>
              <a:rPr lang="en-US" sz="2000" dirty="0" smtClean="0">
                <a:solidFill>
                  <a:srgbClr val="3366FF"/>
                </a:solidFill>
              </a:rPr>
              <a:t>This </a:t>
            </a:r>
            <a:r>
              <a:rPr lang="en-US" sz="2000" dirty="0">
                <a:solidFill>
                  <a:srgbClr val="3366FF"/>
                </a:solidFill>
              </a:rPr>
              <a:t>project keeps track of all the </a:t>
            </a:r>
            <a:r>
              <a:rPr lang="en-US" sz="2000" dirty="0" smtClean="0">
                <a:solidFill>
                  <a:srgbClr val="3366FF"/>
                </a:solidFill>
              </a:rPr>
              <a:t>bills, food items, stocks, sales, staff and annual report and keep data in very restrict or secured manner . </a:t>
            </a:r>
            <a:endParaRPr lang="en-US" sz="2000" dirty="0">
              <a:solidFill>
                <a:srgbClr val="3366FF"/>
              </a:solidFill>
            </a:endParaRPr>
          </a:p>
          <a:p>
            <a:pPr algn="r"/>
            <a:endParaRPr lang="en-US" sz="2000" dirty="0">
              <a:solidFill>
                <a:schemeClr val="tx1">
                  <a:lumMod val="65000"/>
                  <a:lumOff val="35000"/>
                </a:schemeClr>
              </a:solidFill>
            </a:endParaRPr>
          </a:p>
          <a:p>
            <a:pPr algn="r"/>
            <a:r>
              <a:rPr lang="en-US" sz="2000" dirty="0">
                <a:solidFill>
                  <a:schemeClr val="tx1">
                    <a:lumMod val="65000"/>
                    <a:lumOff val="35000"/>
                  </a:schemeClr>
                </a:solidFill>
              </a:rPr>
              <a:t>   </a:t>
            </a:r>
          </a:p>
        </p:txBody>
      </p:sp>
      <p:sp>
        <p:nvSpPr>
          <p:cNvPr id="114" name="TextBox 113">
            <a:extLst>
              <a:ext uri="{FF2B5EF4-FFF2-40B4-BE49-F238E27FC236}">
                <a16:creationId xmlns:a16="http://schemas.microsoft.com/office/drawing/2014/main" xmlns="" id="{B58D17C2-3595-44AD-9D77-27C29A8030BC}"/>
              </a:ext>
            </a:extLst>
          </p:cNvPr>
          <p:cNvSpPr txBox="1"/>
          <p:nvPr/>
        </p:nvSpPr>
        <p:spPr>
          <a:xfrm>
            <a:off x="3646280" y="320060"/>
            <a:ext cx="3915550" cy="707886"/>
          </a:xfrm>
          <a:prstGeom prst="rect">
            <a:avLst/>
          </a:prstGeom>
          <a:noFill/>
        </p:spPr>
        <p:txBody>
          <a:bodyPr wrap="square" rtlCol="0">
            <a:spAutoFit/>
          </a:bodyPr>
          <a:lstStyle/>
          <a:p>
            <a:pPr algn="ctr"/>
            <a:r>
              <a:rPr lang="en-US" sz="4000" b="1" dirty="0" smtClean="0">
                <a:solidFill>
                  <a:srgbClr val="52CBBE"/>
                </a:solidFill>
                <a:latin typeface="Algerian" pitchFamily="82" charset="0"/>
              </a:rPr>
              <a:t>Introduction</a:t>
            </a:r>
          </a:p>
        </p:txBody>
      </p:sp>
    </p:spTree>
    <p:extLst>
      <p:ext uri="{BB962C8B-B14F-4D97-AF65-F5344CB8AC3E}">
        <p14:creationId xmlns:p14="http://schemas.microsoft.com/office/powerpoint/2010/main" val="2624499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22" presetClass="entr" presetSubtype="8" fill="hold" nodeType="afterEffect">
                                  <p:stCondLst>
                                    <p:cond delay="250"/>
                                  </p:stCondLst>
                                  <p:childTnLst>
                                    <p:set>
                                      <p:cBhvr>
                                        <p:cTn id="12" dur="1" fill="hold">
                                          <p:stCondLst>
                                            <p:cond delay="0"/>
                                          </p:stCondLst>
                                        </p:cTn>
                                        <p:tgtEl>
                                          <p:spTgt spid="96"/>
                                        </p:tgtEl>
                                        <p:attrNameLst>
                                          <p:attrName>style.visibility</p:attrName>
                                        </p:attrNameLst>
                                      </p:cBhvr>
                                      <p:to>
                                        <p:strVal val="visible"/>
                                      </p:to>
                                    </p:set>
                                    <p:animEffect transition="in" filter="wipe(left)">
                                      <p:cBhvr>
                                        <p:cTn id="13" dur="500"/>
                                        <p:tgtEl>
                                          <p:spTgt spid="9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01"/>
                                        </p:tgtEl>
                                        <p:attrNameLst>
                                          <p:attrName>style.visibility</p:attrName>
                                        </p:attrNameLst>
                                      </p:cBhvr>
                                      <p:to>
                                        <p:strVal val="visible"/>
                                      </p:to>
                                    </p:set>
                                    <p:anim calcmode="lin" valueType="num">
                                      <p:cBhvr>
                                        <p:cTn id="17" dur="250" fill="hold"/>
                                        <p:tgtEl>
                                          <p:spTgt spid="101"/>
                                        </p:tgtEl>
                                        <p:attrNameLst>
                                          <p:attrName>ppt_w</p:attrName>
                                        </p:attrNameLst>
                                      </p:cBhvr>
                                      <p:tavLst>
                                        <p:tav tm="0">
                                          <p:val>
                                            <p:fltVal val="0"/>
                                          </p:val>
                                        </p:tav>
                                        <p:tav tm="100000">
                                          <p:val>
                                            <p:strVal val="#ppt_w"/>
                                          </p:val>
                                        </p:tav>
                                      </p:tavLst>
                                    </p:anim>
                                    <p:anim calcmode="lin" valueType="num">
                                      <p:cBhvr>
                                        <p:cTn id="18" dur="250" fill="hold"/>
                                        <p:tgtEl>
                                          <p:spTgt spid="101"/>
                                        </p:tgtEl>
                                        <p:attrNameLst>
                                          <p:attrName>ppt_h</p:attrName>
                                        </p:attrNameLst>
                                      </p:cBhvr>
                                      <p:tavLst>
                                        <p:tav tm="0">
                                          <p:val>
                                            <p:fltVal val="0"/>
                                          </p:val>
                                        </p:tav>
                                        <p:tav tm="100000">
                                          <p:val>
                                            <p:strVal val="#ppt_h"/>
                                          </p:val>
                                        </p:tav>
                                      </p:tavLst>
                                    </p:anim>
                                    <p:animEffect transition="in" filter="fade">
                                      <p:cBhvr>
                                        <p:cTn id="19" dur="250"/>
                                        <p:tgtEl>
                                          <p:spTgt spid="101"/>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250" fill="hold"/>
                                        <p:tgtEl>
                                          <p:spTgt spid="114"/>
                                        </p:tgtEl>
                                        <p:attrNameLst>
                                          <p:attrName>ppt_w</p:attrName>
                                        </p:attrNameLst>
                                      </p:cBhvr>
                                      <p:tavLst>
                                        <p:tav tm="0">
                                          <p:val>
                                            <p:fltVal val="0"/>
                                          </p:val>
                                        </p:tav>
                                        <p:tav tm="100000">
                                          <p:val>
                                            <p:strVal val="#ppt_w"/>
                                          </p:val>
                                        </p:tav>
                                      </p:tavLst>
                                    </p:anim>
                                    <p:anim calcmode="lin" valueType="num">
                                      <p:cBhvr>
                                        <p:cTn id="24" dur="250" fill="hold"/>
                                        <p:tgtEl>
                                          <p:spTgt spid="114"/>
                                        </p:tgtEl>
                                        <p:attrNameLst>
                                          <p:attrName>ppt_h</p:attrName>
                                        </p:attrNameLst>
                                      </p:cBhvr>
                                      <p:tavLst>
                                        <p:tav tm="0">
                                          <p:val>
                                            <p:fltVal val="0"/>
                                          </p:val>
                                        </p:tav>
                                        <p:tav tm="100000">
                                          <p:val>
                                            <p:strVal val="#ppt_h"/>
                                          </p:val>
                                        </p:tav>
                                      </p:tavLst>
                                    </p:anim>
                                    <p:animEffect transition="in" filter="fade">
                                      <p:cBhvr>
                                        <p:cTn id="25" dur="250"/>
                                        <p:tgtEl>
                                          <p:spTgt spid="114"/>
                                        </p:tgtEl>
                                      </p:cBhvr>
                                    </p:animEffect>
                                  </p:childTnLst>
                                </p:cTn>
                              </p:par>
                            </p:childTnLst>
                          </p:cTn>
                        </p:par>
                        <p:par>
                          <p:cTn id="26" fill="hold">
                            <p:stCondLst>
                              <p:cond delay="1500"/>
                            </p:stCondLst>
                            <p:childTnLst>
                              <p:par>
                                <p:cTn id="27" presetID="22" presetClass="entr" presetSubtype="8" fill="hold" nodeType="afterEffect">
                                  <p:stCondLst>
                                    <p:cond delay="250"/>
                                  </p:stCondLst>
                                  <p:childTnLst>
                                    <p:set>
                                      <p:cBhvr>
                                        <p:cTn id="28" dur="1" fill="hold">
                                          <p:stCondLst>
                                            <p:cond delay="0"/>
                                          </p:stCondLst>
                                        </p:cTn>
                                        <p:tgtEl>
                                          <p:spTgt spid="100"/>
                                        </p:tgtEl>
                                        <p:attrNameLst>
                                          <p:attrName>style.visibility</p:attrName>
                                        </p:attrNameLst>
                                      </p:cBhvr>
                                      <p:to>
                                        <p:strVal val="visible"/>
                                      </p:to>
                                    </p:set>
                                    <p:animEffect transition="in" filter="wipe(left)">
                                      <p:cBhvr>
                                        <p:cTn id="29" dur="500"/>
                                        <p:tgtEl>
                                          <p:spTgt spid="100"/>
                                        </p:tgtEl>
                                      </p:cBhvr>
                                    </p:animEffect>
                                  </p:childTnLst>
                                </p:cTn>
                              </p:par>
                            </p:childTnLst>
                          </p:cTn>
                        </p:par>
                        <p:par>
                          <p:cTn id="30" fill="hold">
                            <p:stCondLst>
                              <p:cond delay="2250"/>
                            </p:stCondLst>
                            <p:childTnLst>
                              <p:par>
                                <p:cTn id="31" presetID="53" presetClass="entr" presetSubtype="16" fill="hold" nodeType="afterEffect">
                                  <p:stCondLst>
                                    <p:cond delay="0"/>
                                  </p:stCondLst>
                                  <p:childTnLst>
                                    <p:set>
                                      <p:cBhvr>
                                        <p:cTn id="32" dur="1" fill="hold">
                                          <p:stCondLst>
                                            <p:cond delay="0"/>
                                          </p:stCondLst>
                                        </p:cTn>
                                        <p:tgtEl>
                                          <p:spTgt spid="104"/>
                                        </p:tgtEl>
                                        <p:attrNameLst>
                                          <p:attrName>style.visibility</p:attrName>
                                        </p:attrNameLst>
                                      </p:cBhvr>
                                      <p:to>
                                        <p:strVal val="visible"/>
                                      </p:to>
                                    </p:set>
                                    <p:anim calcmode="lin" valueType="num">
                                      <p:cBhvr>
                                        <p:cTn id="33" dur="250" fill="hold"/>
                                        <p:tgtEl>
                                          <p:spTgt spid="104"/>
                                        </p:tgtEl>
                                        <p:attrNameLst>
                                          <p:attrName>ppt_w</p:attrName>
                                        </p:attrNameLst>
                                      </p:cBhvr>
                                      <p:tavLst>
                                        <p:tav tm="0">
                                          <p:val>
                                            <p:fltVal val="0"/>
                                          </p:val>
                                        </p:tav>
                                        <p:tav tm="100000">
                                          <p:val>
                                            <p:strVal val="#ppt_w"/>
                                          </p:val>
                                        </p:tav>
                                      </p:tavLst>
                                    </p:anim>
                                    <p:anim calcmode="lin" valueType="num">
                                      <p:cBhvr>
                                        <p:cTn id="34" dur="250" fill="hold"/>
                                        <p:tgtEl>
                                          <p:spTgt spid="104"/>
                                        </p:tgtEl>
                                        <p:attrNameLst>
                                          <p:attrName>ppt_h</p:attrName>
                                        </p:attrNameLst>
                                      </p:cBhvr>
                                      <p:tavLst>
                                        <p:tav tm="0">
                                          <p:val>
                                            <p:fltVal val="0"/>
                                          </p:val>
                                        </p:tav>
                                        <p:tav tm="100000">
                                          <p:val>
                                            <p:strVal val="#ppt_h"/>
                                          </p:val>
                                        </p:tav>
                                      </p:tavLst>
                                    </p:anim>
                                    <p:animEffect transition="in" filter="fade">
                                      <p:cBhvr>
                                        <p:cTn id="35" dur="2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2" cy="6858000"/>
            <a:chOff x="-290920" y="0"/>
            <a:chExt cx="12482922"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431436" y="3335868"/>
              <a:ext cx="287480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Acknowledge</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027483" y="3099965"/>
              <a:ext cx="2171379"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3" cy="6858000"/>
            <a:chOff x="718505" y="-1"/>
            <a:chExt cx="8692333"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7944082" y="3042062"/>
              <a:ext cx="228718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7"/>
              <a:ext cx="1168400" cy="2476611"/>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1038422" y="3194677"/>
              <a:ext cx="2592413"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109" name="Group 108">
            <a:extLst>
              <a:ext uri="{FF2B5EF4-FFF2-40B4-BE49-F238E27FC236}">
                <a16:creationId xmlns:a16="http://schemas.microsoft.com/office/drawing/2014/main" xmlns="" id="{FFECBB9F-A6DA-4867-8BFF-1EB9CC0E78D3}"/>
              </a:ext>
            </a:extLst>
          </p:cNvPr>
          <p:cNvGrpSpPr/>
          <p:nvPr/>
        </p:nvGrpSpPr>
        <p:grpSpPr>
          <a:xfrm>
            <a:off x="1665253" y="769081"/>
            <a:ext cx="662608" cy="523220"/>
            <a:chOff x="668600" y="2123782"/>
            <a:chExt cx="662608" cy="523220"/>
          </a:xfrm>
        </p:grpSpPr>
        <p:sp>
          <p:nvSpPr>
            <p:cNvPr id="110" name="Oval 109">
              <a:extLst>
                <a:ext uri="{FF2B5EF4-FFF2-40B4-BE49-F238E27FC236}">
                  <a16:creationId xmlns:a16="http://schemas.microsoft.com/office/drawing/2014/main" xmlns=""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xmlns=""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12" name="Group 111">
            <a:extLst>
              <a:ext uri="{FF2B5EF4-FFF2-40B4-BE49-F238E27FC236}">
                <a16:creationId xmlns:a16="http://schemas.microsoft.com/office/drawing/2014/main" xmlns="" id="{F148DB69-DF3E-4C33-B538-AF9F73BD860D}"/>
              </a:ext>
            </a:extLst>
          </p:cNvPr>
          <p:cNvGrpSpPr/>
          <p:nvPr/>
        </p:nvGrpSpPr>
        <p:grpSpPr>
          <a:xfrm>
            <a:off x="4359048" y="769084"/>
            <a:ext cx="662608" cy="523220"/>
            <a:chOff x="662610" y="2123782"/>
            <a:chExt cx="662608" cy="523220"/>
          </a:xfrm>
        </p:grpSpPr>
        <p:sp>
          <p:nvSpPr>
            <p:cNvPr id="113" name="Oval 112">
              <a:extLst>
                <a:ext uri="{FF2B5EF4-FFF2-40B4-BE49-F238E27FC236}">
                  <a16:creationId xmlns:a16="http://schemas.microsoft.com/office/drawing/2014/main" xmlns=""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xmlns=""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115" name="Group 114">
            <a:extLst>
              <a:ext uri="{FF2B5EF4-FFF2-40B4-BE49-F238E27FC236}">
                <a16:creationId xmlns:a16="http://schemas.microsoft.com/office/drawing/2014/main" xmlns="" id="{999227E9-EB21-4059-B513-140E8EB32283}"/>
              </a:ext>
            </a:extLst>
          </p:cNvPr>
          <p:cNvGrpSpPr/>
          <p:nvPr/>
        </p:nvGrpSpPr>
        <p:grpSpPr>
          <a:xfrm>
            <a:off x="7113378" y="763211"/>
            <a:ext cx="662608" cy="508072"/>
            <a:chOff x="662610" y="2131356"/>
            <a:chExt cx="662608" cy="508072"/>
          </a:xfrm>
        </p:grpSpPr>
        <p:sp>
          <p:nvSpPr>
            <p:cNvPr id="116" name="Oval 115">
              <a:extLst>
                <a:ext uri="{FF2B5EF4-FFF2-40B4-BE49-F238E27FC236}">
                  <a16:creationId xmlns:a16="http://schemas.microsoft.com/office/drawing/2014/main" xmlns="" id="{16BFFE64-6C8E-4F76-92AF-FE854A15A057}"/>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xmlns="" id="{A560E021-6D3E-44E0-9017-02F6FD846B8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sp>
        <p:nvSpPr>
          <p:cNvPr id="119" name="TextBox 118">
            <a:extLst>
              <a:ext uri="{FF2B5EF4-FFF2-40B4-BE49-F238E27FC236}">
                <a16:creationId xmlns:a16="http://schemas.microsoft.com/office/drawing/2014/main" xmlns="" id="{47D438D1-4A2C-457A-A675-A2FFD11F8FC1}"/>
              </a:ext>
            </a:extLst>
          </p:cNvPr>
          <p:cNvSpPr txBox="1"/>
          <p:nvPr/>
        </p:nvSpPr>
        <p:spPr>
          <a:xfrm>
            <a:off x="1665253" y="1435462"/>
            <a:ext cx="2342545" cy="830997"/>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Manage every records digitally</a:t>
            </a:r>
            <a:endParaRPr lang="en-US" sz="2400" dirty="0">
              <a:solidFill>
                <a:srgbClr val="FF5969"/>
              </a:solidFill>
              <a:latin typeface="Tw Cen MT" panose="020B0602020104020603" pitchFamily="34" charset="0"/>
            </a:endParaRPr>
          </a:p>
        </p:txBody>
      </p:sp>
      <p:sp>
        <p:nvSpPr>
          <p:cNvPr id="65" name="TextBox 64">
            <a:extLst>
              <a:ext uri="{FF2B5EF4-FFF2-40B4-BE49-F238E27FC236}">
                <a16:creationId xmlns:a16="http://schemas.microsoft.com/office/drawing/2014/main" xmlns="" id="{47D438D1-4A2C-457A-A675-A2FFD11F8FC1}"/>
              </a:ext>
            </a:extLst>
          </p:cNvPr>
          <p:cNvSpPr txBox="1"/>
          <p:nvPr/>
        </p:nvSpPr>
        <p:spPr>
          <a:xfrm>
            <a:off x="4318795" y="1386157"/>
            <a:ext cx="2342545" cy="1200329"/>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Get rid of any kind of paper work</a:t>
            </a:r>
            <a:endParaRPr lang="en-US" sz="2400" dirty="0">
              <a:solidFill>
                <a:srgbClr val="FF5969"/>
              </a:solidFill>
              <a:latin typeface="Tw Cen MT" panose="020B0602020104020603" pitchFamily="34" charset="0"/>
            </a:endParaRPr>
          </a:p>
        </p:txBody>
      </p:sp>
      <p:sp>
        <p:nvSpPr>
          <p:cNvPr id="66" name="TextBox 65">
            <a:extLst>
              <a:ext uri="{FF2B5EF4-FFF2-40B4-BE49-F238E27FC236}">
                <a16:creationId xmlns:a16="http://schemas.microsoft.com/office/drawing/2014/main" xmlns="" id="{47D438D1-4A2C-457A-A675-A2FFD11F8FC1}"/>
              </a:ext>
            </a:extLst>
          </p:cNvPr>
          <p:cNvSpPr txBox="1"/>
          <p:nvPr/>
        </p:nvSpPr>
        <p:spPr>
          <a:xfrm>
            <a:off x="7147148" y="1390640"/>
            <a:ext cx="2342545" cy="830997"/>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Highly secured system</a:t>
            </a:r>
            <a:endParaRPr lang="en-US" sz="2400" dirty="0">
              <a:solidFill>
                <a:srgbClr val="FF5969"/>
              </a:solidFill>
              <a:latin typeface="Tw Cen MT" panose="020B0602020104020603" pitchFamily="34" charset="0"/>
            </a:endParaRPr>
          </a:p>
        </p:txBody>
      </p:sp>
      <p:grpSp>
        <p:nvGrpSpPr>
          <p:cNvPr id="67" name="Group 66">
            <a:extLst>
              <a:ext uri="{FF2B5EF4-FFF2-40B4-BE49-F238E27FC236}">
                <a16:creationId xmlns:a16="http://schemas.microsoft.com/office/drawing/2014/main" xmlns="" id="{FFECBB9F-A6DA-4867-8BFF-1EB9CC0E78D3}"/>
              </a:ext>
            </a:extLst>
          </p:cNvPr>
          <p:cNvGrpSpPr/>
          <p:nvPr/>
        </p:nvGrpSpPr>
        <p:grpSpPr>
          <a:xfrm>
            <a:off x="1683183" y="3395729"/>
            <a:ext cx="662608" cy="523220"/>
            <a:chOff x="668600" y="2123782"/>
            <a:chExt cx="662608" cy="523220"/>
          </a:xfrm>
        </p:grpSpPr>
        <p:sp>
          <p:nvSpPr>
            <p:cNvPr id="68" name="Oval 67">
              <a:extLst>
                <a:ext uri="{FF2B5EF4-FFF2-40B4-BE49-F238E27FC236}">
                  <a16:creationId xmlns:a16="http://schemas.microsoft.com/office/drawing/2014/main" xmlns=""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xmlns=""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04</a:t>
              </a:r>
              <a:endParaRPr lang="en-US" sz="2400" b="1" dirty="0">
                <a:solidFill>
                  <a:srgbClr val="E6E7E9"/>
                </a:solidFill>
                <a:latin typeface="Tw Cen MT" panose="020B0602020104020603" pitchFamily="34" charset="0"/>
              </a:endParaRPr>
            </a:p>
          </p:txBody>
        </p:sp>
      </p:grpSp>
      <p:sp>
        <p:nvSpPr>
          <p:cNvPr id="81" name="TextBox 80">
            <a:extLst>
              <a:ext uri="{FF2B5EF4-FFF2-40B4-BE49-F238E27FC236}">
                <a16:creationId xmlns:a16="http://schemas.microsoft.com/office/drawing/2014/main" xmlns="" id="{47D438D1-4A2C-457A-A675-A2FFD11F8FC1}"/>
              </a:ext>
            </a:extLst>
          </p:cNvPr>
          <p:cNvSpPr txBox="1"/>
          <p:nvPr/>
        </p:nvSpPr>
        <p:spPr>
          <a:xfrm>
            <a:off x="1669736" y="4021769"/>
            <a:ext cx="2342545" cy="1200329"/>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Provide every report systematically</a:t>
            </a:r>
            <a:endParaRPr lang="en-US" sz="2400" dirty="0">
              <a:solidFill>
                <a:srgbClr val="FF5969"/>
              </a:solidFill>
              <a:latin typeface="Tw Cen MT" panose="020B0602020104020603" pitchFamily="34" charset="0"/>
            </a:endParaRPr>
          </a:p>
        </p:txBody>
      </p:sp>
      <p:grpSp>
        <p:nvGrpSpPr>
          <p:cNvPr id="85" name="Group 84">
            <a:extLst>
              <a:ext uri="{FF2B5EF4-FFF2-40B4-BE49-F238E27FC236}">
                <a16:creationId xmlns:a16="http://schemas.microsoft.com/office/drawing/2014/main" xmlns="" id="{F148DB69-DF3E-4C33-B538-AF9F73BD860D}"/>
              </a:ext>
            </a:extLst>
          </p:cNvPr>
          <p:cNvGrpSpPr/>
          <p:nvPr/>
        </p:nvGrpSpPr>
        <p:grpSpPr>
          <a:xfrm>
            <a:off x="4376978" y="3368838"/>
            <a:ext cx="662608" cy="523220"/>
            <a:chOff x="662610" y="2123782"/>
            <a:chExt cx="662608" cy="523220"/>
          </a:xfrm>
        </p:grpSpPr>
        <p:sp>
          <p:nvSpPr>
            <p:cNvPr id="86" name="Oval 85">
              <a:extLst>
                <a:ext uri="{FF2B5EF4-FFF2-40B4-BE49-F238E27FC236}">
                  <a16:creationId xmlns:a16="http://schemas.microsoft.com/office/drawing/2014/main" xmlns="" id="{AECF5359-B27A-4EA4-9470-E15A636740F1}"/>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xmlns="" id="{45730238-5131-470C-B8FC-1D599D94B747}"/>
                </a:ext>
              </a:extLst>
            </p:cNvPr>
            <p:cNvSpPr txBox="1"/>
            <p:nvPr/>
          </p:nvSpPr>
          <p:spPr>
            <a:xfrm>
              <a:off x="662610" y="2154559"/>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05</a:t>
              </a:r>
              <a:endParaRPr lang="en-US" sz="2400" b="1" dirty="0">
                <a:solidFill>
                  <a:srgbClr val="E6E7E9"/>
                </a:solidFill>
                <a:latin typeface="Tw Cen MT" panose="020B0602020104020603" pitchFamily="34" charset="0"/>
              </a:endParaRPr>
            </a:p>
          </p:txBody>
        </p:sp>
      </p:grpSp>
      <p:sp>
        <p:nvSpPr>
          <p:cNvPr id="88" name="TextBox 87">
            <a:extLst>
              <a:ext uri="{FF2B5EF4-FFF2-40B4-BE49-F238E27FC236}">
                <a16:creationId xmlns:a16="http://schemas.microsoft.com/office/drawing/2014/main" xmlns="" id="{47D438D1-4A2C-457A-A675-A2FFD11F8FC1}"/>
              </a:ext>
            </a:extLst>
          </p:cNvPr>
          <p:cNvSpPr txBox="1"/>
          <p:nvPr/>
        </p:nvSpPr>
        <p:spPr>
          <a:xfrm>
            <a:off x="4511536" y="4026252"/>
            <a:ext cx="2342545" cy="1200329"/>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Take control over every function of canteen</a:t>
            </a:r>
            <a:endParaRPr lang="en-US" sz="2400" dirty="0">
              <a:solidFill>
                <a:srgbClr val="FF5969"/>
              </a:solidFill>
              <a:latin typeface="Tw Cen MT" panose="020B0602020104020603" pitchFamily="34" charset="0"/>
            </a:endParaRPr>
          </a:p>
        </p:txBody>
      </p:sp>
      <p:grpSp>
        <p:nvGrpSpPr>
          <p:cNvPr id="89" name="Group 88">
            <a:extLst>
              <a:ext uri="{FF2B5EF4-FFF2-40B4-BE49-F238E27FC236}">
                <a16:creationId xmlns:a16="http://schemas.microsoft.com/office/drawing/2014/main" xmlns="" id="{999227E9-EB21-4059-B513-140E8EB32283}"/>
              </a:ext>
            </a:extLst>
          </p:cNvPr>
          <p:cNvGrpSpPr/>
          <p:nvPr/>
        </p:nvGrpSpPr>
        <p:grpSpPr>
          <a:xfrm>
            <a:off x="7131308" y="3268836"/>
            <a:ext cx="662608" cy="508072"/>
            <a:chOff x="662610" y="2131356"/>
            <a:chExt cx="662608" cy="508072"/>
          </a:xfrm>
        </p:grpSpPr>
        <p:sp>
          <p:nvSpPr>
            <p:cNvPr id="90" name="Oval 89">
              <a:extLst>
                <a:ext uri="{FF2B5EF4-FFF2-40B4-BE49-F238E27FC236}">
                  <a16:creationId xmlns:a16="http://schemas.microsoft.com/office/drawing/2014/main" xmlns="" id="{16BFFE64-6C8E-4F76-92AF-FE854A15A057}"/>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A560E021-6D3E-44E0-9017-02F6FD846B8E}"/>
                </a:ext>
              </a:extLst>
            </p:cNvPr>
            <p:cNvSpPr txBox="1"/>
            <p:nvPr/>
          </p:nvSpPr>
          <p:spPr>
            <a:xfrm>
              <a:off x="662610" y="2154558"/>
              <a:ext cx="662608" cy="461665"/>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06</a:t>
              </a:r>
              <a:endParaRPr lang="en-US" sz="2400" b="1" dirty="0">
                <a:solidFill>
                  <a:srgbClr val="E6E7E9"/>
                </a:solidFill>
                <a:latin typeface="Tw Cen MT" panose="020B0602020104020603" pitchFamily="34" charset="0"/>
              </a:endParaRPr>
            </a:p>
          </p:txBody>
        </p:sp>
      </p:grpSp>
      <p:sp>
        <p:nvSpPr>
          <p:cNvPr id="92" name="TextBox 91">
            <a:extLst>
              <a:ext uri="{FF2B5EF4-FFF2-40B4-BE49-F238E27FC236}">
                <a16:creationId xmlns:a16="http://schemas.microsoft.com/office/drawing/2014/main" xmlns="" id="{47D438D1-4A2C-457A-A675-A2FFD11F8FC1}"/>
              </a:ext>
            </a:extLst>
          </p:cNvPr>
          <p:cNvSpPr txBox="1"/>
          <p:nvPr/>
        </p:nvSpPr>
        <p:spPr>
          <a:xfrm>
            <a:off x="7299548" y="4030735"/>
            <a:ext cx="2342545" cy="1200329"/>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Entering data and printing reports easily</a:t>
            </a:r>
            <a:endParaRPr lang="en-US" sz="2400" dirty="0">
              <a:solidFill>
                <a:srgbClr val="FF5969"/>
              </a:solidFill>
              <a:latin typeface="Tw Cen MT" panose="020B0602020104020603" pitchFamily="34" charset="0"/>
            </a:endParaRPr>
          </a:p>
        </p:txBody>
      </p:sp>
    </p:spTree>
    <p:extLst>
      <p:ext uri="{BB962C8B-B14F-4D97-AF65-F5344CB8AC3E}">
        <p14:creationId xmlns:p14="http://schemas.microsoft.com/office/powerpoint/2010/main" val="39652005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500" fill="hold"/>
                                        <p:tgtEl>
                                          <p:spTgt spid="112"/>
                                        </p:tgtEl>
                                        <p:attrNameLst>
                                          <p:attrName>ppt_w</p:attrName>
                                        </p:attrNameLst>
                                      </p:cBhvr>
                                      <p:tavLst>
                                        <p:tav tm="0">
                                          <p:val>
                                            <p:fltVal val="0"/>
                                          </p:val>
                                        </p:tav>
                                        <p:tav tm="100000">
                                          <p:val>
                                            <p:strVal val="#ppt_w"/>
                                          </p:val>
                                        </p:tav>
                                      </p:tavLst>
                                    </p:anim>
                                    <p:anim calcmode="lin" valueType="num">
                                      <p:cBhvr>
                                        <p:cTn id="14" dur="500" fill="hold"/>
                                        <p:tgtEl>
                                          <p:spTgt spid="112"/>
                                        </p:tgtEl>
                                        <p:attrNameLst>
                                          <p:attrName>ppt_h</p:attrName>
                                        </p:attrNameLst>
                                      </p:cBhvr>
                                      <p:tavLst>
                                        <p:tav tm="0">
                                          <p:val>
                                            <p:fltVal val="0"/>
                                          </p:val>
                                        </p:tav>
                                        <p:tav tm="100000">
                                          <p:val>
                                            <p:strVal val="#ppt_h"/>
                                          </p:val>
                                        </p:tav>
                                      </p:tavLst>
                                    </p:anim>
                                    <p:animEffect transition="in" filter="fade">
                                      <p:cBhvr>
                                        <p:cTn id="15" dur="500"/>
                                        <p:tgtEl>
                                          <p:spTgt spid="11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p:cTn id="19" dur="500" fill="hold"/>
                                        <p:tgtEl>
                                          <p:spTgt spid="115"/>
                                        </p:tgtEl>
                                        <p:attrNameLst>
                                          <p:attrName>ppt_w</p:attrName>
                                        </p:attrNameLst>
                                      </p:cBhvr>
                                      <p:tavLst>
                                        <p:tav tm="0">
                                          <p:val>
                                            <p:fltVal val="0"/>
                                          </p:val>
                                        </p:tav>
                                        <p:tav tm="100000">
                                          <p:val>
                                            <p:strVal val="#ppt_w"/>
                                          </p:val>
                                        </p:tav>
                                      </p:tavLst>
                                    </p:anim>
                                    <p:anim calcmode="lin" valueType="num">
                                      <p:cBhvr>
                                        <p:cTn id="20" dur="500" fill="hold"/>
                                        <p:tgtEl>
                                          <p:spTgt spid="115"/>
                                        </p:tgtEl>
                                        <p:attrNameLst>
                                          <p:attrName>ppt_h</p:attrName>
                                        </p:attrNameLst>
                                      </p:cBhvr>
                                      <p:tavLst>
                                        <p:tav tm="0">
                                          <p:val>
                                            <p:fltVal val="0"/>
                                          </p:val>
                                        </p:tav>
                                        <p:tav tm="100000">
                                          <p:val>
                                            <p:strVal val="#ppt_h"/>
                                          </p:val>
                                        </p:tav>
                                      </p:tavLst>
                                    </p:anim>
                                    <p:animEffect transition="in" filter="fade">
                                      <p:cBhvr>
                                        <p:cTn id="21" dur="500"/>
                                        <p:tgtEl>
                                          <p:spTgt spid="1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p:cTn id="37" dur="500" fill="hold"/>
                                        <p:tgtEl>
                                          <p:spTgt spid="89"/>
                                        </p:tgtEl>
                                        <p:attrNameLst>
                                          <p:attrName>ppt_w</p:attrName>
                                        </p:attrNameLst>
                                      </p:cBhvr>
                                      <p:tavLst>
                                        <p:tav tm="0">
                                          <p:val>
                                            <p:fltVal val="0"/>
                                          </p:val>
                                        </p:tav>
                                        <p:tav tm="100000">
                                          <p:val>
                                            <p:strVal val="#ppt_w"/>
                                          </p:val>
                                        </p:tav>
                                      </p:tavLst>
                                    </p:anim>
                                    <p:anim calcmode="lin" valueType="num">
                                      <p:cBhvr>
                                        <p:cTn id="38" dur="500" fill="hold"/>
                                        <p:tgtEl>
                                          <p:spTgt spid="89"/>
                                        </p:tgtEl>
                                        <p:attrNameLst>
                                          <p:attrName>ppt_h</p:attrName>
                                        </p:attrNameLst>
                                      </p:cBhvr>
                                      <p:tavLst>
                                        <p:tav tm="0">
                                          <p:val>
                                            <p:fltVal val="0"/>
                                          </p:val>
                                        </p:tav>
                                        <p:tav tm="100000">
                                          <p:val>
                                            <p:strVal val="#ppt_h"/>
                                          </p:val>
                                        </p:tav>
                                      </p:tavLst>
                                    </p:anim>
                                    <p:animEffect transition="in" filter="fade">
                                      <p:cBhvr>
                                        <p:cTn id="3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1" cy="6858000"/>
            <a:chOff x="-290920" y="0"/>
            <a:chExt cx="12482921"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394560" y="3003156"/>
              <a:ext cx="2948551"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Acknowledge</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Contents</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027483" y="3099965"/>
              <a:ext cx="2171379"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1088029" y="3227964"/>
              <a:ext cx="269162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133" name="Group 132">
            <a:extLst>
              <a:ext uri="{FF2B5EF4-FFF2-40B4-BE49-F238E27FC236}">
                <a16:creationId xmlns:a16="http://schemas.microsoft.com/office/drawing/2014/main" xmlns="" id="{F0E3BF0A-B04D-4316-B447-549B31994A65}"/>
              </a:ext>
            </a:extLst>
          </p:cNvPr>
          <p:cNvGrpSpPr/>
          <p:nvPr/>
        </p:nvGrpSpPr>
        <p:grpSpPr>
          <a:xfrm>
            <a:off x="884893" y="282388"/>
            <a:ext cx="2557554" cy="1922930"/>
            <a:chOff x="4340458" y="4698436"/>
            <a:chExt cx="2557554" cy="745579"/>
          </a:xfrm>
        </p:grpSpPr>
        <p:sp>
          <p:nvSpPr>
            <p:cNvPr id="134" name="Oval 133">
              <a:extLst>
                <a:ext uri="{FF2B5EF4-FFF2-40B4-BE49-F238E27FC236}">
                  <a16:creationId xmlns:a16="http://schemas.microsoft.com/office/drawing/2014/main" xmlns="" id="{21B892CB-2087-4B4E-9D9A-135A090D8BBA}"/>
                </a:ext>
              </a:extLst>
            </p:cNvPr>
            <p:cNvSpPr/>
            <p:nvPr/>
          </p:nvSpPr>
          <p:spPr>
            <a:xfrm>
              <a:off x="4340458" y="4953914"/>
              <a:ext cx="1159059" cy="49010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xmlns="" id="{2F1E812C-21E1-4AE8-8492-7C26987E24F5}"/>
                </a:ext>
              </a:extLst>
            </p:cNvPr>
            <p:cNvSpPr txBox="1"/>
            <p:nvPr/>
          </p:nvSpPr>
          <p:spPr>
            <a:xfrm>
              <a:off x="4340458" y="4698436"/>
              <a:ext cx="2557554" cy="608605"/>
            </a:xfrm>
            <a:prstGeom prst="rect">
              <a:avLst/>
            </a:prstGeom>
            <a:noFill/>
          </p:spPr>
          <p:txBody>
            <a:bodyPr wrap="square" rtlCol="0">
              <a:spAutoFit/>
            </a:bodyPr>
            <a:lstStyle/>
            <a:p>
              <a:pPr algn="r"/>
              <a:r>
                <a:rPr lang="en-US" sz="2400" dirty="0" smtClean="0">
                  <a:solidFill>
                    <a:srgbClr val="FF0000"/>
                  </a:solidFill>
                  <a:latin typeface="Tw Cen MT" panose="020B0602020104020603" pitchFamily="34" charset="0"/>
                </a:rPr>
                <a:t>Operation System</a:t>
              </a:r>
            </a:p>
            <a:p>
              <a:pPr algn="r"/>
              <a:r>
                <a:rPr lang="en-US" sz="2400" dirty="0">
                  <a:solidFill>
                    <a:srgbClr val="FF0000"/>
                  </a:solidFill>
                  <a:latin typeface="Tw Cen MT" panose="020B0602020104020603" pitchFamily="34" charset="0"/>
                </a:rPr>
                <a:t> </a:t>
              </a:r>
              <a:r>
                <a:rPr lang="en-US" sz="2400" dirty="0" smtClean="0">
                  <a:solidFill>
                    <a:srgbClr val="FF0000"/>
                  </a:solidFill>
                  <a:latin typeface="Tw Cen MT" panose="020B0602020104020603" pitchFamily="34" charset="0"/>
                </a:rPr>
                <a:t>                           </a:t>
              </a:r>
              <a:r>
                <a:rPr lang="en-US" sz="2400" dirty="0" smtClean="0">
                  <a:latin typeface="Square721 BT" pitchFamily="34" charset="0"/>
                </a:rPr>
                <a:t>Windows</a:t>
              </a:r>
            </a:p>
            <a:p>
              <a:pPr algn="r"/>
              <a:r>
                <a:rPr lang="en-US" sz="2400" dirty="0" smtClean="0">
                  <a:latin typeface="Square721 BT" pitchFamily="34" charset="0"/>
                </a:rPr>
                <a:t> 7 or 10</a:t>
              </a:r>
              <a:endParaRPr lang="en-US" sz="2400" dirty="0">
                <a:latin typeface="Square721 BT" pitchFamily="34" charset="0"/>
              </a:endParaRPr>
            </a:p>
          </p:txBody>
        </p:sp>
      </p:grpSp>
      <p:pic>
        <p:nvPicPr>
          <p:cNvPr id="1026"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4893" y="1051821"/>
            <a:ext cx="990394" cy="97762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a:extLst>
              <a:ext uri="{FF2B5EF4-FFF2-40B4-BE49-F238E27FC236}">
                <a16:creationId xmlns:a16="http://schemas.microsoft.com/office/drawing/2014/main" xmlns="" id="{F0E3BF0A-B04D-4316-B447-549B31994A65}"/>
              </a:ext>
            </a:extLst>
          </p:cNvPr>
          <p:cNvGrpSpPr/>
          <p:nvPr/>
        </p:nvGrpSpPr>
        <p:grpSpPr>
          <a:xfrm>
            <a:off x="3065929" y="2337440"/>
            <a:ext cx="3097295" cy="1391871"/>
            <a:chOff x="4340458" y="4698436"/>
            <a:chExt cx="2557554" cy="745579"/>
          </a:xfrm>
        </p:grpSpPr>
        <p:sp>
          <p:nvSpPr>
            <p:cNvPr id="67" name="Oval 66">
              <a:extLst>
                <a:ext uri="{FF2B5EF4-FFF2-40B4-BE49-F238E27FC236}">
                  <a16:creationId xmlns:a16="http://schemas.microsoft.com/office/drawing/2014/main" xmlns="" id="{21B892CB-2087-4B4E-9D9A-135A090D8BBA}"/>
                </a:ext>
              </a:extLst>
            </p:cNvPr>
            <p:cNvSpPr/>
            <p:nvPr/>
          </p:nvSpPr>
          <p:spPr>
            <a:xfrm>
              <a:off x="4340458" y="4953914"/>
              <a:ext cx="1159059" cy="49010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endParaRPr lang="en-US" dirty="0"/>
            </a:p>
          </p:txBody>
        </p:sp>
        <p:sp>
          <p:nvSpPr>
            <p:cNvPr id="68" name="TextBox 67">
              <a:extLst>
                <a:ext uri="{FF2B5EF4-FFF2-40B4-BE49-F238E27FC236}">
                  <a16:creationId xmlns:a16="http://schemas.microsoft.com/office/drawing/2014/main" xmlns="" id="{2F1E812C-21E1-4AE8-8492-7C26987E24F5}"/>
                </a:ext>
              </a:extLst>
            </p:cNvPr>
            <p:cNvSpPr txBox="1"/>
            <p:nvPr/>
          </p:nvSpPr>
          <p:spPr>
            <a:xfrm>
              <a:off x="4340458" y="4698436"/>
              <a:ext cx="2557554" cy="642976"/>
            </a:xfrm>
            <a:prstGeom prst="rect">
              <a:avLst/>
            </a:prstGeom>
            <a:noFill/>
          </p:spPr>
          <p:txBody>
            <a:bodyPr wrap="square" rtlCol="0">
              <a:spAutoFit/>
            </a:bodyPr>
            <a:lstStyle/>
            <a:p>
              <a:pPr algn="r"/>
              <a:r>
                <a:rPr lang="en-US" sz="2400" dirty="0" smtClean="0">
                  <a:solidFill>
                    <a:srgbClr val="FF0000"/>
                  </a:solidFill>
                  <a:latin typeface="Tw Cen MT" panose="020B0602020104020603" pitchFamily="34" charset="0"/>
                </a:rPr>
                <a:t>Front End</a:t>
              </a:r>
            </a:p>
            <a:p>
              <a:pPr algn="r"/>
              <a:r>
                <a:rPr lang="en-US" sz="2400" dirty="0" smtClean="0">
                  <a:solidFill>
                    <a:srgbClr val="FF0000"/>
                  </a:solidFill>
                  <a:latin typeface="Tw Cen MT" panose="020B0602020104020603" pitchFamily="34" charset="0"/>
                </a:rPr>
                <a:t>                           </a:t>
              </a:r>
              <a:r>
                <a:rPr lang="en-US" sz="2400" dirty="0" smtClean="0">
                  <a:latin typeface="Square721 BT" pitchFamily="34" charset="0"/>
                </a:rPr>
                <a:t>Java </a:t>
              </a:r>
              <a:r>
                <a:rPr lang="en-US" sz="2400" dirty="0" smtClean="0">
                  <a:latin typeface="Square721 BT" pitchFamily="34" charset="0"/>
                </a:rPr>
                <a:t>12.0</a:t>
              </a:r>
              <a:endParaRPr lang="en-US" sz="2400" dirty="0">
                <a:latin typeface="Square721 BT" pitchFamily="34" charset="0"/>
              </a:endParaRPr>
            </a:p>
          </p:txBody>
        </p:sp>
      </p:grpSp>
      <p:grpSp>
        <p:nvGrpSpPr>
          <p:cNvPr id="69" name="Group 68">
            <a:extLst>
              <a:ext uri="{FF2B5EF4-FFF2-40B4-BE49-F238E27FC236}">
                <a16:creationId xmlns:a16="http://schemas.microsoft.com/office/drawing/2014/main" xmlns="" id="{F0E3BF0A-B04D-4316-B447-549B31994A65}"/>
              </a:ext>
            </a:extLst>
          </p:cNvPr>
          <p:cNvGrpSpPr/>
          <p:nvPr/>
        </p:nvGrpSpPr>
        <p:grpSpPr>
          <a:xfrm>
            <a:off x="6174047" y="4034118"/>
            <a:ext cx="2983400" cy="1389490"/>
            <a:chOff x="4340458" y="4698436"/>
            <a:chExt cx="2983400" cy="646513"/>
          </a:xfrm>
        </p:grpSpPr>
        <p:sp>
          <p:nvSpPr>
            <p:cNvPr id="81" name="Oval 80">
              <a:extLst>
                <a:ext uri="{FF2B5EF4-FFF2-40B4-BE49-F238E27FC236}">
                  <a16:creationId xmlns:a16="http://schemas.microsoft.com/office/drawing/2014/main" xmlns="" id="{21B892CB-2087-4B4E-9D9A-135A090D8BBA}"/>
                </a:ext>
              </a:extLst>
            </p:cNvPr>
            <p:cNvSpPr/>
            <p:nvPr/>
          </p:nvSpPr>
          <p:spPr>
            <a:xfrm>
              <a:off x="4340458" y="4854848"/>
              <a:ext cx="1159059" cy="49010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82" name="TextBox 81">
              <a:extLst>
                <a:ext uri="{FF2B5EF4-FFF2-40B4-BE49-F238E27FC236}">
                  <a16:creationId xmlns:a16="http://schemas.microsoft.com/office/drawing/2014/main" xmlns="" id="{2F1E812C-21E1-4AE8-8492-7C26987E24F5}"/>
                </a:ext>
              </a:extLst>
            </p:cNvPr>
            <p:cNvSpPr txBox="1"/>
            <p:nvPr/>
          </p:nvSpPr>
          <p:spPr>
            <a:xfrm>
              <a:off x="4340458" y="4698436"/>
              <a:ext cx="2983400" cy="558499"/>
            </a:xfrm>
            <a:prstGeom prst="rect">
              <a:avLst/>
            </a:prstGeom>
            <a:noFill/>
          </p:spPr>
          <p:txBody>
            <a:bodyPr wrap="square" rtlCol="0">
              <a:spAutoFit/>
            </a:bodyPr>
            <a:lstStyle/>
            <a:p>
              <a:pPr algn="r"/>
              <a:r>
                <a:rPr lang="en-US" sz="2400" dirty="0" smtClean="0">
                  <a:solidFill>
                    <a:srgbClr val="FF0000"/>
                  </a:solidFill>
                  <a:latin typeface="Tw Cen MT" panose="020B0602020104020603" pitchFamily="34" charset="0"/>
                </a:rPr>
                <a:t>Back End</a:t>
              </a:r>
            </a:p>
            <a:p>
              <a:pPr algn="r"/>
              <a:r>
                <a:rPr lang="en-US" sz="2400" dirty="0" smtClean="0">
                  <a:solidFill>
                    <a:srgbClr val="FF0000"/>
                  </a:solidFill>
                  <a:latin typeface="Tw Cen MT" panose="020B0602020104020603" pitchFamily="34" charset="0"/>
                </a:rPr>
                <a:t>                            </a:t>
              </a:r>
              <a:r>
                <a:rPr lang="en-US" sz="2400" dirty="0" smtClean="0">
                  <a:latin typeface="Square721 BT" pitchFamily="34" charset="0"/>
                </a:rPr>
                <a:t>0racle 11g</a:t>
              </a:r>
              <a:endParaRPr lang="en-US" sz="2400" dirty="0">
                <a:latin typeface="Square721 BT" pitchFamily="34" charset="0"/>
              </a:endParaRPr>
            </a:p>
          </p:txBody>
        </p:sp>
      </p:grpSp>
    </p:spTree>
    <p:extLst>
      <p:ext uri="{BB962C8B-B14F-4D97-AF65-F5344CB8AC3E}">
        <p14:creationId xmlns:p14="http://schemas.microsoft.com/office/powerpoint/2010/main" val="35579595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p:cTn id="7" dur="500" fill="hold"/>
                                        <p:tgtEl>
                                          <p:spTgt spid="133"/>
                                        </p:tgtEl>
                                        <p:attrNameLst>
                                          <p:attrName>ppt_w</p:attrName>
                                        </p:attrNameLst>
                                      </p:cBhvr>
                                      <p:tavLst>
                                        <p:tav tm="0">
                                          <p:val>
                                            <p:fltVal val="0"/>
                                          </p:val>
                                        </p:tav>
                                        <p:tav tm="100000">
                                          <p:val>
                                            <p:strVal val="#ppt_w"/>
                                          </p:val>
                                        </p:tav>
                                      </p:tavLst>
                                    </p:anim>
                                    <p:anim calcmode="lin" valueType="num">
                                      <p:cBhvr>
                                        <p:cTn id="8" dur="500" fill="hold"/>
                                        <p:tgtEl>
                                          <p:spTgt spid="133"/>
                                        </p:tgtEl>
                                        <p:attrNameLst>
                                          <p:attrName>ppt_h</p:attrName>
                                        </p:attrNameLst>
                                      </p:cBhvr>
                                      <p:tavLst>
                                        <p:tav tm="0">
                                          <p:val>
                                            <p:fltVal val="0"/>
                                          </p:val>
                                        </p:tav>
                                        <p:tav tm="100000">
                                          <p:val>
                                            <p:strVal val="#ppt_h"/>
                                          </p:val>
                                        </p:tav>
                                      </p:tavLst>
                                    </p:anim>
                                    <p:anim calcmode="lin" valueType="num">
                                      <p:cBhvr>
                                        <p:cTn id="9" dur="500" fill="hold"/>
                                        <p:tgtEl>
                                          <p:spTgt spid="133"/>
                                        </p:tgtEl>
                                        <p:attrNameLst>
                                          <p:attrName>style.rotation</p:attrName>
                                        </p:attrNameLst>
                                      </p:cBhvr>
                                      <p:tavLst>
                                        <p:tav tm="0">
                                          <p:val>
                                            <p:fltVal val="90"/>
                                          </p:val>
                                        </p:tav>
                                        <p:tav tm="100000">
                                          <p:val>
                                            <p:fltVal val="0"/>
                                          </p:val>
                                        </p:tav>
                                      </p:tavLst>
                                    </p:anim>
                                    <p:animEffect transition="in" filter="fade">
                                      <p:cBhvr>
                                        <p:cTn id="10" dur="500"/>
                                        <p:tgtEl>
                                          <p:spTgt spid="13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p:cTn id="14" dur="500" fill="hold"/>
                                        <p:tgtEl>
                                          <p:spTgt spid="66"/>
                                        </p:tgtEl>
                                        <p:attrNameLst>
                                          <p:attrName>ppt_w</p:attrName>
                                        </p:attrNameLst>
                                      </p:cBhvr>
                                      <p:tavLst>
                                        <p:tav tm="0">
                                          <p:val>
                                            <p:fltVal val="0"/>
                                          </p:val>
                                        </p:tav>
                                        <p:tav tm="100000">
                                          <p:val>
                                            <p:strVal val="#ppt_w"/>
                                          </p:val>
                                        </p:tav>
                                      </p:tavLst>
                                    </p:anim>
                                    <p:anim calcmode="lin" valueType="num">
                                      <p:cBhvr>
                                        <p:cTn id="15" dur="500" fill="hold"/>
                                        <p:tgtEl>
                                          <p:spTgt spid="66"/>
                                        </p:tgtEl>
                                        <p:attrNameLst>
                                          <p:attrName>ppt_h</p:attrName>
                                        </p:attrNameLst>
                                      </p:cBhvr>
                                      <p:tavLst>
                                        <p:tav tm="0">
                                          <p:val>
                                            <p:fltVal val="0"/>
                                          </p:val>
                                        </p:tav>
                                        <p:tav tm="100000">
                                          <p:val>
                                            <p:strVal val="#ppt_h"/>
                                          </p:val>
                                        </p:tav>
                                      </p:tavLst>
                                    </p:anim>
                                    <p:anim calcmode="lin" valueType="num">
                                      <p:cBhvr>
                                        <p:cTn id="16" dur="500" fill="hold"/>
                                        <p:tgtEl>
                                          <p:spTgt spid="66"/>
                                        </p:tgtEl>
                                        <p:attrNameLst>
                                          <p:attrName>style.rotation</p:attrName>
                                        </p:attrNameLst>
                                      </p:cBhvr>
                                      <p:tavLst>
                                        <p:tav tm="0">
                                          <p:val>
                                            <p:fltVal val="90"/>
                                          </p:val>
                                        </p:tav>
                                        <p:tav tm="100000">
                                          <p:val>
                                            <p:fltVal val="0"/>
                                          </p:val>
                                        </p:tav>
                                      </p:tavLst>
                                    </p:anim>
                                    <p:animEffect transition="in" filter="fade">
                                      <p:cBhvr>
                                        <p:cTn id="17" dur="500"/>
                                        <p:tgtEl>
                                          <p:spTgt spid="66"/>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 calcmode="lin" valueType="num">
                                      <p:cBhvr>
                                        <p:cTn id="21" dur="500" fill="hold"/>
                                        <p:tgtEl>
                                          <p:spTgt spid="69"/>
                                        </p:tgtEl>
                                        <p:attrNameLst>
                                          <p:attrName>ppt_w</p:attrName>
                                        </p:attrNameLst>
                                      </p:cBhvr>
                                      <p:tavLst>
                                        <p:tav tm="0">
                                          <p:val>
                                            <p:fltVal val="0"/>
                                          </p:val>
                                        </p:tav>
                                        <p:tav tm="100000">
                                          <p:val>
                                            <p:strVal val="#ppt_w"/>
                                          </p:val>
                                        </p:tav>
                                      </p:tavLst>
                                    </p:anim>
                                    <p:anim calcmode="lin" valueType="num">
                                      <p:cBhvr>
                                        <p:cTn id="22" dur="500" fill="hold"/>
                                        <p:tgtEl>
                                          <p:spTgt spid="69"/>
                                        </p:tgtEl>
                                        <p:attrNameLst>
                                          <p:attrName>ppt_h</p:attrName>
                                        </p:attrNameLst>
                                      </p:cBhvr>
                                      <p:tavLst>
                                        <p:tav tm="0">
                                          <p:val>
                                            <p:fltVal val="0"/>
                                          </p:val>
                                        </p:tav>
                                        <p:tav tm="100000">
                                          <p:val>
                                            <p:strVal val="#ppt_h"/>
                                          </p:val>
                                        </p:tav>
                                      </p:tavLst>
                                    </p:anim>
                                    <p:anim calcmode="lin" valueType="num">
                                      <p:cBhvr>
                                        <p:cTn id="23" dur="500" fill="hold"/>
                                        <p:tgtEl>
                                          <p:spTgt spid="69"/>
                                        </p:tgtEl>
                                        <p:attrNameLst>
                                          <p:attrName>style.rotation</p:attrName>
                                        </p:attrNameLst>
                                      </p:cBhvr>
                                      <p:tavLst>
                                        <p:tav tm="0">
                                          <p:val>
                                            <p:fltVal val="90"/>
                                          </p:val>
                                        </p:tav>
                                        <p:tav tm="100000">
                                          <p:val>
                                            <p:fltVal val="0"/>
                                          </p:val>
                                        </p:tav>
                                      </p:tavLst>
                                    </p:anim>
                                    <p:animEffect transition="in" filter="fade">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1" cy="6858000"/>
            <a:chOff x="-290920" y="0"/>
            <a:chExt cx="12482921"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022924"/>
              <a:ext cx="1168400" cy="2844813"/>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453153" y="3115440"/>
              <a:ext cx="283136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Acknowledge</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4" cy="6858000"/>
            <a:chOff x="213096" y="0"/>
            <a:chExt cx="11447504"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237283" y="3001725"/>
              <a:ext cx="2200304"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Overview</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Objective</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Tools</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3" cy="6858000"/>
            <a:chOff x="-2449883" y="-1"/>
            <a:chExt cx="11860723"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022924"/>
              <a:ext cx="1168400" cy="3179594"/>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7769031" y="3428431"/>
              <a:ext cx="2637287"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ER-Diagram</a:t>
              </a:r>
              <a:endParaRPr lang="en-US" sz="3600" b="1" dirty="0">
                <a:solidFill>
                  <a:srgbClr val="F0EEF0"/>
                </a:solidFill>
                <a:latin typeface="Tw Cen MT" panose="020B0602020104020603" pitchFamily="34" charset="0"/>
              </a:endParaRPr>
            </a:p>
          </p:txBody>
        </p:sp>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grpSp>
        <p:nvGrpSpPr>
          <p:cNvPr id="113" name="Group 112">
            <a:extLst>
              <a:ext uri="{FF2B5EF4-FFF2-40B4-BE49-F238E27FC236}">
                <a16:creationId xmlns:a16="http://schemas.microsoft.com/office/drawing/2014/main" xmlns="" id="{11FBA8A3-D6EF-42EC-AEC1-86283EED452E}"/>
              </a:ext>
            </a:extLst>
          </p:cNvPr>
          <p:cNvGrpSpPr/>
          <p:nvPr/>
        </p:nvGrpSpPr>
        <p:grpSpPr>
          <a:xfrm>
            <a:off x="874059" y="1717391"/>
            <a:ext cx="7772400" cy="3001115"/>
            <a:chOff x="1435200" y="2142394"/>
            <a:chExt cx="2526748" cy="311506"/>
          </a:xfrm>
        </p:grpSpPr>
        <p:sp>
          <p:nvSpPr>
            <p:cNvPr id="116" name="TextBox 115">
              <a:extLst>
                <a:ext uri="{FF2B5EF4-FFF2-40B4-BE49-F238E27FC236}">
                  <a16:creationId xmlns:a16="http://schemas.microsoft.com/office/drawing/2014/main" xmlns="" id="{A5766AE2-8191-4DD7-9F8B-FB3901844BFC}"/>
                </a:ext>
              </a:extLst>
            </p:cNvPr>
            <p:cNvSpPr txBox="1"/>
            <p:nvPr/>
          </p:nvSpPr>
          <p:spPr>
            <a:xfrm>
              <a:off x="1435200" y="2142394"/>
              <a:ext cx="1555750" cy="105322"/>
            </a:xfrm>
            <a:prstGeom prst="rect">
              <a:avLst/>
            </a:prstGeom>
            <a:noFill/>
          </p:spPr>
          <p:txBody>
            <a:bodyPr wrap="square" rtlCol="0">
              <a:spAutoFit/>
            </a:bodyPr>
            <a:lstStyle/>
            <a:p>
              <a:r>
                <a:rPr lang="en-US" dirty="0" smtClean="0">
                  <a:solidFill>
                    <a:schemeClr val="tx1">
                      <a:lumMod val="75000"/>
                      <a:lumOff val="25000"/>
                    </a:schemeClr>
                  </a:solidFill>
                  <a:latin typeface="Tw Cen MT" panose="020B0602020104020603" pitchFamily="34" charset="0"/>
                </a:rPr>
                <a:t>Fig -01</a:t>
              </a:r>
              <a:endParaRPr lang="en-US"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xmlns="" id="{ED76257E-DD5D-4C31-B2AC-F76DC9199544}"/>
                </a:ext>
              </a:extLst>
            </p:cNvPr>
            <p:cNvSpPr txBox="1"/>
            <p:nvPr/>
          </p:nvSpPr>
          <p:spPr>
            <a:xfrm>
              <a:off x="1435200" y="2425148"/>
              <a:ext cx="2526748" cy="28752"/>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grpSp>
      <p:sp>
        <p:nvSpPr>
          <p:cNvPr id="2" name="Rectangle 32"/>
          <p:cNvSpPr>
            <a:spLocks noChangeArrowheads="1"/>
          </p:cNvSpPr>
          <p:nvPr/>
        </p:nvSpPr>
        <p:spPr bwMode="auto">
          <a:xfrm>
            <a:off x="1295400" y="2284698"/>
            <a:ext cx="1058863" cy="457200"/>
          </a:xfrm>
          <a:prstGeom prst="rect">
            <a:avLst/>
          </a:prstGeom>
          <a:gradFill rotWithShape="1">
            <a:gsLst>
              <a:gs pos="0">
                <a:srgbClr val="AFAFAF"/>
              </a:gs>
              <a:gs pos="50000">
                <a:srgbClr val="A5A5A5"/>
              </a:gs>
              <a:gs pos="100000">
                <a:srgbClr val="929292"/>
              </a:gs>
            </a:gsLst>
            <a:lin ang="5400000"/>
          </a:gradFill>
          <a:ln w="6350">
            <a:solidFill>
              <a:srgbClr val="860C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Diamond 2"/>
          <p:cNvSpPr/>
          <p:nvPr/>
        </p:nvSpPr>
        <p:spPr>
          <a:xfrm>
            <a:off x="3415553" y="2224737"/>
            <a:ext cx="1815353" cy="74706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rgbClr val="FF0000"/>
                </a:solidFill>
              </a:rPr>
              <a:t>Manage</a:t>
            </a:r>
            <a:endParaRPr lang="en-IN" sz="1600" dirty="0">
              <a:solidFill>
                <a:srgbClr val="FF0000"/>
              </a:solidFill>
            </a:endParaRPr>
          </a:p>
        </p:txBody>
      </p:sp>
      <p:sp>
        <p:nvSpPr>
          <p:cNvPr id="4" name="Rectangle 17"/>
          <p:cNvSpPr>
            <a:spLocks noChangeArrowheads="1"/>
          </p:cNvSpPr>
          <p:nvPr/>
        </p:nvSpPr>
        <p:spPr bwMode="auto">
          <a:xfrm>
            <a:off x="6115143" y="2267983"/>
            <a:ext cx="1227137" cy="487362"/>
          </a:xfrm>
          <a:prstGeom prst="rect">
            <a:avLst/>
          </a:prstGeom>
          <a:solidFill>
            <a:srgbClr val="860C00"/>
          </a:solidFill>
          <a:ln w="12700">
            <a:solidFill>
              <a:srgbClr val="4606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800" b="1" i="0" u="none" strike="noStrike" cap="none" normalizeH="0" baseline="0" smtClean="0">
                <a:ln>
                  <a:noFill/>
                </a:ln>
                <a:solidFill>
                  <a:srgbClr val="FFFFFF"/>
                </a:solidFill>
                <a:effectLst/>
                <a:latin typeface="Calibri" pitchFamily="34" charset="0"/>
                <a:cs typeface="Arial" pitchFamily="34" charset="0"/>
              </a:rPr>
              <a:t>Item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Rectangle 17"/>
          <p:cNvSpPr>
            <a:spLocks noChangeArrowheads="1"/>
          </p:cNvSpPr>
          <p:nvPr/>
        </p:nvSpPr>
        <p:spPr bwMode="auto">
          <a:xfrm>
            <a:off x="3995000" y="4854290"/>
            <a:ext cx="1227137" cy="487362"/>
          </a:xfrm>
          <a:prstGeom prst="rect">
            <a:avLst/>
          </a:prstGeom>
          <a:solidFill>
            <a:srgbClr val="860C00"/>
          </a:solidFill>
          <a:ln w="12700">
            <a:solidFill>
              <a:srgbClr val="4606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b="1" dirty="0" smtClean="0">
                <a:solidFill>
                  <a:srgbClr val="FFFFFF"/>
                </a:solidFill>
                <a:latin typeface="Calibri" pitchFamily="34" charset="0"/>
                <a:cs typeface="Arial" pitchFamily="34" charset="0"/>
              </a:rPr>
              <a:t>Stocks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7" name="Rectangle 17"/>
          <p:cNvSpPr>
            <a:spLocks noChangeArrowheads="1"/>
          </p:cNvSpPr>
          <p:nvPr/>
        </p:nvSpPr>
        <p:spPr bwMode="auto">
          <a:xfrm>
            <a:off x="6065838" y="4854290"/>
            <a:ext cx="1227137" cy="487362"/>
          </a:xfrm>
          <a:prstGeom prst="rect">
            <a:avLst/>
          </a:prstGeom>
          <a:solidFill>
            <a:srgbClr val="860C00"/>
          </a:solidFill>
          <a:ln w="12700">
            <a:solidFill>
              <a:srgbClr val="4606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b="1" dirty="0" smtClean="0">
                <a:solidFill>
                  <a:srgbClr val="FFFFFF"/>
                </a:solidFill>
                <a:latin typeface="Calibri" pitchFamily="34" charset="0"/>
                <a:cs typeface="Arial" pitchFamily="34" charset="0"/>
              </a:rPr>
              <a:t>Sales</a:t>
            </a:r>
          </a:p>
        </p:txBody>
      </p:sp>
      <p:sp>
        <p:nvSpPr>
          <p:cNvPr id="68" name="Rectangle 17"/>
          <p:cNvSpPr>
            <a:spLocks noChangeArrowheads="1"/>
          </p:cNvSpPr>
          <p:nvPr/>
        </p:nvSpPr>
        <p:spPr bwMode="auto">
          <a:xfrm>
            <a:off x="7881183" y="4867737"/>
            <a:ext cx="1227137" cy="487362"/>
          </a:xfrm>
          <a:prstGeom prst="rect">
            <a:avLst/>
          </a:prstGeom>
          <a:solidFill>
            <a:srgbClr val="860C00"/>
          </a:solidFill>
          <a:ln w="12700">
            <a:solidFill>
              <a:srgbClr val="4606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b="1" dirty="0" smtClean="0">
                <a:solidFill>
                  <a:schemeClr val="bg1"/>
                </a:solidFill>
                <a:latin typeface="Arial" pitchFamily="34" charset="0"/>
                <a:cs typeface="Arial" pitchFamily="34" charset="0"/>
              </a:rPr>
              <a:t>Bill</a:t>
            </a:r>
            <a:endParaRPr kumimoji="0" lang="en-US" sz="1800" b="1" i="0" u="none" strike="noStrike" cap="none" normalizeH="0" baseline="0" dirty="0" smtClean="0">
              <a:ln>
                <a:noFill/>
              </a:ln>
              <a:solidFill>
                <a:schemeClr val="bg1"/>
              </a:solidFill>
              <a:effectLst/>
              <a:latin typeface="Arial" pitchFamily="34" charset="0"/>
              <a:cs typeface="Arial" pitchFamily="34" charset="0"/>
            </a:endParaRPr>
          </a:p>
        </p:txBody>
      </p:sp>
      <p:cxnSp>
        <p:nvCxnSpPr>
          <p:cNvPr id="6" name="Straight Connector 5"/>
          <p:cNvCxnSpPr/>
          <p:nvPr/>
        </p:nvCxnSpPr>
        <p:spPr>
          <a:xfrm>
            <a:off x="2354263" y="2432954"/>
            <a:ext cx="1195761" cy="165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1"/>
          </p:cNvCxnSpPr>
          <p:nvPr/>
        </p:nvCxnSpPr>
        <p:spPr>
          <a:xfrm flipV="1">
            <a:off x="5069541" y="2511664"/>
            <a:ext cx="1045602" cy="86604"/>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5950538" y="3429000"/>
            <a:ext cx="1593262" cy="55132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Has</a:t>
            </a:r>
            <a:endParaRPr lang="en-IN" dirty="0"/>
          </a:p>
        </p:txBody>
      </p:sp>
      <p:cxnSp>
        <p:nvCxnSpPr>
          <p:cNvPr id="11" name="Straight Connector 10"/>
          <p:cNvCxnSpPr>
            <a:stCxn id="4" idx="2"/>
            <a:endCxn id="9" idx="0"/>
          </p:cNvCxnSpPr>
          <p:nvPr/>
        </p:nvCxnSpPr>
        <p:spPr>
          <a:xfrm>
            <a:off x="6728712" y="2755345"/>
            <a:ext cx="18457" cy="67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1"/>
            <a:endCxn id="66" idx="0"/>
          </p:cNvCxnSpPr>
          <p:nvPr/>
        </p:nvCxnSpPr>
        <p:spPr>
          <a:xfrm flipH="1">
            <a:off x="4608569" y="3704665"/>
            <a:ext cx="1341969" cy="114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47169" y="3980329"/>
            <a:ext cx="0" cy="887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543800" y="3704664"/>
            <a:ext cx="950951" cy="11496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8649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8" y="430306"/>
            <a:ext cx="8285199" cy="5715000"/>
          </a:xfrm>
          <a:prstGeom prst="rect">
            <a:avLst/>
          </a:prstGeom>
        </p:spPr>
      </p:pic>
      <p:sp>
        <p:nvSpPr>
          <p:cNvPr id="66" name="Rectangle 65">
            <a:extLst>
              <a:ext uri="{FF2B5EF4-FFF2-40B4-BE49-F238E27FC236}">
                <a16:creationId xmlns:a16="http://schemas.microsoft.com/office/drawing/2014/main" xmlns="" id="{3A79A714-CB74-4EFD-9BC1-A7F2F993842A}"/>
              </a:ext>
            </a:extLst>
          </p:cNvPr>
          <p:cNvSpPr/>
          <p:nvPr/>
        </p:nvSpPr>
        <p:spPr>
          <a:xfrm>
            <a:off x="-2568388" y="-1"/>
            <a:ext cx="2795176"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77">
            <a:extLst>
              <a:ext uri="{FF2B5EF4-FFF2-40B4-BE49-F238E27FC236}">
                <a16:creationId xmlns:a16="http://schemas.microsoft.com/office/drawing/2014/main" xmlns="" id="{B006C60A-833A-41C2-A553-8132E7B3A7DB}"/>
              </a:ext>
            </a:extLst>
          </p:cNvPr>
          <p:cNvSpPr/>
          <p:nvPr/>
        </p:nvSpPr>
        <p:spPr>
          <a:xfrm>
            <a:off x="-945259"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4000" b="1" dirty="0" smtClean="0"/>
              <a:t>DFD</a:t>
            </a:r>
            <a:endParaRPr lang="en-US" sz="4000" b="1" dirty="0"/>
          </a:p>
        </p:txBody>
      </p:sp>
    </p:spTree>
    <p:extLst>
      <p:ext uri="{BB962C8B-B14F-4D97-AF65-F5344CB8AC3E}">
        <p14:creationId xmlns:p14="http://schemas.microsoft.com/office/powerpoint/2010/main" val="132723948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DFD</a:t>
              </a:r>
              <a:endParaRPr lang="en-US" sz="3600" b="1" dirty="0">
                <a:solidFill>
                  <a:srgbClr val="F0EEF0"/>
                </a:solidFill>
                <a:latin typeface="Tw Cen MT" panose="020B0602020104020603" pitchFamily="34" charset="0"/>
              </a:endParaRPr>
            </a:p>
          </p:txBody>
        </p:sp>
      </p:grpSp>
      <p:sp>
        <p:nvSpPr>
          <p:cNvPr id="41" name="TextBox 40">
            <a:extLst>
              <a:ext uri="{FF2B5EF4-FFF2-40B4-BE49-F238E27FC236}">
                <a16:creationId xmlns:a16="http://schemas.microsoft.com/office/drawing/2014/main" xmlns="" id="{1D2CAFD3-83DC-4745-BD2C-AA8DD0D735B7}"/>
              </a:ext>
            </a:extLst>
          </p:cNvPr>
          <p:cNvSpPr txBox="1"/>
          <p:nvPr/>
        </p:nvSpPr>
        <p:spPr>
          <a:xfrm>
            <a:off x="1529275" y="5059403"/>
            <a:ext cx="5241442" cy="400110"/>
          </a:xfrm>
          <a:prstGeom prst="rect">
            <a:avLst/>
          </a:prstGeom>
          <a:noFill/>
        </p:spPr>
        <p:txBody>
          <a:bodyPr wrap="square" rtlCol="0">
            <a:spAutoFit/>
          </a:bodyPr>
          <a:lstStyle/>
          <a:p>
            <a:pPr algn="ctr"/>
            <a:r>
              <a:rPr lang="en-US" sz="2000" b="1" u="sng" dirty="0" smtClean="0">
                <a:solidFill>
                  <a:srgbClr val="A6A6A6"/>
                </a:solidFill>
                <a:latin typeface="Tw Cen MT" panose="020B0602020104020603" pitchFamily="34" charset="0"/>
              </a:rPr>
              <a:t>Fig 02</a:t>
            </a:r>
            <a:endParaRPr lang="en-US" sz="2000" b="1" u="sng" dirty="0">
              <a:solidFill>
                <a:srgbClr val="A6A6A6"/>
              </a:solidFill>
              <a:latin typeface="Tw Cen MT" panose="020B06020201040206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13" y="995082"/>
            <a:ext cx="7460160" cy="3805709"/>
          </a:xfrm>
          <a:prstGeom prst="rect">
            <a:avLst/>
          </a:prstGeom>
        </p:spPr>
      </p:pic>
    </p:spTree>
    <p:extLst>
      <p:ext uri="{BB962C8B-B14F-4D97-AF65-F5344CB8AC3E}">
        <p14:creationId xmlns:p14="http://schemas.microsoft.com/office/powerpoint/2010/main" val="164731558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446</Words>
  <Application>Microsoft Office PowerPoint</Application>
  <PresentationFormat>Custom</PresentationFormat>
  <Paragraphs>166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Windows User</cp:lastModifiedBy>
  <cp:revision>71</cp:revision>
  <dcterms:created xsi:type="dcterms:W3CDTF">2017-01-05T13:17:27Z</dcterms:created>
  <dcterms:modified xsi:type="dcterms:W3CDTF">2019-12-22T16:06:16Z</dcterms:modified>
</cp:coreProperties>
</file>