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5599300087489"/>
          <c:y val="0.16245370370370371"/>
          <c:w val="0.87753018372703417"/>
          <c:h val="0.41482101195683874"/>
        </c:manualLayout>
      </c:layout>
      <c:barChart>
        <c:barDir val="col"/>
        <c:grouping val="clustered"/>
        <c:varyColors val="0"/>
        <c:ser>
          <c:idx val="0"/>
          <c:order val="0"/>
          <c:tx>
            <c:strRef>
              <c:f>employee_data!$B$1:$B$4</c:f>
              <c:strCache>
                <c:ptCount val="4"/>
                <c:pt idx="0">
                  <c:v>Full-Time</c:v>
                </c:pt>
                <c:pt idx="2">
                  <c:v>Column Labels</c:v>
                </c:pt>
                <c:pt idx="3">
                  <c:v>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employee_data!$A$5:$A$11</c:f>
              <c:strCache>
                <c:ptCount val="7"/>
                <c:pt idx="0">
                  <c:v>Admin Offices</c:v>
                </c:pt>
                <c:pt idx="1">
                  <c:v>Executive Office</c:v>
                </c:pt>
                <c:pt idx="2">
                  <c:v>IT/IS</c:v>
                </c:pt>
                <c:pt idx="3">
                  <c:v>Production       </c:v>
                </c:pt>
                <c:pt idx="4">
                  <c:v>Sales</c:v>
                </c:pt>
                <c:pt idx="5">
                  <c:v>Software Engineering</c:v>
                </c:pt>
                <c:pt idx="6">
                  <c:v>Grand Total</c:v>
                </c:pt>
              </c:strCache>
            </c:strRef>
          </c:cat>
          <c:val>
            <c:numRef>
              <c:f>employee_data!$B$5:$B$11</c:f>
              <c:numCache>
                <c:formatCode>General</c:formatCode>
                <c:ptCount val="7"/>
                <c:pt idx="0">
                  <c:v>1</c:v>
                </c:pt>
                <c:pt idx="2">
                  <c:v>11</c:v>
                </c:pt>
                <c:pt idx="3">
                  <c:v>60</c:v>
                </c:pt>
                <c:pt idx="4">
                  <c:v>22</c:v>
                </c:pt>
                <c:pt idx="5">
                  <c:v>2</c:v>
                </c:pt>
                <c:pt idx="6">
                  <c:v>96</c:v>
                </c:pt>
              </c:numCache>
            </c:numRef>
          </c:val>
          <c:extLst>
            <c:ext xmlns:c16="http://schemas.microsoft.com/office/drawing/2014/chart" uri="{C3380CC4-5D6E-409C-BE32-E72D297353CC}">
              <c16:uniqueId val="{00000000-19E7-44D9-995F-CBDF8B8EED29}"/>
            </c:ext>
          </c:extLst>
        </c:ser>
        <c:ser>
          <c:idx val="1"/>
          <c:order val="1"/>
          <c:tx>
            <c:strRef>
              <c:f>employee_data!$C$1:$C$4</c:f>
              <c:strCache>
                <c:ptCount val="4"/>
                <c:pt idx="0">
                  <c:v>Full-Time</c:v>
                </c:pt>
                <c:pt idx="2">
                  <c:v>Column Labels</c:v>
                </c:pt>
                <c:pt idx="3">
                  <c:v>2</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employee_data!$A$5:$A$11</c:f>
              <c:strCache>
                <c:ptCount val="7"/>
                <c:pt idx="0">
                  <c:v>Admin Offices</c:v>
                </c:pt>
                <c:pt idx="1">
                  <c:v>Executive Office</c:v>
                </c:pt>
                <c:pt idx="2">
                  <c:v>IT/IS</c:v>
                </c:pt>
                <c:pt idx="3">
                  <c:v>Production       </c:v>
                </c:pt>
                <c:pt idx="4">
                  <c:v>Sales</c:v>
                </c:pt>
                <c:pt idx="5">
                  <c:v>Software Engineering</c:v>
                </c:pt>
                <c:pt idx="6">
                  <c:v>Grand Total</c:v>
                </c:pt>
              </c:strCache>
            </c:strRef>
          </c:cat>
          <c:val>
            <c:numRef>
              <c:f>employee_data!$C$5:$C$11</c:f>
              <c:numCache>
                <c:formatCode>General</c:formatCode>
                <c:ptCount val="7"/>
                <c:pt idx="0">
                  <c:v>1</c:v>
                </c:pt>
                <c:pt idx="1">
                  <c:v>2</c:v>
                </c:pt>
                <c:pt idx="2">
                  <c:v>18</c:v>
                </c:pt>
                <c:pt idx="3">
                  <c:v>123</c:v>
                </c:pt>
                <c:pt idx="4">
                  <c:v>34</c:v>
                </c:pt>
                <c:pt idx="5">
                  <c:v>6</c:v>
                </c:pt>
                <c:pt idx="6">
                  <c:v>184</c:v>
                </c:pt>
              </c:numCache>
            </c:numRef>
          </c:val>
          <c:extLst>
            <c:ext xmlns:c16="http://schemas.microsoft.com/office/drawing/2014/chart" uri="{C3380CC4-5D6E-409C-BE32-E72D297353CC}">
              <c16:uniqueId val="{00000001-19E7-44D9-995F-CBDF8B8EED29}"/>
            </c:ext>
          </c:extLst>
        </c:ser>
        <c:ser>
          <c:idx val="2"/>
          <c:order val="2"/>
          <c:tx>
            <c:strRef>
              <c:f>employee_data!$D$1:$D$4</c:f>
              <c:strCache>
                <c:ptCount val="4"/>
                <c:pt idx="0">
                  <c:v>Full-Time</c:v>
                </c:pt>
                <c:pt idx="2">
                  <c:v>Column Labels</c:v>
                </c:pt>
                <c:pt idx="3">
                  <c:v>3</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employee_data!$A$5:$A$11</c:f>
              <c:strCache>
                <c:ptCount val="7"/>
                <c:pt idx="0">
                  <c:v>Admin Offices</c:v>
                </c:pt>
                <c:pt idx="1">
                  <c:v>Executive Office</c:v>
                </c:pt>
                <c:pt idx="2">
                  <c:v>IT/IS</c:v>
                </c:pt>
                <c:pt idx="3">
                  <c:v>Production       </c:v>
                </c:pt>
                <c:pt idx="4">
                  <c:v>Sales</c:v>
                </c:pt>
                <c:pt idx="5">
                  <c:v>Software Engineering</c:v>
                </c:pt>
                <c:pt idx="6">
                  <c:v>Grand Total</c:v>
                </c:pt>
              </c:strCache>
            </c:strRef>
          </c:cat>
          <c:val>
            <c:numRef>
              <c:f>employee_data!$D$5:$D$11</c:f>
              <c:numCache>
                <c:formatCode>General</c:formatCode>
                <c:ptCount val="7"/>
                <c:pt idx="0">
                  <c:v>26</c:v>
                </c:pt>
                <c:pt idx="1">
                  <c:v>3</c:v>
                </c:pt>
                <c:pt idx="2">
                  <c:v>97</c:v>
                </c:pt>
                <c:pt idx="3">
                  <c:v>361</c:v>
                </c:pt>
                <c:pt idx="4">
                  <c:v>21</c:v>
                </c:pt>
                <c:pt idx="5">
                  <c:v>21</c:v>
                </c:pt>
                <c:pt idx="6">
                  <c:v>529</c:v>
                </c:pt>
              </c:numCache>
            </c:numRef>
          </c:val>
          <c:extLst>
            <c:ext xmlns:c16="http://schemas.microsoft.com/office/drawing/2014/chart" uri="{C3380CC4-5D6E-409C-BE32-E72D297353CC}">
              <c16:uniqueId val="{00000002-19E7-44D9-995F-CBDF8B8EED29}"/>
            </c:ext>
          </c:extLst>
        </c:ser>
        <c:ser>
          <c:idx val="3"/>
          <c:order val="3"/>
          <c:tx>
            <c:strRef>
              <c:f>employee_data!$E$1:$E$4</c:f>
              <c:strCache>
                <c:ptCount val="4"/>
                <c:pt idx="0">
                  <c:v>Full-Time</c:v>
                </c:pt>
                <c:pt idx="2">
                  <c:v>Column Labels</c:v>
                </c:pt>
                <c:pt idx="3">
                  <c:v>4</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employee_data!$A$5:$A$11</c:f>
              <c:strCache>
                <c:ptCount val="7"/>
                <c:pt idx="0">
                  <c:v>Admin Offices</c:v>
                </c:pt>
                <c:pt idx="1">
                  <c:v>Executive Office</c:v>
                </c:pt>
                <c:pt idx="2">
                  <c:v>IT/IS</c:v>
                </c:pt>
                <c:pt idx="3">
                  <c:v>Production       </c:v>
                </c:pt>
                <c:pt idx="4">
                  <c:v>Sales</c:v>
                </c:pt>
                <c:pt idx="5">
                  <c:v>Software Engineering</c:v>
                </c:pt>
                <c:pt idx="6">
                  <c:v>Grand Total</c:v>
                </c:pt>
              </c:strCache>
            </c:strRef>
          </c:cat>
          <c:val>
            <c:numRef>
              <c:f>employee_data!$E$5:$E$11</c:f>
              <c:numCache>
                <c:formatCode>General</c:formatCode>
                <c:ptCount val="7"/>
                <c:pt idx="0">
                  <c:v>1</c:v>
                </c:pt>
                <c:pt idx="2">
                  <c:v>16</c:v>
                </c:pt>
                <c:pt idx="3">
                  <c:v>90</c:v>
                </c:pt>
                <c:pt idx="4">
                  <c:v>29</c:v>
                </c:pt>
                <c:pt idx="5">
                  <c:v>2</c:v>
                </c:pt>
                <c:pt idx="6">
                  <c:v>138</c:v>
                </c:pt>
              </c:numCache>
            </c:numRef>
          </c:val>
          <c:extLst>
            <c:ext xmlns:c16="http://schemas.microsoft.com/office/drawing/2014/chart" uri="{C3380CC4-5D6E-409C-BE32-E72D297353CC}">
              <c16:uniqueId val="{00000003-19E7-44D9-995F-CBDF8B8EED29}"/>
            </c:ext>
          </c:extLst>
        </c:ser>
        <c:ser>
          <c:idx val="4"/>
          <c:order val="4"/>
          <c:tx>
            <c:strRef>
              <c:f>employee_data!$F$1:$F$4</c:f>
              <c:strCache>
                <c:ptCount val="4"/>
                <c:pt idx="0">
                  <c:v>Full-Time</c:v>
                </c:pt>
                <c:pt idx="2">
                  <c:v>Column Labels</c:v>
                </c:pt>
                <c:pt idx="3">
                  <c:v>5</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employee_data!$A$5:$A$11</c:f>
              <c:strCache>
                <c:ptCount val="7"/>
                <c:pt idx="0">
                  <c:v>Admin Offices</c:v>
                </c:pt>
                <c:pt idx="1">
                  <c:v>Executive Office</c:v>
                </c:pt>
                <c:pt idx="2">
                  <c:v>IT/IS</c:v>
                </c:pt>
                <c:pt idx="3">
                  <c:v>Production       </c:v>
                </c:pt>
                <c:pt idx="4">
                  <c:v>Sales</c:v>
                </c:pt>
                <c:pt idx="5">
                  <c:v>Software Engineering</c:v>
                </c:pt>
                <c:pt idx="6">
                  <c:v>Grand Total</c:v>
                </c:pt>
              </c:strCache>
            </c:strRef>
          </c:cat>
          <c:val>
            <c:numRef>
              <c:f>employee_data!$F$5:$F$11</c:f>
              <c:numCache>
                <c:formatCode>General</c:formatCode>
                <c:ptCount val="7"/>
                <c:pt idx="2">
                  <c:v>10</c:v>
                </c:pt>
                <c:pt idx="3">
                  <c:v>66</c:v>
                </c:pt>
                <c:pt idx="4">
                  <c:v>14</c:v>
                </c:pt>
                <c:pt idx="5">
                  <c:v>1</c:v>
                </c:pt>
                <c:pt idx="6">
                  <c:v>91</c:v>
                </c:pt>
              </c:numCache>
            </c:numRef>
          </c:val>
          <c:extLst>
            <c:ext xmlns:c16="http://schemas.microsoft.com/office/drawing/2014/chart" uri="{C3380CC4-5D6E-409C-BE32-E72D297353CC}">
              <c16:uniqueId val="{00000004-19E7-44D9-995F-CBDF8B8EED29}"/>
            </c:ext>
          </c:extLst>
        </c:ser>
        <c:ser>
          <c:idx val="5"/>
          <c:order val="5"/>
          <c:tx>
            <c:strRef>
              <c:f>employee_data!$G$1:$G$4</c:f>
              <c:strCache>
                <c:ptCount val="4"/>
                <c:pt idx="0">
                  <c:v>Full-Time</c:v>
                </c:pt>
                <c:pt idx="2">
                  <c:v>Column Labels</c:v>
                </c:pt>
                <c:pt idx="3">
                  <c:v>Grand Total</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Ref>
              <c:f>employee_data!$A$5:$A$11</c:f>
              <c:strCache>
                <c:ptCount val="7"/>
                <c:pt idx="0">
                  <c:v>Admin Offices</c:v>
                </c:pt>
                <c:pt idx="1">
                  <c:v>Executive Office</c:v>
                </c:pt>
                <c:pt idx="2">
                  <c:v>IT/IS</c:v>
                </c:pt>
                <c:pt idx="3">
                  <c:v>Production       </c:v>
                </c:pt>
                <c:pt idx="4">
                  <c:v>Sales</c:v>
                </c:pt>
                <c:pt idx="5">
                  <c:v>Software Engineering</c:v>
                </c:pt>
                <c:pt idx="6">
                  <c:v>Grand Total</c:v>
                </c:pt>
              </c:strCache>
            </c:strRef>
          </c:cat>
          <c:val>
            <c:numRef>
              <c:f>employee_data!$G$5:$G$11</c:f>
              <c:numCache>
                <c:formatCode>General</c:formatCode>
                <c:ptCount val="7"/>
                <c:pt idx="0">
                  <c:v>29</c:v>
                </c:pt>
                <c:pt idx="1">
                  <c:v>5</c:v>
                </c:pt>
                <c:pt idx="2">
                  <c:v>152</c:v>
                </c:pt>
                <c:pt idx="3">
                  <c:v>700</c:v>
                </c:pt>
                <c:pt idx="4">
                  <c:v>120</c:v>
                </c:pt>
                <c:pt idx="5">
                  <c:v>32</c:v>
                </c:pt>
                <c:pt idx="6">
                  <c:v>1038</c:v>
                </c:pt>
              </c:numCache>
            </c:numRef>
          </c:val>
          <c:extLst>
            <c:ext xmlns:c16="http://schemas.microsoft.com/office/drawing/2014/chart" uri="{C3380CC4-5D6E-409C-BE32-E72D297353CC}">
              <c16:uniqueId val="{00000005-19E7-44D9-995F-CBDF8B8EED29}"/>
            </c:ext>
          </c:extLst>
        </c:ser>
        <c:dLbls>
          <c:showLegendKey val="0"/>
          <c:showVal val="0"/>
          <c:showCatName val="0"/>
          <c:showSerName val="0"/>
          <c:showPercent val="0"/>
          <c:showBubbleSize val="0"/>
        </c:dLbls>
        <c:gapWidth val="100"/>
        <c:overlap val="-24"/>
        <c:axId val="1764167727"/>
        <c:axId val="1764187407"/>
      </c:barChart>
      <c:catAx>
        <c:axId val="1764167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64187407"/>
        <c:crosses val="autoZero"/>
        <c:auto val="1"/>
        <c:lblAlgn val="ctr"/>
        <c:lblOffset val="100"/>
        <c:noMultiLvlLbl val="0"/>
      </c:catAx>
      <c:valAx>
        <c:axId val="176418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64167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228508"/>
            <a:ext cx="12277725"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u="sng" dirty="0">
                <a:solidFill>
                  <a:srgbClr val="0F0F0F"/>
                </a:solidFill>
                <a:effectLst/>
                <a:latin typeface="Roboto" panose="020F0502020204030204" pitchFamily="2" charset="0"/>
              </a:rPr>
            </a:br>
            <a:endParaRPr lang="en-US"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85433"/>
            <a:ext cx="8610600" cy="1938992"/>
          </a:xfrm>
          <a:prstGeom prst="rect">
            <a:avLst/>
          </a:prstGeom>
          <a:noFill/>
        </p:spPr>
        <p:txBody>
          <a:bodyPr wrap="square" rtlCol="0">
            <a:spAutoFit/>
          </a:bodyPr>
          <a:lstStyle/>
          <a:p>
            <a:r>
              <a:rPr lang="en-US" sz="2400" b="1" dirty="0"/>
              <a:t>STUDENT NAME: </a:t>
            </a:r>
            <a:r>
              <a:rPr lang="en-US" sz="2400" dirty="0"/>
              <a:t>Vidya V</a:t>
            </a:r>
          </a:p>
          <a:p>
            <a:r>
              <a:rPr lang="en-US" sz="2400" b="1" dirty="0"/>
              <a:t>REGISTER NO: </a:t>
            </a:r>
            <a:r>
              <a:rPr lang="en-US" sz="2400" dirty="0"/>
              <a:t>312216145, </a:t>
            </a:r>
            <a:r>
              <a:rPr lang="en-IN" sz="2400" b="0" i="0" dirty="0">
                <a:solidFill>
                  <a:srgbClr val="000000"/>
                </a:solidFill>
                <a:effectLst/>
                <a:highlight>
                  <a:srgbClr val="F9FAFB"/>
                </a:highlight>
                <a:latin typeface="Plus Jakarta Display"/>
              </a:rPr>
              <a:t>asunm1621312216145</a:t>
            </a:r>
            <a:endParaRPr lang="en-US" sz="2400" dirty="0"/>
          </a:p>
          <a:p>
            <a:r>
              <a:rPr lang="en-US" sz="2400" b="1" dirty="0"/>
              <a:t>DEPARTMENT: </a:t>
            </a:r>
            <a:r>
              <a:rPr lang="en-US" sz="2400" dirty="0" err="1"/>
              <a:t>B.Com</a:t>
            </a:r>
            <a:r>
              <a:rPr lang="en-US" sz="2400" dirty="0"/>
              <a:t> A&amp;F</a:t>
            </a:r>
          </a:p>
          <a:p>
            <a:r>
              <a:rPr lang="en-US" sz="2400" b="1" dirty="0"/>
              <a:t>COLLEGE: </a:t>
            </a:r>
            <a:r>
              <a:rPr lang="en-US" sz="2400" dirty="0"/>
              <a:t>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2F4D932-9B1F-2EA5-1CB5-1F156585FCFB}"/>
              </a:ext>
            </a:extLst>
          </p:cNvPr>
          <p:cNvSpPr txBox="1"/>
          <p:nvPr/>
        </p:nvSpPr>
        <p:spPr>
          <a:xfrm>
            <a:off x="497440" y="1295400"/>
            <a:ext cx="10439400"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Data Collection: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The dataset was collected from Kaggle, a popular platform for data science and machine learning datasets.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Contents</a:t>
            </a:r>
            <a:r>
              <a:rPr lang="en-US" dirty="0">
                <a:latin typeface="Times New Roman" panose="02020603050405020304" pitchFamily="18" charset="0"/>
                <a:cs typeface="Times New Roman" panose="02020603050405020304" pitchFamily="18" charset="0"/>
              </a:rPr>
              <a:t>: The dataset includes attributes such as Employee ID, Full Name, Gender, Department Type, Performance Score, and Employee Rating.</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Data Cleaning:</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Missing Values</a:t>
            </a:r>
            <a:r>
              <a:rPr lang="en-US" dirty="0">
                <a:latin typeface="Times New Roman" panose="02020603050405020304" pitchFamily="18" charset="0"/>
                <a:cs typeface="Times New Roman" panose="02020603050405020304" pitchFamily="18" charset="0"/>
              </a:rPr>
              <a:t>: Missing values were addressed through imputation or removal, depending on their impact on the analysis.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Features Considered:</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Full Name</a:t>
            </a:r>
            <a:r>
              <a:rPr lang="en-US" dirty="0">
                <a:latin typeface="Times New Roman" panose="02020603050405020304" pitchFamily="18" charset="0"/>
                <a:cs typeface="Times New Roman" panose="02020603050405020304" pitchFamily="18" charset="0"/>
              </a:rPr>
              <a:t>: Not used in analysis but included for reference.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Categorical data that could be used for demographic analysis.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 Type</a:t>
            </a:r>
            <a:r>
              <a:rPr lang="en-US" dirty="0">
                <a:latin typeface="Times New Roman" panose="02020603050405020304" pitchFamily="18" charset="0"/>
                <a:cs typeface="Times New Roman" panose="02020603050405020304" pitchFamily="18" charset="0"/>
              </a:rPr>
              <a:t>: Key feature for classification and comparison of performance across different departments.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Score</a:t>
            </a:r>
            <a:r>
              <a:rPr lang="en-US" dirty="0">
                <a:latin typeface="Times New Roman" panose="02020603050405020304" pitchFamily="18" charset="0"/>
                <a:cs typeface="Times New Roman" panose="02020603050405020304" pitchFamily="18" charset="0"/>
              </a:rPr>
              <a:t>: Ordinal data reflecting employee performance, standardized to a numeric scale.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Rating</a:t>
            </a:r>
            <a:r>
              <a:rPr lang="en-US" dirty="0">
                <a:latin typeface="Times New Roman" panose="02020603050405020304" pitchFamily="18" charset="0"/>
                <a:cs typeface="Times New Roman" panose="02020603050405020304" pitchFamily="18" charset="0"/>
              </a:rPr>
              <a:t>: Additional performance metric, used to validate and cross-reference Performance Scores.</a:t>
            </a:r>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BCAA89-F7C8-D8A3-984D-1F8B3381E8CE}"/>
              </a:ext>
            </a:extLst>
          </p:cNvPr>
          <p:cNvSpPr>
            <a:spLocks noGrp="1"/>
          </p:cNvSpPr>
          <p:nvPr>
            <p:ph type="body" idx="1"/>
          </p:nvPr>
        </p:nvSpPr>
        <p:spPr>
          <a:xfrm>
            <a:off x="304800" y="381000"/>
            <a:ext cx="11277600" cy="4520327"/>
          </a:xfrm>
        </p:spPr>
        <p:txBody>
          <a:bodyPr/>
          <a:lstStyle/>
          <a:p>
            <a:r>
              <a:rPr lang="en-US" b="1" dirty="0">
                <a:latin typeface="Times New Roman" panose="02020603050405020304" pitchFamily="18" charset="0"/>
                <a:cs typeface="Times New Roman" panose="02020603050405020304" pitchFamily="18" charset="0"/>
              </a:rPr>
              <a:t>4. Techniques Used:</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Pivot Tables</a:t>
            </a:r>
            <a:r>
              <a:rPr lang="en-US" dirty="0">
                <a:latin typeface="Times New Roman" panose="02020603050405020304" pitchFamily="18" charset="0"/>
                <a:cs typeface="Times New Roman" panose="02020603050405020304" pitchFamily="18" charset="0"/>
              </a:rPr>
              <a:t>: Created to summarize and classify performance data by Department Type, allowing for detailed cross-tabulations and insights into performance across departments.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Multi-Bar Charts</a:t>
            </a:r>
            <a:r>
              <a:rPr lang="en-US" dirty="0">
                <a:latin typeface="Times New Roman" panose="02020603050405020304" pitchFamily="18" charset="0"/>
                <a:cs typeface="Times New Roman" panose="02020603050405020304" pitchFamily="18" charset="0"/>
              </a:rPr>
              <a:t>: Utilized to visualize and compare performance ratings across different departments. This technique helps to easily identify high and low-performing departments.</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Charts and Graphs: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Pivot Table Views</a:t>
            </a:r>
            <a:r>
              <a:rPr lang="en-US" dirty="0">
                <a:latin typeface="Times New Roman" panose="02020603050405020304" pitchFamily="18" charset="0"/>
                <a:cs typeface="Times New Roman" panose="02020603050405020304" pitchFamily="18" charset="0"/>
              </a:rPr>
              <a:t>: Used to create summary tables and cross-tabulations showing average performance scores and ratings by department.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Multi-Bar Charts</a:t>
            </a:r>
            <a:r>
              <a:rPr lang="en-US" dirty="0">
                <a:latin typeface="Times New Roman" panose="02020603050405020304" pitchFamily="18" charset="0"/>
                <a:cs typeface="Times New Roman" panose="02020603050405020304" pitchFamily="18" charset="0"/>
              </a:rPr>
              <a:t>: Visual representations of performance ratings across different departments, highlighting comparisons and trends.</a:t>
            </a:r>
          </a:p>
          <a:p>
            <a:endParaRPr lang="en-IN" dirty="0"/>
          </a:p>
        </p:txBody>
      </p:sp>
    </p:spTree>
    <p:extLst>
      <p:ext uri="{BB962C8B-B14F-4D97-AF65-F5344CB8AC3E}">
        <p14:creationId xmlns:p14="http://schemas.microsoft.com/office/powerpoint/2010/main" val="114084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2F47C78-9B10-83F5-FDE6-C388835D6E92}"/>
              </a:ext>
            </a:extLst>
          </p:cNvPr>
          <p:cNvGraphicFramePr>
            <a:graphicFrameLocks/>
          </p:cNvGraphicFramePr>
          <p:nvPr>
            <p:extLst>
              <p:ext uri="{D42A27DB-BD31-4B8C-83A1-F6EECF244321}">
                <p14:modId xmlns:p14="http://schemas.microsoft.com/office/powerpoint/2010/main" val="569020458"/>
              </p:ext>
            </p:extLst>
          </p:nvPr>
        </p:nvGraphicFramePr>
        <p:xfrm>
          <a:off x="755332" y="1257617"/>
          <a:ext cx="9455468" cy="5095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725F88-BE6C-71A2-169C-36A16E802D6B}"/>
              </a:ext>
            </a:extLst>
          </p:cNvPr>
          <p:cNvSpPr txBox="1"/>
          <p:nvPr/>
        </p:nvSpPr>
        <p:spPr>
          <a:xfrm rot="10800000" flipH="1" flipV="1">
            <a:off x="228600" y="1524000"/>
            <a:ext cx="11125200" cy="437042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employee performance analysis project has provided valuable insights into how performance varies across different departments within the organization. By leveraging a combination of data cleaning techniques, pivot tables, and multi-bar charts, we have been able to classify, summarize, and visualize performance data effectively.</a:t>
            </a:r>
          </a:p>
          <a:p>
            <a:r>
              <a:rPr lang="en-US" sz="2000" dirty="0">
                <a:latin typeface="Times New Roman" panose="02020603050405020304" pitchFamily="18" charset="0"/>
                <a:cs typeface="Times New Roman" panose="02020603050405020304" pitchFamily="18" charset="0"/>
              </a:rPr>
              <a:t>Our analysis revealed key trends and patterns, such as differences in performance ratings across departments and potential areas for improvement. The use of pivot tables facilitated a detailed examination of performance metrics, while multi-bar charts offered a clear visual comparison of departmental performance.</a:t>
            </a:r>
          </a:p>
          <a:p>
            <a:r>
              <a:rPr lang="en-US" sz="2000" dirty="0">
                <a:latin typeface="Times New Roman" panose="02020603050405020304" pitchFamily="18" charset="0"/>
                <a:cs typeface="Times New Roman" panose="02020603050405020304" pitchFamily="18" charset="0"/>
              </a:rPr>
              <a:t>These insights are instrumental for Human Resources, department heads, and executive leadership, enabling them to make data-driven decisions to enhance employee development, optimize departmental strategies, and drive overall organizational success. By addressing the identified performance gaps and leveraging the strengths of high-performing departments, the organization can foster a more effective and motivated workforce, ultimately contributing to its long-term growth and competitive advantage.</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u="sng" dirty="0">
                <a:solidFill>
                  <a:srgbClr val="0F0F0F"/>
                </a:solidFill>
                <a:latin typeface="Times New Roman" panose="02020603050405020304" pitchFamily="18" charset="0"/>
                <a:cs typeface="Times New Roman" panose="02020603050405020304"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3D77C96-9995-9AED-050E-2D5BBA5967EB}"/>
              </a:ext>
            </a:extLst>
          </p:cNvPr>
          <p:cNvSpPr txBox="1"/>
          <p:nvPr/>
        </p:nvSpPr>
        <p:spPr>
          <a:xfrm>
            <a:off x="691686" y="1697162"/>
            <a:ext cx="7700328"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Performance analysis of employees is essential for identifying strengths, addressing skill gaps, and enhancing productivity.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helps align employee efforts with organizational goals and fosters continuous improvement.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Without it, companies risk reduced engagement and a decline in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1DAC6EA-92CA-7F92-9AF9-B1EDDADC222F}"/>
              </a:ext>
            </a:extLst>
          </p:cNvPr>
          <p:cNvSpPr txBox="1"/>
          <p:nvPr/>
        </p:nvSpPr>
        <p:spPr>
          <a:xfrm>
            <a:off x="457200" y="1888756"/>
            <a:ext cx="820102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aims to analyze employee performance data based on department type to understand how different departments impact employee ratings. The dataset includes information on employee ratings, performance scores, business units, department types, gender, and other relevant details. By classifying employees according to their department, we will explore patterns in performance and identify key factors that contribute to high or low ratings within each department. The insights gained from this analysis will help improve departmental strategies, enhance talent management, and optimize overall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FC394C1-0B93-7683-7A3F-9887F15898AA}"/>
              </a:ext>
            </a:extLst>
          </p:cNvPr>
          <p:cNvSpPr txBox="1"/>
          <p:nvPr/>
        </p:nvSpPr>
        <p:spPr>
          <a:xfrm>
            <a:off x="609600" y="1695450"/>
            <a:ext cx="967740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Human Resources (HR) Managers</a:t>
            </a:r>
            <a:r>
              <a:rPr lang="en-US" dirty="0">
                <a:latin typeface="Times New Roman" panose="02020603050405020304" pitchFamily="18" charset="0"/>
                <a:cs typeface="Times New Roman" panose="02020603050405020304" pitchFamily="18" charset="0"/>
              </a:rPr>
              <a:t>: To identify areas for employee development, tailor training programs, and make informed decisions about promotions, compensations, and workforce planning.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Department Heads and Managers</a:t>
            </a:r>
            <a:r>
              <a:rPr lang="en-US" dirty="0">
                <a:latin typeface="Times New Roman" panose="02020603050405020304" pitchFamily="18" charset="0"/>
                <a:cs typeface="Times New Roman" panose="02020603050405020304" pitchFamily="18" charset="0"/>
              </a:rPr>
              <a:t>: To understand the performance dynamics within their departments, address specific challenges, and recognize high performers for rewards and recognition</a:t>
            </a:r>
          </a:p>
          <a:p>
            <a:endParaRPr lang="en-US" dirty="0">
              <a:latin typeface="Times New Roman" panose="02020603050405020304" pitchFamily="18" charset="0"/>
              <a:cs typeface="Times New Roman" panose="02020603050405020304" pitchFamily="18" charset="0"/>
            </a:endParaRPr>
          </a:p>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Executive Leadership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align overall organizational strategies with employee performance, ensure the achievement of business objectives, and maintain a high level of productivity and engagement across all departments.</a:t>
            </a:r>
          </a:p>
          <a:p>
            <a:endParaRPr lang="en-US" alt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Review Committees</a:t>
            </a:r>
            <a:r>
              <a:rPr lang="en-US" dirty="0">
                <a:latin typeface="Times New Roman" panose="02020603050405020304" pitchFamily="18" charset="0"/>
                <a:cs typeface="Times New Roman" panose="02020603050405020304" pitchFamily="18" charset="0"/>
              </a:rPr>
              <a:t>: To provide a data-driven basis for conducting fair and objective performance evaluations and for implementing performance improvement plans.</a:t>
            </a:r>
          </a:p>
          <a:p>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Business Analysts and Data Scientists</a:t>
            </a:r>
            <a:r>
              <a:rPr lang="en-US" dirty="0">
                <a:latin typeface="Times New Roman" panose="02020603050405020304" pitchFamily="18" charset="0"/>
                <a:cs typeface="Times New Roman" panose="02020603050405020304" pitchFamily="18" charset="0"/>
              </a:rPr>
              <a:t>: To derive insights and trends from the data that can be used for predictive modeling and future workforce planning.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447373"/>
            <a:ext cx="1524000" cy="1753028"/>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C531B22-437C-93F5-E2D3-D553450053FD}"/>
              </a:ext>
            </a:extLst>
          </p:cNvPr>
          <p:cNvSpPr txBox="1"/>
          <p:nvPr/>
        </p:nvSpPr>
        <p:spPr>
          <a:xfrm>
            <a:off x="1814512" y="1695450"/>
            <a:ext cx="9763125"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solution involves a comprehensive data analysis of employee performance metrics, categorized by department type.</a:t>
            </a:r>
          </a:p>
          <a:p>
            <a:pPr marL="342900" indent="-342900">
              <a:buAutoNum type="arabicPeriod"/>
            </a:pPr>
            <a:r>
              <a:rPr lang="en-US" dirty="0">
                <a:latin typeface="Times New Roman" panose="02020603050405020304" pitchFamily="18" charset="0"/>
                <a:cs typeface="Times New Roman" panose="02020603050405020304" pitchFamily="18" charset="0"/>
              </a:rPr>
              <a:t>Filtering- To filter and classify the data</a:t>
            </a:r>
          </a:p>
          <a:p>
            <a:pPr marL="342900" indent="-342900">
              <a:buAutoNum type="arabicPeriod"/>
            </a:pPr>
            <a:r>
              <a:rPr lang="en-US" dirty="0">
                <a:latin typeface="Times New Roman" panose="02020603050405020304" pitchFamily="18" charset="0"/>
                <a:cs typeface="Times New Roman" panose="02020603050405020304" pitchFamily="18" charset="0"/>
              </a:rPr>
              <a:t>Conditional formatting- To remove blank values</a:t>
            </a:r>
          </a:p>
          <a:p>
            <a:pPr marL="342900" indent="-342900">
              <a:buAutoNum type="arabicPeriod"/>
            </a:pPr>
            <a:r>
              <a:rPr lang="en-US" dirty="0">
                <a:latin typeface="Times New Roman" panose="02020603050405020304" pitchFamily="18" charset="0"/>
                <a:cs typeface="Times New Roman" panose="02020603050405020304" pitchFamily="18" charset="0"/>
              </a:rPr>
              <a:t>Pivot table- For easy categorization of the data set</a:t>
            </a:r>
          </a:p>
          <a:p>
            <a:pPr marL="342900" indent="-342900">
              <a:buAutoNum type="arabicPeriod"/>
            </a:pPr>
            <a:r>
              <a:rPr lang="en-US" dirty="0">
                <a:latin typeface="Times New Roman" panose="02020603050405020304" pitchFamily="18" charset="0"/>
                <a:cs typeface="Times New Roman" panose="02020603050405020304" pitchFamily="18" charset="0"/>
              </a:rPr>
              <a:t>Muli-bar Graph- For easy representation of the analysis </a:t>
            </a:r>
          </a:p>
          <a:p>
            <a:r>
              <a:rPr lang="en-US" dirty="0"/>
              <a:t>By using pivot tables, we efficiently classify and summarize performance metrics based on department types, allowing us to identify patterns and trends within various segments of the organization. Additionally, multi-bar charts are utilized to visually represent the distribution of performance scores and ratings, offering an intuitive understanding of how different departments are performing relative to each other.</a:t>
            </a:r>
          </a:p>
          <a:p>
            <a:r>
              <a:rPr lang="en-US" b="1" i="1" u="sng" dirty="0">
                <a:latin typeface="Times New Roman" panose="02020603050405020304" pitchFamily="18" charset="0"/>
                <a:cs typeface="Times New Roman" panose="02020603050405020304" pitchFamily="18" charset="0"/>
              </a:rPr>
              <a:t>Value Proposition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Data-Driven Insights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Targeted Performance Improvement</a:t>
            </a:r>
          </a:p>
          <a:p>
            <a:pPr>
              <a:buFont typeface="+mj-lt"/>
              <a:buAutoNum type="arabicPeriod"/>
            </a:pPr>
            <a:r>
              <a:rPr lang="en-US" b="1" dirty="0">
                <a:latin typeface="Times New Roman" panose="02020603050405020304" pitchFamily="18" charset="0"/>
                <a:cs typeface="Times New Roman" panose="02020603050405020304" pitchFamily="18" charset="0"/>
              </a:rPr>
              <a:t>Enhanced Talent Management</a:t>
            </a:r>
          </a:p>
          <a:p>
            <a:pPr>
              <a:buFont typeface="+mj-lt"/>
              <a:buAutoNum type="arabicPeriod"/>
            </a:pPr>
            <a:r>
              <a:rPr lang="en-US" b="1" dirty="0">
                <a:latin typeface="Times New Roman" panose="02020603050405020304" pitchFamily="18" charset="0"/>
                <a:cs typeface="Times New Roman" panose="02020603050405020304" pitchFamily="18" charset="0"/>
              </a:rPr>
              <a:t>Optimized Resource Allocation</a:t>
            </a:r>
          </a:p>
          <a:p>
            <a:pPr>
              <a:buFont typeface="+mj-lt"/>
              <a:buAutoNum type="arabicPeriod"/>
            </a:pPr>
            <a:r>
              <a:rPr lang="en-US" b="1" dirty="0">
                <a:latin typeface="Times New Roman" panose="02020603050405020304" pitchFamily="18" charset="0"/>
                <a:cs typeface="Times New Roman" panose="02020603050405020304" pitchFamily="18" charset="0"/>
              </a:rPr>
              <a:t>Strategic Organizational Growth</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29D2A2A-DAA2-7542-78A2-6155A56455CB}"/>
              </a:ext>
            </a:extLst>
          </p:cNvPr>
          <p:cNvSpPr txBox="1"/>
          <p:nvPr/>
        </p:nvSpPr>
        <p:spPr>
          <a:xfrm>
            <a:off x="755332" y="1676400"/>
            <a:ext cx="9760268" cy="378565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Employee dataset- Kaggle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for this employee performance analysis includes the following attributes:</a:t>
            </a:r>
          </a:p>
          <a:p>
            <a:pPr>
              <a:buFont typeface="+mj-lt"/>
              <a:buAutoNum type="arabicPeriod"/>
            </a:pPr>
            <a:r>
              <a:rPr lang="en-US" sz="2000" b="1" dirty="0">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A unique identifier for each employee.</a:t>
            </a:r>
          </a:p>
          <a:p>
            <a:pPr>
              <a:buFont typeface="+mj-lt"/>
              <a:buAutoNum type="arabicPeriod"/>
            </a:pPr>
            <a:r>
              <a:rPr lang="en-US" sz="2000" b="1" dirty="0">
                <a:latin typeface="Times New Roman" panose="02020603050405020304" pitchFamily="18" charset="0"/>
                <a:cs typeface="Times New Roman" panose="02020603050405020304" pitchFamily="18" charset="0"/>
              </a:rPr>
              <a:t>Full Name</a:t>
            </a:r>
            <a:r>
              <a:rPr lang="en-US" sz="2000" dirty="0">
                <a:latin typeface="Times New Roman" panose="02020603050405020304" pitchFamily="18" charset="0"/>
                <a:cs typeface="Times New Roman" panose="02020603050405020304" pitchFamily="18" charset="0"/>
              </a:rPr>
              <a:t>: The complete name of the employee.</a:t>
            </a:r>
          </a:p>
          <a:p>
            <a:pPr>
              <a:buFont typeface="+mj-lt"/>
              <a:buAutoNum type="arabicPeriod"/>
            </a:pP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The gender of the employee (e.g., Male, Female, Non-binary).</a:t>
            </a:r>
          </a:p>
          <a:p>
            <a:pPr>
              <a:buFont typeface="+mj-lt"/>
              <a:buAutoNum type="arabicPeriod"/>
            </a:pPr>
            <a:r>
              <a:rPr lang="en-US" sz="2000" b="1" dirty="0">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department or business unit to which the employee belongs (e.g., Sales, Marketing, Engineering).</a:t>
            </a:r>
          </a:p>
          <a:p>
            <a:pPr>
              <a:buFont typeface="+mj-lt"/>
              <a:buAutoNum type="arabicPeriod"/>
            </a:pPr>
            <a:r>
              <a:rPr lang="en-US" sz="2000" b="1" dirty="0">
                <a:latin typeface="Times New Roman" panose="02020603050405020304" pitchFamily="18" charset="0"/>
                <a:cs typeface="Times New Roman" panose="02020603050405020304" pitchFamily="18" charset="0"/>
              </a:rPr>
              <a:t>Performance Score</a:t>
            </a:r>
            <a:r>
              <a:rPr lang="en-US" sz="2000" dirty="0">
                <a:latin typeface="Times New Roman" panose="02020603050405020304" pitchFamily="18" charset="0"/>
                <a:cs typeface="Times New Roman" panose="02020603050405020304" pitchFamily="18" charset="0"/>
              </a:rPr>
              <a:t>: An ordinal score representing employee performance, recorded in textual form (e.g., "Excellent," "Good," "Average," "Poor").</a:t>
            </a:r>
          </a:p>
          <a:p>
            <a:pPr>
              <a:buFont typeface="+mj-lt"/>
              <a:buAutoNum type="arabicPeriod"/>
            </a:pPr>
            <a:r>
              <a:rPr lang="en-US" sz="2000" b="1" dirty="0">
                <a:latin typeface="Times New Roman" panose="02020603050405020304" pitchFamily="18" charset="0"/>
                <a:cs typeface="Times New Roman" panose="02020603050405020304" pitchFamily="18" charset="0"/>
              </a:rPr>
              <a:t>Employee Rating</a:t>
            </a:r>
            <a:r>
              <a:rPr lang="en-US" sz="2000" dirty="0">
                <a:latin typeface="Times New Roman" panose="02020603050405020304" pitchFamily="18" charset="0"/>
                <a:cs typeface="Times New Roman" panose="02020603050405020304" pitchFamily="18" charset="0"/>
              </a:rPr>
              <a:t>: A numerical or categorical rating that reflects the employee's performance, potentially derived from performance reviews or assessments.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EFC4C5B-836E-FF51-1859-4BC8991AD0C4}"/>
              </a:ext>
            </a:extLst>
          </p:cNvPr>
          <p:cNvSpPr txBox="1"/>
          <p:nvPr/>
        </p:nvSpPr>
        <p:spPr>
          <a:xfrm flipH="1">
            <a:off x="2286000" y="1695450"/>
            <a:ext cx="6781799" cy="1631216"/>
          </a:xfrm>
          <a:prstGeom prst="rect">
            <a:avLst/>
          </a:prstGeom>
          <a:noFill/>
        </p:spPr>
        <p:txBody>
          <a:bodyPr wrap="square" rtlCol="0">
            <a:spAutoFit/>
          </a:bodyPr>
          <a:lstStyle/>
          <a:p>
            <a:pPr marL="342900" indent="-342900">
              <a:buAutoNum type="arabicPeriod"/>
            </a:pPr>
            <a:r>
              <a:rPr lang="en-IN" sz="2000" dirty="0">
                <a:latin typeface="Times New Roman" panose="02020603050405020304" pitchFamily="18" charset="0"/>
                <a:cs typeface="Times New Roman" panose="02020603050405020304" pitchFamily="18" charset="0"/>
              </a:rPr>
              <a:t>Dynamic Pivot Table Analysis </a:t>
            </a:r>
          </a:p>
          <a:p>
            <a:pPr marL="342900" indent="-342900">
              <a:buAutoNum type="arabicPeriod"/>
            </a:pPr>
            <a:r>
              <a:rPr lang="en-IN" sz="2000" dirty="0">
                <a:latin typeface="Times New Roman" panose="02020603050405020304" pitchFamily="18" charset="0"/>
                <a:cs typeface="Times New Roman" panose="02020603050405020304" pitchFamily="18" charset="0"/>
              </a:rPr>
              <a:t>Advanced Multi-bar chart visualisation</a:t>
            </a:r>
          </a:p>
          <a:p>
            <a:pPr marL="342900" indent="-342900">
              <a:buAutoNum type="arabicPeriod"/>
            </a:pPr>
            <a:r>
              <a:rPr lang="en-IN" sz="2000" dirty="0">
                <a:latin typeface="Times New Roman" panose="02020603050405020304" pitchFamily="18" charset="0"/>
                <a:cs typeface="Times New Roman" panose="02020603050405020304" pitchFamily="18" charset="0"/>
              </a:rPr>
              <a:t>Tailored Performance Insights</a:t>
            </a:r>
          </a:p>
          <a:p>
            <a:pPr marL="342900" indent="-342900">
              <a:buAutoNum type="arabicPeriod"/>
            </a:pPr>
            <a:r>
              <a:rPr lang="en-IN" sz="2000" dirty="0">
                <a:latin typeface="Times New Roman" panose="02020603050405020304" pitchFamily="18" charset="0"/>
                <a:cs typeface="Times New Roman" panose="02020603050405020304" pitchFamily="18" charset="0"/>
              </a:rPr>
              <a:t>Interactive Data Exploration </a:t>
            </a:r>
          </a:p>
          <a:p>
            <a:pPr marL="342900" indent="-342900">
              <a:buAutoNum type="arabicPeriod"/>
            </a:pPr>
            <a:r>
              <a:rPr lang="en-IN" sz="2000" dirty="0">
                <a:latin typeface="Times New Roman" panose="02020603050405020304" pitchFamily="18" charset="0"/>
                <a:cs typeface="Times New Roman" panose="02020603050405020304" pitchFamily="18" charset="0"/>
              </a:rPr>
              <a:t>Actionable 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1086</Words>
  <Application>Microsoft Office PowerPoint</Application>
  <PresentationFormat>Widescreen</PresentationFormat>
  <Paragraphs>103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vidya v</cp:lastModifiedBy>
  <cp:revision>27</cp:revision>
  <dcterms:created xsi:type="dcterms:W3CDTF">2024-03-29T15:07:22Z</dcterms:created>
  <dcterms:modified xsi:type="dcterms:W3CDTF">2024-08-31T11:58:24Z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