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GU" lastIdx="2" clrIdx="0">
    <p:extLst>
      <p:ext uri="{19B8F6BF-5375-455C-9EA6-DF929625EA0E}">
        <p15:presenceInfo xmlns:p15="http://schemas.microsoft.com/office/powerpoint/2012/main" userId="S::urn:spo:anon#486e0519fe7c43d4909d966bca91dae3f86d65f70502f22b96f317a21d53eb09::" providerId="AD"/>
      </p:ext>
    </p:extLst>
  </p:cmAuthor>
  <p:cmAuthor id="2" name="Vidya Janakiraman" initials="VJ" lastIdx="2" clrIdx="1">
    <p:extLst>
      <p:ext uri="{19B8F6BF-5375-455C-9EA6-DF929625EA0E}">
        <p15:presenceInfo xmlns:p15="http://schemas.microsoft.com/office/powerpoint/2012/main" userId="S::vidya.janakiraman@springboarddac.onmicrosoft.com::d8d5e447-0b95-4ef3-a5ad-2347abaeb1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D05CC7-CD1D-6508-3C3C-3509252584BD}" v="316" dt="2020-08-25T18:57:34.106"/>
    <p1510:client id="{4A907056-1066-2BAB-EB5B-FEB5ECF3A2EF}" v="11" dt="2020-08-26T18:34:54.244"/>
    <p1510:client id="{92A97CF6-C236-3C73-F9BA-F35A94998D6B}" v="2" dt="2020-08-25T14:50:23.627"/>
    <p1510:client id="{B8A408E5-4FF3-40BB-9A12-D018B0555196}" v="7" dt="2020-08-22T03:11:31.3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notesMaster" Target="notesMasters/notesMaster1.xml"/><Relationship Id="rId7" Type="http://customschemas.google.com/relationships/presentationmetadata" Target="meta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dya Janakiraman" userId="d8d5e447-0b95-4ef3-a5ad-2347abaeb141" providerId="ADAL" clId="{58A3E2D8-4C4D-4F9D-8A4F-438308F1FE39}"/>
    <pc:docChg chg="undo custSel modSld">
      <pc:chgData name="Vidya Janakiraman" userId="d8d5e447-0b95-4ef3-a5ad-2347abaeb141" providerId="ADAL" clId="{58A3E2D8-4C4D-4F9D-8A4F-438308F1FE39}" dt="2020-08-22T03:11:22.957" v="2894" actId="6549"/>
      <pc:docMkLst>
        <pc:docMk/>
      </pc:docMkLst>
      <pc:sldChg chg="modSp">
        <pc:chgData name="Vidya Janakiraman" userId="d8d5e447-0b95-4ef3-a5ad-2347abaeb141" providerId="ADAL" clId="{58A3E2D8-4C4D-4F9D-8A4F-438308F1FE39}" dt="2020-08-22T03:11:22.957" v="2894" actId="6549"/>
        <pc:sldMkLst>
          <pc:docMk/>
          <pc:sldMk cId="0" sldId="256"/>
        </pc:sldMkLst>
        <pc:spChg chg="mod">
          <ac:chgData name="Vidya Janakiraman" userId="d8d5e447-0b95-4ef3-a5ad-2347abaeb141" providerId="ADAL" clId="{58A3E2D8-4C4D-4F9D-8A4F-438308F1FE39}" dt="2020-08-22T02:58:48.453" v="2177" actId="1076"/>
          <ac:spMkLst>
            <pc:docMk/>
            <pc:sldMk cId="0" sldId="256"/>
            <ac:spMk id="20" creationId="{00000000-0000-0000-0000-000000000000}"/>
          </ac:spMkLst>
        </pc:spChg>
        <pc:spChg chg="mod">
          <ac:chgData name="Vidya Janakiraman" userId="d8d5e447-0b95-4ef3-a5ad-2347abaeb141" providerId="ADAL" clId="{58A3E2D8-4C4D-4F9D-8A4F-438308F1FE39}" dt="2020-08-22T02:54:28.660" v="1965" actId="1076"/>
          <ac:spMkLst>
            <pc:docMk/>
            <pc:sldMk cId="0" sldId="256"/>
            <ac:spMk id="21" creationId="{00000000-0000-0000-0000-000000000000}"/>
          </ac:spMkLst>
        </pc:spChg>
        <pc:spChg chg="mod">
          <ac:chgData name="Vidya Janakiraman" userId="d8d5e447-0b95-4ef3-a5ad-2347abaeb141" providerId="ADAL" clId="{58A3E2D8-4C4D-4F9D-8A4F-438308F1FE39}" dt="2020-08-22T02:58:40.873" v="2176" actId="1076"/>
          <ac:spMkLst>
            <pc:docMk/>
            <pc:sldMk cId="0" sldId="256"/>
            <ac:spMk id="27" creationId="{00000000-0000-0000-0000-000000000000}"/>
          </ac:spMkLst>
        </pc:spChg>
        <pc:spChg chg="mod">
          <ac:chgData name="Vidya Janakiraman" userId="d8d5e447-0b95-4ef3-a5ad-2347abaeb141" providerId="ADAL" clId="{58A3E2D8-4C4D-4F9D-8A4F-438308F1FE39}" dt="2020-08-22T02:58:39.203" v="2175" actId="1076"/>
          <ac:spMkLst>
            <pc:docMk/>
            <pc:sldMk cId="0" sldId="256"/>
            <ac:spMk id="28" creationId="{00000000-0000-0000-0000-000000000000}"/>
          </ac:spMkLst>
        </pc:spChg>
        <pc:spChg chg="mod">
          <ac:chgData name="Vidya Janakiraman" userId="d8d5e447-0b95-4ef3-a5ad-2347abaeb141" providerId="ADAL" clId="{58A3E2D8-4C4D-4F9D-8A4F-438308F1FE39}" dt="2020-08-22T02:12:52.169" v="412" actId="1076"/>
          <ac:spMkLst>
            <pc:docMk/>
            <pc:sldMk cId="0" sldId="256"/>
            <ac:spMk id="30" creationId="{00000000-0000-0000-0000-000000000000}"/>
          </ac:spMkLst>
        </pc:spChg>
        <pc:spChg chg="mod">
          <ac:chgData name="Vidya Janakiraman" userId="d8d5e447-0b95-4ef3-a5ad-2347abaeb141" providerId="ADAL" clId="{58A3E2D8-4C4D-4F9D-8A4F-438308F1FE39}" dt="2020-08-22T02:54:39.306" v="1967" actId="1076"/>
          <ac:spMkLst>
            <pc:docMk/>
            <pc:sldMk cId="0" sldId="256"/>
            <ac:spMk id="31" creationId="{00000000-0000-0000-0000-000000000000}"/>
          </ac:spMkLst>
        </pc:spChg>
        <pc:spChg chg="mod">
          <ac:chgData name="Vidya Janakiraman" userId="d8d5e447-0b95-4ef3-a5ad-2347abaeb141" providerId="ADAL" clId="{58A3E2D8-4C4D-4F9D-8A4F-438308F1FE39}" dt="2020-08-22T02:12:48.956" v="411" actId="1076"/>
          <ac:spMkLst>
            <pc:docMk/>
            <pc:sldMk cId="0" sldId="256"/>
            <ac:spMk id="32" creationId="{00000000-0000-0000-0000-000000000000}"/>
          </ac:spMkLst>
        </pc:spChg>
        <pc:spChg chg="mod">
          <ac:chgData name="Vidya Janakiraman" userId="d8d5e447-0b95-4ef3-a5ad-2347abaeb141" providerId="ADAL" clId="{58A3E2D8-4C4D-4F9D-8A4F-438308F1FE39}" dt="2020-08-22T02:54:37.292" v="1966" actId="14100"/>
          <ac:spMkLst>
            <pc:docMk/>
            <pc:sldMk cId="0" sldId="256"/>
            <ac:spMk id="33" creationId="{00000000-0000-0000-0000-000000000000}"/>
          </ac:spMkLst>
        </pc:spChg>
        <pc:spChg chg="mod">
          <ac:chgData name="Vidya Janakiraman" userId="d8d5e447-0b95-4ef3-a5ad-2347abaeb141" providerId="ADAL" clId="{58A3E2D8-4C4D-4F9D-8A4F-438308F1FE39}" dt="2020-08-22T02:58:30.620" v="2173" actId="20577"/>
          <ac:spMkLst>
            <pc:docMk/>
            <pc:sldMk cId="0" sldId="256"/>
            <ac:spMk id="34" creationId="{00000000-0000-0000-0000-000000000000}"/>
          </ac:spMkLst>
        </pc:spChg>
        <pc:spChg chg="mod">
          <ac:chgData name="Vidya Janakiraman" userId="d8d5e447-0b95-4ef3-a5ad-2347abaeb141" providerId="ADAL" clId="{58A3E2D8-4C4D-4F9D-8A4F-438308F1FE39}" dt="2020-08-22T03:01:11.157" v="2286" actId="14100"/>
          <ac:spMkLst>
            <pc:docMk/>
            <pc:sldMk cId="0" sldId="256"/>
            <ac:spMk id="35" creationId="{00000000-0000-0000-0000-000000000000}"/>
          </ac:spMkLst>
        </pc:spChg>
        <pc:spChg chg="mod">
          <ac:chgData name="Vidya Janakiraman" userId="d8d5e447-0b95-4ef3-a5ad-2347abaeb141" providerId="ADAL" clId="{58A3E2D8-4C4D-4F9D-8A4F-438308F1FE39}" dt="2020-08-22T02:12:33.301" v="409" actId="14100"/>
          <ac:spMkLst>
            <pc:docMk/>
            <pc:sldMk cId="0" sldId="256"/>
            <ac:spMk id="36" creationId="{00000000-0000-0000-0000-000000000000}"/>
          </ac:spMkLst>
        </pc:spChg>
        <pc:spChg chg="mod">
          <ac:chgData name="Vidya Janakiraman" userId="d8d5e447-0b95-4ef3-a5ad-2347abaeb141" providerId="ADAL" clId="{58A3E2D8-4C4D-4F9D-8A4F-438308F1FE39}" dt="2020-08-22T03:00:49.781" v="2283"/>
          <ac:spMkLst>
            <pc:docMk/>
            <pc:sldMk cId="0" sldId="256"/>
            <ac:spMk id="37" creationId="{00000000-0000-0000-0000-000000000000}"/>
          </ac:spMkLst>
        </pc:spChg>
        <pc:spChg chg="mod">
          <ac:chgData name="Vidya Janakiraman" userId="d8d5e447-0b95-4ef3-a5ad-2347abaeb141" providerId="ADAL" clId="{58A3E2D8-4C4D-4F9D-8A4F-438308F1FE39}" dt="2020-08-22T03:03:14.435" v="2389" actId="20577"/>
          <ac:spMkLst>
            <pc:docMk/>
            <pc:sldMk cId="0" sldId="256"/>
            <ac:spMk id="38" creationId="{00000000-0000-0000-0000-000000000000}"/>
          </ac:spMkLst>
        </pc:spChg>
        <pc:spChg chg="mod">
          <ac:chgData name="Vidya Janakiraman" userId="d8d5e447-0b95-4ef3-a5ad-2347abaeb141" providerId="ADAL" clId="{58A3E2D8-4C4D-4F9D-8A4F-438308F1FE39}" dt="2020-08-22T02:05:36.254" v="45" actId="20577"/>
          <ac:spMkLst>
            <pc:docMk/>
            <pc:sldMk cId="0" sldId="256"/>
            <ac:spMk id="46" creationId="{00000000-0000-0000-0000-000000000000}"/>
          </ac:spMkLst>
        </pc:spChg>
        <pc:spChg chg="mod">
          <ac:chgData name="Vidya Janakiraman" userId="d8d5e447-0b95-4ef3-a5ad-2347abaeb141" providerId="ADAL" clId="{58A3E2D8-4C4D-4F9D-8A4F-438308F1FE39}" dt="2020-08-22T02:53:34.065" v="1957" actId="14100"/>
          <ac:spMkLst>
            <pc:docMk/>
            <pc:sldMk cId="0" sldId="256"/>
            <ac:spMk id="47" creationId="{00000000-0000-0000-0000-000000000000}"/>
          </ac:spMkLst>
        </pc:spChg>
        <pc:spChg chg="mod">
          <ac:chgData name="Vidya Janakiraman" userId="d8d5e447-0b95-4ef3-a5ad-2347abaeb141" providerId="ADAL" clId="{58A3E2D8-4C4D-4F9D-8A4F-438308F1FE39}" dt="2020-08-22T03:11:22.957" v="2894" actId="6549"/>
          <ac:spMkLst>
            <pc:docMk/>
            <pc:sldMk cId="0" sldId="256"/>
            <ac:spMk id="48" creationId="{00000000-0000-0000-0000-000000000000}"/>
          </ac:spMkLst>
        </pc:spChg>
      </pc:sldChg>
    </pc:docChg>
  </pc:docChgLst>
  <pc:docChgLst>
    <pc:chgData name="Vidya Janakiraman" userId="S::vidya.janakiraman@springboarddac.onmicrosoft.com::d8d5e447-0b95-4ef3-a5ad-2347abaeb141" providerId="AD" clId="Web-{2BD05CC7-CD1D-6508-3C3C-3509252584BD}"/>
    <pc:docChg chg="modSld">
      <pc:chgData name="Vidya Janakiraman" userId="S::vidya.janakiraman@springboarddac.onmicrosoft.com::d8d5e447-0b95-4ef3-a5ad-2347abaeb141" providerId="AD" clId="Web-{2BD05CC7-CD1D-6508-3C3C-3509252584BD}" dt="2020-08-25T18:57:34.106" v="315" actId="20577"/>
      <pc:docMkLst>
        <pc:docMk/>
      </pc:docMkLst>
      <pc:sldChg chg="modSp addCm">
        <pc:chgData name="Vidya Janakiraman" userId="S::vidya.janakiraman@springboarddac.onmicrosoft.com::d8d5e447-0b95-4ef3-a5ad-2347abaeb141" providerId="AD" clId="Web-{2BD05CC7-CD1D-6508-3C3C-3509252584BD}" dt="2020-08-25T18:57:34.106" v="315" actId="20577"/>
        <pc:sldMkLst>
          <pc:docMk/>
          <pc:sldMk cId="0" sldId="256"/>
        </pc:sldMkLst>
        <pc:spChg chg="mod">
          <ac:chgData name="Vidya Janakiraman" userId="S::vidya.janakiraman@springboarddac.onmicrosoft.com::d8d5e447-0b95-4ef3-a5ad-2347abaeb141" providerId="AD" clId="Web-{2BD05CC7-CD1D-6508-3C3C-3509252584BD}" dt="2020-08-25T18:45:12.638" v="204" actId="20577"/>
          <ac:spMkLst>
            <pc:docMk/>
            <pc:sldMk cId="0" sldId="256"/>
            <ac:spMk id="35" creationId="{00000000-0000-0000-0000-000000000000}"/>
          </ac:spMkLst>
        </pc:spChg>
        <pc:spChg chg="mod">
          <ac:chgData name="Vidya Janakiraman" userId="S::vidya.janakiraman@springboarddac.onmicrosoft.com::d8d5e447-0b95-4ef3-a5ad-2347abaeb141" providerId="AD" clId="Web-{2BD05CC7-CD1D-6508-3C3C-3509252584BD}" dt="2020-08-25T18:37:51.004" v="25" actId="20577"/>
          <ac:spMkLst>
            <pc:docMk/>
            <pc:sldMk cId="0" sldId="256"/>
            <ac:spMk id="36" creationId="{00000000-0000-0000-0000-000000000000}"/>
          </ac:spMkLst>
        </pc:spChg>
        <pc:spChg chg="mod">
          <ac:chgData name="Vidya Janakiraman" userId="S::vidya.janakiraman@springboarddac.onmicrosoft.com::d8d5e447-0b95-4ef3-a5ad-2347abaeb141" providerId="AD" clId="Web-{2BD05CC7-CD1D-6508-3C3C-3509252584BD}" dt="2020-08-25T18:57:34.106" v="315" actId="20577"/>
          <ac:spMkLst>
            <pc:docMk/>
            <pc:sldMk cId="0" sldId="256"/>
            <ac:spMk id="48" creationId="{00000000-0000-0000-0000-000000000000}"/>
          </ac:spMkLst>
        </pc:spChg>
      </pc:sldChg>
    </pc:docChg>
  </pc:docChgLst>
  <pc:docChgLst>
    <pc:chgData name="Guest User" userId="S::urn:spo:anon#486e0519fe7c43d4909d966bca91dae3f86d65f70502f22b96f317a21d53eb09::" providerId="AD" clId="Web-{92A97CF6-C236-3C73-F9BA-F35A94998D6B}"/>
    <pc:docChg chg="">
      <pc:chgData name="Guest User" userId="S::urn:spo:anon#486e0519fe7c43d4909d966bca91dae3f86d65f70502f22b96f317a21d53eb09::" providerId="AD" clId="Web-{92A97CF6-C236-3C73-F9BA-F35A94998D6B}" dt="2020-08-25T14:50:23.627" v="1"/>
      <pc:docMkLst>
        <pc:docMk/>
      </pc:docMkLst>
      <pc:sldChg chg="addCm">
        <pc:chgData name="Guest User" userId="S::urn:spo:anon#486e0519fe7c43d4909d966bca91dae3f86d65f70502f22b96f317a21d53eb09::" providerId="AD" clId="Web-{92A97CF6-C236-3C73-F9BA-F35A94998D6B}" dt="2020-08-25T14:50:23.627" v="1"/>
        <pc:sldMkLst>
          <pc:docMk/>
          <pc:sldMk cId="0" sldId="256"/>
        </pc:sldMkLst>
      </pc:sldChg>
    </pc:docChg>
  </pc:docChgLst>
  <pc:docChgLst>
    <pc:chgData name="Vidya Janakiraman" userId="S::vidya.janakiraman@springboarddac.onmicrosoft.com::d8d5e447-0b95-4ef3-a5ad-2347abaeb141" providerId="AD" clId="Web-{4A907056-1066-2BAB-EB5B-FEB5ECF3A2EF}"/>
    <pc:docChg chg="modSld">
      <pc:chgData name="Vidya Janakiraman" userId="S::vidya.janakiraman@springboarddac.onmicrosoft.com::d8d5e447-0b95-4ef3-a5ad-2347abaeb141" providerId="AD" clId="Web-{4A907056-1066-2BAB-EB5B-FEB5ECF3A2EF}" dt="2020-08-26T18:34:54.244" v="10" actId="20577"/>
      <pc:docMkLst>
        <pc:docMk/>
      </pc:docMkLst>
      <pc:sldChg chg="modSp">
        <pc:chgData name="Vidya Janakiraman" userId="S::vidya.janakiraman@springboarddac.onmicrosoft.com::d8d5e447-0b95-4ef3-a5ad-2347abaeb141" providerId="AD" clId="Web-{4A907056-1066-2BAB-EB5B-FEB5ECF3A2EF}" dt="2020-08-26T18:34:54.244" v="10" actId="20577"/>
        <pc:sldMkLst>
          <pc:docMk/>
          <pc:sldMk cId="0" sldId="256"/>
        </pc:sldMkLst>
        <pc:spChg chg="mod">
          <ac:chgData name="Vidya Janakiraman" userId="S::vidya.janakiraman@springboarddac.onmicrosoft.com::d8d5e447-0b95-4ef3-a5ad-2347abaeb141" providerId="AD" clId="Web-{4A907056-1066-2BAB-EB5B-FEB5ECF3A2EF}" dt="2020-08-26T18:34:54.244" v="10" actId="20577"/>
          <ac:spMkLst>
            <pc:docMk/>
            <pc:sldMk cId="0" sldId="256"/>
            <ac:spMk id="35"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8-25T07:49:19.532" idx="1">
    <p:pos x="2893" y="2597"/>
    <p:text>These are the areas that you will investigate. However, the Criteria for Success refers to success in addressing the problem statement. 
The focus areas you listed would be helpful information in definint the Scope of the Solution Space.
Can you please adjust accordingly? 
</p:text>
    <p:extLst>
      <p:ext uri="{C676402C-5697-4E1C-873F-D02D1690AC5C}">
        <p15:threadingInfo xmlns:p15="http://schemas.microsoft.com/office/powerpoint/2012/main" timeZoneBias="420"/>
      </p:ext>
    </p:extLst>
  </p:cm>
  <p:cm authorId="2" dt="2020-08-25T11:48:42.798" idx="1">
    <p:pos x="2893" y="2733"/>
    <p:text>ok, got it! Please see the changes.Thanks 
</p:text>
    <p:extLst>
      <p:ext uri="{C676402C-5697-4E1C-873F-D02D1690AC5C}">
        <p15:threadingInfo xmlns:p15="http://schemas.microsoft.com/office/powerpoint/2012/main" timeZoneBias="420">
          <p15:parentCm authorId="1" idx="1"/>
        </p15:threadingInfo>
      </p:ext>
    </p:extLst>
  </p:cm>
  <p:cm authorId="1" dt="2020-08-25T07:50:23.627" idx="2">
    <p:pos x="5518" y="337"/>
    <p:text>Can you please take a stab at rewriting the problem statement? 
You have all the key points in it, however with that many "by..." phrases, it is hard to read. 
</p:text>
    <p:extLst>
      <p:ext uri="{C676402C-5697-4E1C-873F-D02D1690AC5C}">
        <p15:threadingInfo xmlns:p15="http://schemas.microsoft.com/office/powerpoint/2012/main" timeZoneBias="420"/>
      </p:ext>
    </p:extLst>
  </p:cm>
  <p:cm authorId="2" dt="2020-08-25T11:54:16.695" idx="2">
    <p:pos x="5518" y="473"/>
    <p:text>I cleary didnt proof read after jotting down my  points. Please check now and let me know if this looks ok. Thank you!
</p:text>
    <p:extLst>
      <p:ext uri="{C676402C-5697-4E1C-873F-D02D1690AC5C}">
        <p15:threadingInfo xmlns:p15="http://schemas.microsoft.com/office/powerpoint/2012/main" timeZoneBias="420">
          <p15:parentCm authorId="1" idx="2"/>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239845" y="1590770"/>
            <a:ext cx="4349854" cy="4933648"/>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659407" y="1559837"/>
            <a:ext cx="4289564" cy="4948405"/>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35812" y="3905388"/>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642764" y="3937669"/>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178444" y="5371678"/>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92611" y="456886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6</a:t>
            </a:r>
            <a:endParaRPr sz="1400" b="0" i="0" u="none" strike="noStrike" cap="none" dirty="0">
              <a:solidFill>
                <a:srgbClr val="000000"/>
              </a:solidFill>
              <a:latin typeface="Arial"/>
              <a:ea typeface="Arial"/>
              <a:cs typeface="Arial"/>
              <a:sym typeface="Arial"/>
            </a:endParaRPr>
          </a:p>
        </p:txBody>
      </p:sp>
      <p:sp>
        <p:nvSpPr>
          <p:cNvPr id="32" name="Google Shape;32;p1"/>
          <p:cNvSpPr/>
          <p:nvPr/>
        </p:nvSpPr>
        <p:spPr>
          <a:xfrm>
            <a:off x="597479" y="5405966"/>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50634" y="4470413"/>
            <a:ext cx="3597454" cy="563349"/>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344154" y="2036542"/>
            <a:ext cx="4324418" cy="1590178"/>
          </a:xfrm>
          <a:prstGeom prst="rect">
            <a:avLst/>
          </a:prstGeom>
          <a:noFill/>
          <a:ln>
            <a:noFill/>
          </a:ln>
        </p:spPr>
        <p:txBody>
          <a:bodyPr spcFirstLastPara="1" wrap="square" lIns="91425" tIns="45700" rIns="91425" bIns="45700" anchor="t" anchorCtr="0">
            <a:noAutofit/>
          </a:bodyPr>
          <a:lstStyle/>
          <a:p>
            <a:pPr lvl="0"/>
            <a:r>
              <a:rPr lang="en-CA" sz="1050" dirty="0"/>
              <a:t>Chem Corp is facing increased competition with increasing good start-ups who are offering optimized delivery channels for chemicals, producing new chemicals using latest technology and reducing the cost of existing chemicals. As a result of start-ups, Chem corp lost 5 of it’s long term customers which contributed to approximately 10% of sales revenue.</a:t>
            </a:r>
            <a:r>
              <a:rPr lang="en-US" sz="1050" dirty="0"/>
              <a:t> Management has concluded that to best address the loss of customers and protect the existing market share, an immediate short-term action plan needs to be drafted. </a:t>
            </a:r>
            <a:endParaRPr sz="1050" dirty="0"/>
          </a:p>
        </p:txBody>
      </p:sp>
      <p:sp>
        <p:nvSpPr>
          <p:cNvPr id="35" name="Google Shape;35;p1"/>
          <p:cNvSpPr txBox="1"/>
          <p:nvPr/>
        </p:nvSpPr>
        <p:spPr>
          <a:xfrm>
            <a:off x="281135" y="4129337"/>
            <a:ext cx="4324418" cy="113045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50" b="1" i="0" u="none" strike="noStrike" cap="none" dirty="0">
                <a:solidFill>
                  <a:srgbClr val="000000"/>
                </a:solidFill>
                <a:latin typeface="Arial"/>
                <a:ea typeface="Arial"/>
                <a:cs typeface="Arial"/>
                <a:sym typeface="Arial"/>
              </a:rPr>
              <a:t>Following are the key criteria which need to analysed </a:t>
            </a:r>
            <a:r>
              <a:rPr lang="en-AU" sz="1050" b="1" dirty="0"/>
              <a:t>that</a:t>
            </a:r>
            <a:r>
              <a:rPr lang="en-AU" sz="1050" b="1" i="0" u="none" strike="noStrike" cap="none" dirty="0">
                <a:solidFill>
                  <a:srgbClr val="000000"/>
                </a:solidFill>
                <a:latin typeface="Arial"/>
                <a:ea typeface="Arial"/>
                <a:cs typeface="Arial"/>
                <a:sym typeface="Arial"/>
              </a:rPr>
              <a:t> will </a:t>
            </a:r>
            <a:r>
              <a:rPr lang="en-AU" sz="1050" b="1" i="0" u="none" strike="noStrike" cap="none">
                <a:solidFill>
                  <a:srgbClr val="000000"/>
                </a:solidFill>
                <a:latin typeface="Arial"/>
                <a:ea typeface="Arial"/>
                <a:cs typeface="Arial"/>
                <a:sym typeface="Arial"/>
              </a:rPr>
              <a:t>deem this work </a:t>
            </a:r>
            <a:r>
              <a:rPr lang="en-AU" sz="1050" b="1"/>
              <a:t>successful:</a:t>
            </a:r>
          </a:p>
          <a:p>
            <a:r>
              <a:rPr lang="en-AU" sz="1050" dirty="0"/>
              <a:t>1) scraping out the products/ segments having net loss or very low </a:t>
            </a:r>
            <a:r>
              <a:rPr lang="en-AU" sz="1050"/>
              <a:t>profitability</a:t>
            </a:r>
            <a:r>
              <a:rPr lang="en-AU" sz="1050" dirty="0"/>
              <a:t>.</a:t>
            </a:r>
          </a:p>
          <a:p>
            <a:r>
              <a:rPr lang="en-AU" sz="1050" dirty="0"/>
              <a:t>2) investing  in Industry segments/products where there is a potential for high </a:t>
            </a:r>
            <a:r>
              <a:rPr lang="en-AU" sz="1050"/>
              <a:t>profitability</a:t>
            </a:r>
            <a:r>
              <a:rPr lang="en-AU" sz="1050" dirty="0"/>
              <a:t>.</a:t>
            </a:r>
          </a:p>
        </p:txBody>
      </p:sp>
      <p:sp>
        <p:nvSpPr>
          <p:cNvPr id="36" name="Google Shape;36;p1"/>
          <p:cNvSpPr txBox="1"/>
          <p:nvPr/>
        </p:nvSpPr>
        <p:spPr>
          <a:xfrm>
            <a:off x="172644" y="5669279"/>
            <a:ext cx="4338616" cy="837729"/>
          </a:xfrm>
          <a:prstGeom prst="rect">
            <a:avLst/>
          </a:prstGeom>
          <a:noFill/>
          <a:ln>
            <a:noFill/>
          </a:ln>
        </p:spPr>
        <p:txBody>
          <a:bodyPr spcFirstLastPara="1" wrap="square" lIns="91425" tIns="45700" rIns="91425" bIns="45700" anchor="t" anchorCtr="0">
            <a:noAutofit/>
          </a:bodyPr>
          <a:lstStyle/>
          <a:p>
            <a:r>
              <a:rPr lang="en-AU" sz="1050" b="0" i="0" u="none" strike="noStrike" cap="none">
                <a:solidFill>
                  <a:srgbClr val="000000"/>
                </a:solidFill>
                <a:latin typeface="Arial"/>
                <a:ea typeface="Arial"/>
                <a:cs typeface="Arial"/>
                <a:sym typeface="Arial"/>
              </a:rPr>
              <a:t>Focus </a:t>
            </a:r>
            <a:r>
              <a:rPr lang="en-AU" sz="1050"/>
              <a:t>will be on understanding customers,</a:t>
            </a:r>
            <a:endParaRPr lang="en-US" sz="1050"/>
          </a:p>
          <a:p>
            <a:r>
              <a:rPr lang="en-AU" sz="1050"/>
              <a:t> Market opportunities &amp; focusing on product divestment </a:t>
            </a:r>
            <a:endParaRPr lang="en-US" sz="1050"/>
          </a:p>
          <a:p>
            <a:pPr marL="0" marR="0" lvl="0" indent="0" algn="l">
              <a:lnSpc>
                <a:spcPct val="100000"/>
              </a:lnSpc>
              <a:spcBef>
                <a:spcPts val="0"/>
              </a:spcBef>
              <a:spcAft>
                <a:spcPts val="0"/>
              </a:spcAft>
              <a:buNone/>
            </a:pPr>
            <a:endParaRPr lang="en-AU" sz="1050" b="0" i="0" u="none" strike="noStrike" cap="none" dirty="0">
              <a:solidFill>
                <a:srgbClr val="000000"/>
              </a:solidFill>
              <a:latin typeface="Arial"/>
              <a:ea typeface="Arial"/>
              <a:cs typeface="Arial"/>
            </a:endParaRPr>
          </a:p>
          <a:p>
            <a:endParaRPr lang="en-AU" sz="1071" dirty="0"/>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lang="en-CA" sz="1070" dirty="0"/>
          </a:p>
          <a:p>
            <a:pPr marL="171450" marR="0" lvl="0" indent="-171450" algn="l" rtl="0">
              <a:lnSpc>
                <a:spcPct val="100000"/>
              </a:lnSpc>
              <a:spcBef>
                <a:spcPts val="0"/>
              </a:spcBef>
              <a:spcAft>
                <a:spcPts val="0"/>
              </a:spcAft>
              <a:buFont typeface="Arial" panose="020B0604020202020204" pitchFamily="34" charset="0"/>
              <a:buChar char="•"/>
            </a:pPr>
            <a:r>
              <a:rPr lang="en-CA" sz="1070" dirty="0"/>
              <a:t>Absence of new technology like Machine learning and Artificial Intelligence.</a:t>
            </a:r>
          </a:p>
          <a:p>
            <a:pPr marL="171450" lvl="0" indent="-171450">
              <a:buFont typeface="Arial" panose="020B0604020202020204" pitchFamily="34" charset="0"/>
              <a:buChar char="•"/>
            </a:pPr>
            <a:r>
              <a:rPr lang="en-US" sz="1100" dirty="0"/>
              <a:t>This unchecked trend could also indicate a potential risk in the company’s ability to make dividend payments to shareholders if losses prove to be too steep. </a:t>
            </a:r>
            <a:endParaRPr sz="1070"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3732" y="4797320"/>
            <a:ext cx="4356812" cy="1323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lang="en-CA" sz="1070" b="1" dirty="0"/>
          </a:p>
          <a:p>
            <a:pPr marL="0" marR="0" lvl="0" indent="0" algn="l" rtl="0">
              <a:lnSpc>
                <a:spcPct val="100000"/>
              </a:lnSpc>
              <a:spcBef>
                <a:spcPts val="0"/>
              </a:spcBef>
              <a:spcAft>
                <a:spcPts val="0"/>
              </a:spcAft>
              <a:buNone/>
            </a:pPr>
            <a:r>
              <a:rPr lang="en-CA" sz="1070" dirty="0"/>
              <a:t>Chem Corp Dataset from Amelia</a:t>
            </a:r>
            <a:r>
              <a:rPr lang="en-CA" sz="1070" b="1" dirty="0"/>
              <a:t>.</a:t>
            </a:r>
          </a:p>
          <a:p>
            <a:pPr marL="0" marR="0" lvl="0" indent="0" algn="l" rtl="0">
              <a:lnSpc>
                <a:spcPct val="100000"/>
              </a:lnSpc>
              <a:spcBef>
                <a:spcPts val="0"/>
              </a:spcBef>
              <a:spcAft>
                <a:spcPts val="0"/>
              </a:spcAft>
              <a:buNone/>
            </a:pPr>
            <a:r>
              <a:rPr lang="en-CA" sz="1070" b="1" i="0" u="none" strike="noStrike" cap="none" dirty="0">
                <a:solidFill>
                  <a:srgbClr val="000000"/>
                </a:solidFill>
                <a:latin typeface="Arial"/>
                <a:ea typeface="Arial"/>
                <a:cs typeface="Arial"/>
                <a:sym typeface="Arial"/>
              </a:rPr>
              <a:t>The focus will be on the following </a:t>
            </a:r>
            <a:r>
              <a:rPr lang="en-CA" sz="1070" b="1" dirty="0"/>
              <a:t>:</a:t>
            </a:r>
          </a:p>
          <a:p>
            <a:pPr lvl="0"/>
            <a:r>
              <a:rPr lang="en-CA" sz="1070" b="1" i="0" u="none" strike="noStrike" cap="none" dirty="0">
                <a:solidFill>
                  <a:srgbClr val="000000"/>
                </a:solidFill>
                <a:latin typeface="Arial"/>
                <a:ea typeface="Arial"/>
                <a:cs typeface="Arial"/>
                <a:sym typeface="Arial"/>
              </a:rPr>
              <a:t>Industries</a:t>
            </a:r>
            <a:r>
              <a:rPr lang="en-CA" sz="1070" b="1" dirty="0"/>
              <a:t>:</a:t>
            </a:r>
            <a:r>
              <a:rPr lang="en-US" sz="1100" dirty="0"/>
              <a:t>Aerospace </a:t>
            </a:r>
            <a:r>
              <a:rPr lang="en-US" sz="1100" dirty="0" err="1"/>
              <a:t>Defence</a:t>
            </a:r>
            <a:r>
              <a:rPr lang="en-US" sz="1100" dirty="0"/>
              <a:t> ● Biotechnology ● Machinery and Industrial Goods ● Medical Equipment ● Paper and Packaging ● Pharmaceuticals</a:t>
            </a:r>
          </a:p>
          <a:p>
            <a:pPr lvl="0"/>
            <a:r>
              <a:rPr lang="en-US" sz="1100" b="1" i="0" u="none" strike="noStrike" cap="none" dirty="0">
                <a:solidFill>
                  <a:srgbClr val="000000"/>
                </a:solidFill>
                <a:latin typeface="Arial"/>
                <a:ea typeface="Arial"/>
                <a:cs typeface="Arial"/>
                <a:sym typeface="Arial"/>
              </a:rPr>
              <a:t>Chemicals: Chemical</a:t>
            </a:r>
            <a:r>
              <a:rPr lang="en-US" sz="1100" dirty="0"/>
              <a:t> A (Specialty) ● Chemical B ● Chemical C ● Chemical D ● Chemical E ● Chemical F ● Chemical G (Specialty) ● Chemical H ● Chemical I ● Chemical J (Specialty) ● Chemical K </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Problem Statement Worksheet (CHEM CORP)</a:t>
            </a:r>
            <a:endParaRPr dirty="0"/>
          </a:p>
        </p:txBody>
      </p:sp>
      <p:sp>
        <p:nvSpPr>
          <p:cNvPr id="47" name="Google Shape;47;p1"/>
          <p:cNvSpPr txBox="1"/>
          <p:nvPr/>
        </p:nvSpPr>
        <p:spPr>
          <a:xfrm>
            <a:off x="4607126" y="3547600"/>
            <a:ext cx="4324418" cy="983546"/>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CA" sz="1050" b="0" i="0" u="none" strike="noStrike" cap="none" dirty="0">
                <a:solidFill>
                  <a:srgbClr val="000000"/>
                </a:solidFill>
                <a:latin typeface="Arial"/>
                <a:ea typeface="Arial"/>
                <a:cs typeface="Arial"/>
                <a:sym typeface="Arial"/>
              </a:rPr>
              <a:t>Chem corp Management team</a:t>
            </a:r>
          </a:p>
          <a:p>
            <a:pPr marL="171450" marR="0" lvl="0" indent="-171450" algn="l" rtl="0">
              <a:lnSpc>
                <a:spcPct val="100000"/>
              </a:lnSpc>
              <a:spcBef>
                <a:spcPts val="0"/>
              </a:spcBef>
              <a:spcAft>
                <a:spcPts val="0"/>
              </a:spcAft>
              <a:buFont typeface="Arial" panose="020B0604020202020204" pitchFamily="34" charset="0"/>
              <a:buChar char="•"/>
            </a:pPr>
            <a:r>
              <a:rPr lang="en-CA" sz="1050" dirty="0"/>
              <a:t>Amelia – Chief sales officer</a:t>
            </a:r>
          </a:p>
          <a:p>
            <a:pPr marL="171450" marR="0" lvl="0" indent="-171450" algn="l" rtl="0">
              <a:lnSpc>
                <a:spcPct val="100000"/>
              </a:lnSpc>
              <a:spcBef>
                <a:spcPts val="0"/>
              </a:spcBef>
              <a:spcAft>
                <a:spcPts val="0"/>
              </a:spcAft>
              <a:buFont typeface="Arial" panose="020B0604020202020204" pitchFamily="34" charset="0"/>
              <a:buChar char="•"/>
            </a:pPr>
            <a:r>
              <a:rPr lang="en-CA" sz="1050" b="0" i="0" u="none" strike="noStrike" cap="none" dirty="0">
                <a:solidFill>
                  <a:srgbClr val="000000"/>
                </a:solidFill>
                <a:latin typeface="Arial"/>
                <a:ea typeface="Arial"/>
                <a:cs typeface="Arial"/>
                <a:sym typeface="Arial"/>
              </a:rPr>
              <a:t>Commercial </a:t>
            </a:r>
            <a:r>
              <a:rPr lang="en-CA" sz="1050" dirty="0"/>
              <a:t>team</a:t>
            </a:r>
            <a:endParaRPr lang="en-CA" sz="105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Font typeface="Arial" panose="020B0604020202020204" pitchFamily="34" charset="0"/>
              <a:buChar char="•"/>
            </a:pPr>
            <a:r>
              <a:rPr lang="en-CA" sz="1050" dirty="0"/>
              <a:t>Strategy team</a:t>
            </a:r>
          </a:p>
          <a:p>
            <a:pPr marL="171450" marR="0" lvl="0" indent="-171450" algn="l" rtl="0">
              <a:lnSpc>
                <a:spcPct val="100000"/>
              </a:lnSpc>
              <a:spcBef>
                <a:spcPts val="0"/>
              </a:spcBef>
              <a:spcAft>
                <a:spcPts val="0"/>
              </a:spcAft>
              <a:buFont typeface="Arial" panose="020B0604020202020204" pitchFamily="34" charset="0"/>
              <a:buChar char="•"/>
            </a:pPr>
            <a:r>
              <a:rPr lang="en-CA" sz="1050" b="0" i="0" u="none" strike="noStrike" cap="none" dirty="0">
                <a:solidFill>
                  <a:srgbClr val="000000"/>
                </a:solidFill>
                <a:latin typeface="Arial"/>
                <a:ea typeface="Arial"/>
                <a:cs typeface="Arial"/>
                <a:sym typeface="Arial"/>
              </a:rPr>
              <a:t>Business Analytic</a:t>
            </a:r>
            <a:r>
              <a:rPr lang="en-CA" sz="1050" dirty="0"/>
              <a:t>s team</a:t>
            </a:r>
            <a:endParaRPr sz="105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887711"/>
          </a:xfrm>
          <a:prstGeom prst="rect">
            <a:avLst/>
          </a:prstGeom>
          <a:noFill/>
          <a:ln>
            <a:noFill/>
          </a:ln>
        </p:spPr>
        <p:txBody>
          <a:bodyPr spcFirstLastPara="1" wrap="square" lIns="91425" tIns="45700" rIns="91425" bIns="45700" anchor="t" anchorCtr="0">
            <a:noAutofit/>
          </a:bodyPr>
          <a:lstStyle/>
          <a:p>
            <a:pPr>
              <a:buSzPts val="1400"/>
            </a:pPr>
            <a:r>
              <a:rPr lang="en-US" b="1"/>
              <a:t>How can Chem Corp increase the sales by more than 10% over the year, concentrating on </a:t>
            </a:r>
            <a:r>
              <a:rPr lang="en-US" b="1" dirty="0"/>
              <a:t>increasing the customer base &amp; also decreasing customers attrition, thereby avoiding the potential risk of company having low profitabilty?</a:t>
            </a: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649</Words>
  <Application>Microsoft Office PowerPoint</Application>
  <PresentationFormat>On-screen Show (4:3)</PresentationFormat>
  <Paragraphs>54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Synergy_CF_YNR002</vt:lpstr>
      <vt:lpstr>Problem Statement Worksheet (CHEM CORP)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Vidya Janakiraman</cp:lastModifiedBy>
  <cp:revision>89</cp:revision>
  <dcterms:modified xsi:type="dcterms:W3CDTF">2020-08-26T18:34:54Z</dcterms:modified>
</cp:coreProperties>
</file>