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7" r:id="rId5"/>
    <p:sldId id="258" r:id="rId6"/>
    <p:sldId id="275" r:id="rId7"/>
    <p:sldId id="276" r:id="rId8"/>
    <p:sldId id="262" r:id="rId9"/>
    <p:sldId id="277" r:id="rId10"/>
    <p:sldId id="278" r:id="rId11"/>
    <p:sldId id="279" r:id="rId12"/>
    <p:sldId id="260" r:id="rId13"/>
    <p:sldId id="280" r:id="rId14"/>
    <p:sldId id="267"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karsh Gaikwad" initials="UG" lastIdx="1" clrIdx="0">
    <p:extLst>
      <p:ext uri="{19B8F6BF-5375-455C-9EA6-DF929625EA0E}">
        <p15:presenceInfo xmlns:p15="http://schemas.microsoft.com/office/powerpoint/2012/main" userId="Utkarsh Gaikw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4" autoAdjust="0"/>
  </p:normalViewPr>
  <p:slideViewPr>
    <p:cSldViewPr snapToGrid="0">
      <p:cViewPr varScale="1">
        <p:scale>
          <a:sx n="81" d="100"/>
          <a:sy n="81" d="100"/>
        </p:scale>
        <p:origin x="754" y="6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4/24/2021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0C6D3C-9EB0-4F2C-9026-3887D1CDB44E}" type="slidenum">
              <a:rPr lang="en-US" smtClean="0"/>
              <a:t>9</a:t>
            </a:fld>
            <a:endParaRPr lang="en-US" dirty="0"/>
          </a:p>
        </p:txBody>
      </p:sp>
    </p:spTree>
    <p:extLst>
      <p:ext uri="{BB962C8B-B14F-4D97-AF65-F5344CB8AC3E}">
        <p14:creationId xmlns:p14="http://schemas.microsoft.com/office/powerpoint/2010/main" val="145682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hyperlink" Target="http://commons.wikimedia.org/wiki/File:Sqlite-square-icon.svg" TargetMode="External"/><Relationship Id="rId7" Type="http://schemas.openxmlformats.org/officeDocument/2006/relationships/image" Target="../media/image62.svg"/><Relationship Id="rId2" Type="http://schemas.openxmlformats.org/officeDocument/2006/relationships/image" Target="../media/image58.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svg"/><Relationship Id="rId10" Type="http://schemas.openxmlformats.org/officeDocument/2006/relationships/image" Target="../media/image65.jpeg"/><Relationship Id="rId4" Type="http://schemas.openxmlformats.org/officeDocument/2006/relationships/image" Target="../media/image59.png"/><Relationship Id="rId9" Type="http://schemas.openxmlformats.org/officeDocument/2006/relationships/image" Target="../media/image64.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1.jpeg"/><Relationship Id="rId2" Type="http://schemas.openxmlformats.org/officeDocument/2006/relationships/image" Target="../media/image67.png"/><Relationship Id="rId1" Type="http://schemas.openxmlformats.org/officeDocument/2006/relationships/slideLayout" Target="../slideLayouts/slideLayout10.xml"/><Relationship Id="rId6" Type="http://schemas.openxmlformats.org/officeDocument/2006/relationships/image" Target="../media/image70.png"/><Relationship Id="rId5" Type="http://schemas.openxmlformats.org/officeDocument/2006/relationships/image" Target="../media/image69.jpeg"/><Relationship Id="rId4" Type="http://schemas.openxmlformats.org/officeDocument/2006/relationships/image" Target="../media/image6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jpe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image" Target="../media/image13.png"/><Relationship Id="rId16" Type="http://schemas.openxmlformats.org/officeDocument/2006/relationships/image" Target="../media/image26.sv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1.png"/><Relationship Id="rId5" Type="http://schemas.openxmlformats.org/officeDocument/2006/relationships/image" Target="../media/image16.sv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2.svg"/><Relationship Id="rId9"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46.svg"/></Relationships>
</file>

<file path=ppt/slides/_rels/slide9.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svg"/><Relationship Id="rId3" Type="http://schemas.openxmlformats.org/officeDocument/2006/relationships/image" Target="../media/image47.jpeg"/><Relationship Id="rId7" Type="http://schemas.openxmlformats.org/officeDocument/2006/relationships/image" Target="../media/image51.svg"/><Relationship Id="rId12"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svg"/><Relationship Id="rId5" Type="http://schemas.openxmlformats.org/officeDocument/2006/relationships/image" Target="../media/image49.sv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sv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520000" y="-33188"/>
            <a:ext cx="9672000" cy="6857999"/>
          </a:xfrm>
          <a:solidFill>
            <a:schemeClr val="bg2">
              <a:lumMod val="75000"/>
              <a:alpha val="70000"/>
            </a:schemeClr>
          </a:solidFill>
        </p:spPr>
        <p:txBody>
          <a:bodyPr/>
          <a:lstStyle/>
          <a:p>
            <a:pPr>
              <a:lnSpc>
                <a:spcPct val="110000"/>
              </a:lnSpc>
            </a:pPr>
            <a:r>
              <a:rPr lang="en-US" dirty="0"/>
              <a:t>DATAMBULANCE</a:t>
            </a:r>
            <a:br>
              <a:rPr lang="en-US" dirty="0"/>
            </a:br>
            <a:r>
              <a:rPr lang="en-US" dirty="0"/>
              <a:t>QR CODE BASED SYSTEM </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7237334" cy="620016"/>
          </a:xfrm>
          <a:gradFill>
            <a:gsLst>
              <a:gs pos="8000">
                <a:schemeClr val="tx2"/>
              </a:gs>
              <a:gs pos="100000">
                <a:schemeClr val="accent2"/>
              </a:gs>
            </a:gsLst>
            <a:lin ang="14400000" scaled="0"/>
          </a:gradFill>
        </p:spPr>
        <p:txBody>
          <a:bodyPr/>
          <a:lstStyle/>
          <a:p>
            <a:r>
              <a:rPr lang="en-US" dirty="0"/>
              <a:t>THE AMBULANCE FOR DATA EXCHANGE</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3" y="3441535"/>
            <a:ext cx="6641957"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D758F23-C9A7-4003-BB32-7100F794BB36}"/>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3687084" y="2606626"/>
            <a:ext cx="6641958" cy="789186"/>
          </a:xfrm>
          <a:prstGeom prst="rect">
            <a:avLst/>
          </a:prstGeom>
        </p:spPr>
      </p:pic>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AE33F1A-140B-426F-8DF0-FC4E59BB74A8}"/>
              </a:ext>
              <a:ext uri="{C183D7F6-B498-43B3-948B-1728B52AA6E4}">
                <adec:decorative xmlns:adec="http://schemas.microsoft.com/office/drawing/2017/decorative" val="1"/>
              </a:ext>
            </a:extLst>
          </p:cNvPr>
          <p:cNvSpPr/>
          <p:nvPr/>
        </p:nvSpPr>
        <p:spPr>
          <a:xfrm>
            <a:off x="139613" y="131975"/>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1D123B-3EF3-45D8-9971-35CB22D4C7A1}"/>
              </a:ext>
            </a:extLst>
          </p:cNvPr>
          <p:cNvSpPr>
            <a:spLocks noGrp="1"/>
          </p:cNvSpPr>
          <p:nvPr>
            <p:ph type="title"/>
          </p:nvPr>
        </p:nvSpPr>
        <p:spPr/>
        <p:txBody>
          <a:bodyPr/>
          <a:lstStyle/>
          <a:p>
            <a:r>
              <a:rPr lang="en-US" dirty="0"/>
              <a:t>TECH STACK USED :</a:t>
            </a:r>
            <a:endParaRPr lang="en-IN" dirty="0"/>
          </a:p>
        </p:txBody>
      </p:sp>
      <p:sp>
        <p:nvSpPr>
          <p:cNvPr id="4" name="Slide Number Placeholder 3">
            <a:extLst>
              <a:ext uri="{FF2B5EF4-FFF2-40B4-BE49-F238E27FC236}">
                <a16:creationId xmlns:a16="http://schemas.microsoft.com/office/drawing/2014/main" id="{50959AF0-64D1-497E-9917-EC5A6784D1E9}"/>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5" name="Text Placeholder 4">
            <a:extLst>
              <a:ext uri="{FF2B5EF4-FFF2-40B4-BE49-F238E27FC236}">
                <a16:creationId xmlns:a16="http://schemas.microsoft.com/office/drawing/2014/main" id="{813D55A1-026D-48DC-B705-E309571C6957}"/>
              </a:ext>
            </a:extLst>
          </p:cNvPr>
          <p:cNvSpPr>
            <a:spLocks noGrp="1"/>
          </p:cNvSpPr>
          <p:nvPr>
            <p:ph type="body" sz="quarter" idx="13"/>
          </p:nvPr>
        </p:nvSpPr>
        <p:spPr>
          <a:xfrm>
            <a:off x="1510505" y="3039296"/>
            <a:ext cx="1652587" cy="435600"/>
          </a:xfrm>
        </p:spPr>
        <p:txBody>
          <a:bodyPr/>
          <a:lstStyle/>
          <a:p>
            <a:r>
              <a:rPr lang="en-US" dirty="0"/>
              <a:t>HTML</a:t>
            </a:r>
            <a:endParaRPr lang="en-IN" dirty="0"/>
          </a:p>
        </p:txBody>
      </p:sp>
      <p:sp>
        <p:nvSpPr>
          <p:cNvPr id="7" name="Text Placeholder 6">
            <a:extLst>
              <a:ext uri="{FF2B5EF4-FFF2-40B4-BE49-F238E27FC236}">
                <a16:creationId xmlns:a16="http://schemas.microsoft.com/office/drawing/2014/main" id="{4DE75543-0E28-464F-AFFD-2286CEB85363}"/>
              </a:ext>
            </a:extLst>
          </p:cNvPr>
          <p:cNvSpPr>
            <a:spLocks noGrp="1"/>
          </p:cNvSpPr>
          <p:nvPr>
            <p:ph type="body" sz="quarter" idx="15"/>
          </p:nvPr>
        </p:nvSpPr>
        <p:spPr>
          <a:xfrm>
            <a:off x="2881184" y="5346007"/>
            <a:ext cx="1652587" cy="435600"/>
          </a:xfrm>
        </p:spPr>
        <p:txBody>
          <a:bodyPr/>
          <a:lstStyle/>
          <a:p>
            <a:r>
              <a:rPr lang="en-US" dirty="0"/>
              <a:t>CSS</a:t>
            </a:r>
            <a:endParaRPr lang="en-IN" dirty="0"/>
          </a:p>
        </p:txBody>
      </p:sp>
      <p:sp>
        <p:nvSpPr>
          <p:cNvPr id="9" name="Text Placeholder 8">
            <a:extLst>
              <a:ext uri="{FF2B5EF4-FFF2-40B4-BE49-F238E27FC236}">
                <a16:creationId xmlns:a16="http://schemas.microsoft.com/office/drawing/2014/main" id="{3FC0EA25-4DBA-4458-8286-1A811A4D87BA}"/>
              </a:ext>
            </a:extLst>
          </p:cNvPr>
          <p:cNvSpPr>
            <a:spLocks noGrp="1"/>
          </p:cNvSpPr>
          <p:nvPr>
            <p:ph type="body" sz="quarter" idx="17"/>
          </p:nvPr>
        </p:nvSpPr>
        <p:spPr>
          <a:xfrm>
            <a:off x="4955597" y="5352847"/>
            <a:ext cx="2101148" cy="435600"/>
          </a:xfrm>
        </p:spPr>
        <p:txBody>
          <a:bodyPr/>
          <a:lstStyle/>
          <a:p>
            <a:r>
              <a:rPr lang="en-US" dirty="0"/>
              <a:t>BOOTSTRAP</a:t>
            </a:r>
            <a:endParaRPr lang="en-IN" dirty="0"/>
          </a:p>
        </p:txBody>
      </p:sp>
      <p:sp>
        <p:nvSpPr>
          <p:cNvPr id="11" name="Text Placeholder 10">
            <a:extLst>
              <a:ext uri="{FF2B5EF4-FFF2-40B4-BE49-F238E27FC236}">
                <a16:creationId xmlns:a16="http://schemas.microsoft.com/office/drawing/2014/main" id="{D8A5A63C-68F0-4D12-9479-C8E0BFBA1F5A}"/>
              </a:ext>
            </a:extLst>
          </p:cNvPr>
          <p:cNvSpPr>
            <a:spLocks noGrp="1"/>
          </p:cNvSpPr>
          <p:nvPr>
            <p:ph type="body" sz="quarter" idx="19"/>
          </p:nvPr>
        </p:nvSpPr>
        <p:spPr>
          <a:xfrm>
            <a:off x="7454784" y="5346007"/>
            <a:ext cx="1652587" cy="435600"/>
          </a:xfrm>
        </p:spPr>
        <p:txBody>
          <a:bodyPr/>
          <a:lstStyle/>
          <a:p>
            <a:r>
              <a:rPr lang="en-US" dirty="0"/>
              <a:t>SQLite</a:t>
            </a:r>
            <a:endParaRPr lang="en-IN" dirty="0"/>
          </a:p>
        </p:txBody>
      </p:sp>
      <p:sp>
        <p:nvSpPr>
          <p:cNvPr id="13" name="Text Placeholder 12">
            <a:extLst>
              <a:ext uri="{FF2B5EF4-FFF2-40B4-BE49-F238E27FC236}">
                <a16:creationId xmlns:a16="http://schemas.microsoft.com/office/drawing/2014/main" id="{5CB2C801-DF67-4FE0-AEDE-40918A9A909C}"/>
              </a:ext>
            </a:extLst>
          </p:cNvPr>
          <p:cNvSpPr>
            <a:spLocks noGrp="1"/>
          </p:cNvSpPr>
          <p:nvPr>
            <p:ph type="body" sz="quarter" idx="21"/>
          </p:nvPr>
        </p:nvSpPr>
        <p:spPr>
          <a:xfrm>
            <a:off x="9005118" y="3079573"/>
            <a:ext cx="1652587" cy="435600"/>
          </a:xfrm>
        </p:spPr>
        <p:txBody>
          <a:bodyPr/>
          <a:lstStyle/>
          <a:p>
            <a:r>
              <a:rPr lang="en-US" dirty="0"/>
              <a:t>PYTHON</a:t>
            </a:r>
            <a:endParaRPr lang="en-IN" dirty="0"/>
          </a:p>
        </p:txBody>
      </p:sp>
      <p:pic>
        <p:nvPicPr>
          <p:cNvPr id="26" name="Picture Placeholder 25" descr="Icon&#10;&#10;Description automatically generated">
            <a:extLst>
              <a:ext uri="{FF2B5EF4-FFF2-40B4-BE49-F238E27FC236}">
                <a16:creationId xmlns:a16="http://schemas.microsoft.com/office/drawing/2014/main" id="{AD7AD638-44B8-4165-9706-18EEC16099CF}"/>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p:blipFill>
        <p:spPr>
          <a:xfrm>
            <a:off x="7784065" y="4041561"/>
            <a:ext cx="1079728" cy="1079728"/>
          </a:xfrm>
        </p:spPr>
      </p:pic>
      <p:pic>
        <p:nvPicPr>
          <p:cNvPr id="21" name="Picture 4">
            <a:extLst>
              <a:ext uri="{FF2B5EF4-FFF2-40B4-BE49-F238E27FC236}">
                <a16:creationId xmlns:a16="http://schemas.microsoft.com/office/drawing/2014/main" id="{552DD59D-25E7-48D9-A375-4F4D9166CD1C}"/>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16372"/>
          <a:stretch/>
        </p:blipFill>
        <p:spPr>
          <a:xfrm>
            <a:off x="1843300" y="1790534"/>
            <a:ext cx="986999" cy="1164043"/>
          </a:xfrm>
          <a:prstGeom prst="rect">
            <a:avLst/>
          </a:prstGeom>
        </p:spPr>
      </p:pic>
      <p:pic>
        <p:nvPicPr>
          <p:cNvPr id="23" name="Picture 6">
            <a:extLst>
              <a:ext uri="{FF2B5EF4-FFF2-40B4-BE49-F238E27FC236}">
                <a16:creationId xmlns:a16="http://schemas.microsoft.com/office/drawing/2014/main" id="{A917E735-AB49-4A6B-9C8A-DC87511136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186461" y="4058854"/>
            <a:ext cx="1041818" cy="1164043"/>
          </a:xfrm>
          <a:prstGeom prst="rect">
            <a:avLst/>
          </a:prstGeom>
        </p:spPr>
      </p:pic>
      <p:pic>
        <p:nvPicPr>
          <p:cNvPr id="24" name="Picture 9">
            <a:extLst>
              <a:ext uri="{FF2B5EF4-FFF2-40B4-BE49-F238E27FC236}">
                <a16:creationId xmlns:a16="http://schemas.microsoft.com/office/drawing/2014/main" id="{BAE305CF-7579-4502-87CF-49601BD1ACEA}"/>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41944"/>
          <a:stretch/>
        </p:blipFill>
        <p:spPr>
          <a:xfrm>
            <a:off x="4650543" y="4184991"/>
            <a:ext cx="2630483" cy="860762"/>
          </a:xfrm>
          <a:prstGeom prst="rect">
            <a:avLst/>
          </a:prstGeom>
        </p:spPr>
      </p:pic>
      <p:pic>
        <p:nvPicPr>
          <p:cNvPr id="2050" name="Picture 2">
            <a:extLst>
              <a:ext uri="{FF2B5EF4-FFF2-40B4-BE49-F238E27FC236}">
                <a16:creationId xmlns:a16="http://schemas.microsoft.com/office/drawing/2014/main" id="{0C32CDD2-C456-40DB-A9FE-1C4F1376C5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91548" y="1888670"/>
            <a:ext cx="1079728" cy="1079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6BEB861-BF35-4E6D-BAB4-2364F95638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4776" y="1664446"/>
            <a:ext cx="2961364" cy="1333480"/>
          </a:xfrm>
          <a:prstGeom prst="rect">
            <a:avLst/>
          </a:prstGeom>
          <a:noFill/>
          <a:extLst>
            <a:ext uri="{909E8E84-426E-40DD-AFC4-6F175D3DCCD1}">
              <a14:hiddenFill xmlns:a14="http://schemas.microsoft.com/office/drawing/2010/main">
                <a:solidFill>
                  <a:srgbClr val="FFFFFF"/>
                </a:solidFill>
              </a14:hiddenFill>
            </a:ext>
          </a:extLst>
        </p:spPr>
      </p:pic>
      <p:sp>
        <p:nvSpPr>
          <p:cNvPr id="35" name="Text Placeholder 4">
            <a:extLst>
              <a:ext uri="{FF2B5EF4-FFF2-40B4-BE49-F238E27FC236}">
                <a16:creationId xmlns:a16="http://schemas.microsoft.com/office/drawing/2014/main" id="{9FDE1987-A8D6-49DB-B2D8-19D8F3AD1EB5}"/>
              </a:ext>
            </a:extLst>
          </p:cNvPr>
          <p:cNvSpPr txBox="1">
            <a:spLocks/>
          </p:cNvSpPr>
          <p:nvPr/>
        </p:nvSpPr>
        <p:spPr>
          <a:xfrm>
            <a:off x="5269705" y="3111544"/>
            <a:ext cx="1652587" cy="435600"/>
          </a:xfrm>
          <a:prstGeom prst="rect">
            <a:avLst/>
          </a:prstGeom>
          <a:solidFill>
            <a:schemeClr val="tx2">
              <a:alpha val="70000"/>
            </a:schemeClr>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2400" b="1" kern="1200" cap="all"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CHATBOT</a:t>
            </a:r>
            <a:endParaRPr lang="en-IN" dirty="0"/>
          </a:p>
        </p:txBody>
      </p:sp>
    </p:spTree>
    <p:extLst>
      <p:ext uri="{BB962C8B-B14F-4D97-AF65-F5344CB8AC3E}">
        <p14:creationId xmlns:p14="http://schemas.microsoft.com/office/powerpoint/2010/main" val="2683401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5" name="Picture 6">
            <a:extLst>
              <a:ext uri="{FF2B5EF4-FFF2-40B4-BE49-F238E27FC236}">
                <a16:creationId xmlns:a16="http://schemas.microsoft.com/office/drawing/2014/main" id="{A51A27A9-49AE-4203-AE65-27FCE6785D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4187"/>
            <a:ext cx="13179061" cy="7101151"/>
          </a:xfrm>
          <a:prstGeom prst="rect">
            <a:avLst/>
          </a:prstGeom>
          <a:noFill/>
          <a:extLst>
            <a:ext uri="{909E8E84-426E-40DD-AFC4-6F175D3DCCD1}">
              <a14:hiddenFill xmlns:a14="http://schemas.microsoft.com/office/drawing/2010/main">
                <a:solidFill>
                  <a:srgbClr val="FFFFFF"/>
                </a:solidFill>
              </a14:hiddenFill>
            </a:ext>
          </a:extLst>
        </p:spPr>
      </p:pic>
      <p:sp>
        <p:nvSpPr>
          <p:cNvPr id="92" name="Rectangle 91">
            <a:extLst>
              <a:ext uri="{FF2B5EF4-FFF2-40B4-BE49-F238E27FC236}">
                <a16:creationId xmlns:a16="http://schemas.microsoft.com/office/drawing/2014/main" id="{FDACD471-DAEE-4B73-AC66-731562ABA3CC}"/>
              </a:ext>
              <a:ext uri="{C183D7F6-B498-43B3-948B-1728B52AA6E4}">
                <adec:decorative xmlns:adec="http://schemas.microsoft.com/office/drawing/2017/decorative" val="1"/>
              </a:ext>
            </a:extLst>
          </p:cNvPr>
          <p:cNvSpPr/>
          <p:nvPr/>
        </p:nvSpPr>
        <p:spPr>
          <a:xfrm>
            <a:off x="360000" y="149713"/>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3" name="Text Placeholder 2">
            <a:extLst>
              <a:ext uri="{FF2B5EF4-FFF2-40B4-BE49-F238E27FC236}">
                <a16:creationId xmlns:a16="http://schemas.microsoft.com/office/drawing/2014/main" id="{1D7C3B75-767E-4A8C-803F-FA7025A67F7C}"/>
              </a:ext>
            </a:extLst>
          </p:cNvPr>
          <p:cNvSpPr>
            <a:spLocks noGrp="1"/>
          </p:cNvSpPr>
          <p:nvPr>
            <p:ph type="body" sz="quarter" idx="13"/>
          </p:nvPr>
        </p:nvSpPr>
        <p:spPr>
          <a:xfrm>
            <a:off x="1331129" y="3933158"/>
            <a:ext cx="2034138" cy="245885"/>
          </a:xfrm>
        </p:spPr>
        <p:txBody>
          <a:bodyPr/>
          <a:lstStyle/>
          <a:p>
            <a:r>
              <a:rPr lang="en-US" sz="1600" dirty="0"/>
              <a:t>Backend</a:t>
            </a:r>
            <a:r>
              <a:rPr lang="en-US" sz="1800" dirty="0"/>
              <a:t> Developer</a:t>
            </a:r>
          </a:p>
        </p:txBody>
      </p:sp>
      <p:sp>
        <p:nvSpPr>
          <p:cNvPr id="4" name="Text Placeholder 3">
            <a:extLst>
              <a:ext uri="{FF2B5EF4-FFF2-40B4-BE49-F238E27FC236}">
                <a16:creationId xmlns:a16="http://schemas.microsoft.com/office/drawing/2014/main" id="{019EEC6C-3C57-4B01-80D3-53DFDB5F7853}"/>
              </a:ext>
            </a:extLst>
          </p:cNvPr>
          <p:cNvSpPr>
            <a:spLocks noGrp="1"/>
          </p:cNvSpPr>
          <p:nvPr>
            <p:ph type="body" sz="quarter" idx="14"/>
          </p:nvPr>
        </p:nvSpPr>
        <p:spPr>
          <a:xfrm>
            <a:off x="1331129" y="3544107"/>
            <a:ext cx="2034138" cy="360445"/>
          </a:xfrm>
        </p:spPr>
        <p:txBody>
          <a:bodyPr/>
          <a:lstStyle/>
          <a:p>
            <a:r>
              <a:rPr lang="en-US" noProof="1"/>
              <a:t>Abhirup Singh</a:t>
            </a:r>
          </a:p>
        </p:txBody>
      </p:sp>
      <p:sp>
        <p:nvSpPr>
          <p:cNvPr id="5" name="Text Placeholder 4">
            <a:extLst>
              <a:ext uri="{FF2B5EF4-FFF2-40B4-BE49-F238E27FC236}">
                <a16:creationId xmlns:a16="http://schemas.microsoft.com/office/drawing/2014/main" id="{1F60D19E-57E1-4373-8049-5E1098419094}"/>
              </a:ext>
            </a:extLst>
          </p:cNvPr>
          <p:cNvSpPr>
            <a:spLocks noGrp="1"/>
          </p:cNvSpPr>
          <p:nvPr>
            <p:ph type="body" sz="quarter" idx="15"/>
          </p:nvPr>
        </p:nvSpPr>
        <p:spPr>
          <a:xfrm>
            <a:off x="5728672" y="3983520"/>
            <a:ext cx="2956252" cy="360445"/>
          </a:xfrm>
        </p:spPr>
        <p:txBody>
          <a:bodyPr/>
          <a:lstStyle/>
          <a:p>
            <a:r>
              <a:rPr lang="en-US" sz="1600" dirty="0"/>
              <a:t>Database Developer</a:t>
            </a:r>
          </a:p>
        </p:txBody>
      </p:sp>
      <p:sp>
        <p:nvSpPr>
          <p:cNvPr id="12" name="Text Placeholder 11">
            <a:extLst>
              <a:ext uri="{FF2B5EF4-FFF2-40B4-BE49-F238E27FC236}">
                <a16:creationId xmlns:a16="http://schemas.microsoft.com/office/drawing/2014/main" id="{AF5648F8-8F3A-42B3-BEE2-8FFE23B20945}"/>
              </a:ext>
            </a:extLst>
          </p:cNvPr>
          <p:cNvSpPr>
            <a:spLocks noGrp="1"/>
          </p:cNvSpPr>
          <p:nvPr>
            <p:ph type="body" sz="quarter" idx="26"/>
          </p:nvPr>
        </p:nvSpPr>
        <p:spPr>
          <a:xfrm>
            <a:off x="3741206" y="6014250"/>
            <a:ext cx="2034138" cy="245885"/>
          </a:xfrm>
        </p:spPr>
        <p:txBody>
          <a:bodyPr/>
          <a:lstStyle/>
          <a:p>
            <a:r>
              <a:rPr lang="en-US" sz="1600" dirty="0"/>
              <a:t>Front End Developer</a:t>
            </a:r>
          </a:p>
        </p:txBody>
      </p:sp>
      <p:sp>
        <p:nvSpPr>
          <p:cNvPr id="13" name="Text Placeholder 12">
            <a:extLst>
              <a:ext uri="{FF2B5EF4-FFF2-40B4-BE49-F238E27FC236}">
                <a16:creationId xmlns:a16="http://schemas.microsoft.com/office/drawing/2014/main" id="{756F0BBC-32F1-4620-B380-877B895D8342}"/>
              </a:ext>
            </a:extLst>
          </p:cNvPr>
          <p:cNvSpPr>
            <a:spLocks noGrp="1"/>
          </p:cNvSpPr>
          <p:nvPr>
            <p:ph type="body" sz="quarter" idx="27"/>
          </p:nvPr>
        </p:nvSpPr>
        <p:spPr>
          <a:xfrm>
            <a:off x="3741206" y="5611742"/>
            <a:ext cx="2034138" cy="360445"/>
          </a:xfrm>
        </p:spPr>
        <p:txBody>
          <a:bodyPr/>
          <a:lstStyle/>
          <a:p>
            <a:r>
              <a:rPr lang="en-US" noProof="1"/>
              <a:t>Paresh Meher</a:t>
            </a:r>
          </a:p>
        </p:txBody>
      </p:sp>
      <p:sp>
        <p:nvSpPr>
          <p:cNvPr id="14" name="Text Placeholder 13">
            <a:extLst>
              <a:ext uri="{FF2B5EF4-FFF2-40B4-BE49-F238E27FC236}">
                <a16:creationId xmlns:a16="http://schemas.microsoft.com/office/drawing/2014/main" id="{5B295A8B-B83E-4EE4-8FA9-BA532E65E574}"/>
              </a:ext>
            </a:extLst>
          </p:cNvPr>
          <p:cNvSpPr>
            <a:spLocks noGrp="1"/>
          </p:cNvSpPr>
          <p:nvPr>
            <p:ph type="body" sz="quarter" idx="28"/>
          </p:nvPr>
        </p:nvSpPr>
        <p:spPr>
          <a:xfrm>
            <a:off x="8047949" y="5902393"/>
            <a:ext cx="3523929" cy="445759"/>
          </a:xfrm>
        </p:spPr>
        <p:txBody>
          <a:bodyPr/>
          <a:lstStyle/>
          <a:p>
            <a:r>
              <a:rPr lang="en-US" sz="1600" dirty="0"/>
              <a:t>Chatbot and ML/AI Developer</a:t>
            </a:r>
          </a:p>
        </p:txBody>
      </p:sp>
      <p:sp>
        <p:nvSpPr>
          <p:cNvPr id="15" name="Text Placeholder 14">
            <a:extLst>
              <a:ext uri="{FF2B5EF4-FFF2-40B4-BE49-F238E27FC236}">
                <a16:creationId xmlns:a16="http://schemas.microsoft.com/office/drawing/2014/main" id="{6A12FCC6-43B7-4221-A65B-003F82F88161}"/>
              </a:ext>
            </a:extLst>
          </p:cNvPr>
          <p:cNvSpPr>
            <a:spLocks noGrp="1"/>
          </p:cNvSpPr>
          <p:nvPr>
            <p:ph type="body" sz="quarter" idx="29"/>
          </p:nvPr>
        </p:nvSpPr>
        <p:spPr>
          <a:xfrm>
            <a:off x="8684924" y="5581922"/>
            <a:ext cx="2034138" cy="360445"/>
          </a:xfrm>
        </p:spPr>
        <p:txBody>
          <a:bodyPr/>
          <a:lstStyle/>
          <a:p>
            <a:r>
              <a:rPr lang="en-US" noProof="1"/>
              <a:t>Harsh Khedwal</a:t>
            </a:r>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p:txBody>
          <a:bodyPr/>
          <a:lstStyle/>
          <a:p>
            <a:r>
              <a:rPr lang="en-US" dirty="0"/>
              <a:t>THE   TEAM</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pic>
        <p:nvPicPr>
          <p:cNvPr id="48" name="Picture 47">
            <a:extLst>
              <a:ext uri="{FF2B5EF4-FFF2-40B4-BE49-F238E27FC236}">
                <a16:creationId xmlns:a16="http://schemas.microsoft.com/office/drawing/2014/main" id="{18C0B1EE-1A4C-4DD1-B2B3-C4EE2AEC0594}"/>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pic>
        <p:nvPicPr>
          <p:cNvPr id="46" name="Picture Placeholder 45" descr="A person standing in front of a white building&#10;&#10;Description automatically generated with medium confidence">
            <a:extLst>
              <a:ext uri="{FF2B5EF4-FFF2-40B4-BE49-F238E27FC236}">
                <a16:creationId xmlns:a16="http://schemas.microsoft.com/office/drawing/2014/main" id="{E033FA13-1200-41D7-A6C3-AC21B7D3FE01}"/>
              </a:ext>
            </a:extLst>
          </p:cNvPr>
          <p:cNvPicPr>
            <a:picLocks noGrp="1" noChangeAspect="1"/>
          </p:cNvPicPr>
          <p:nvPr>
            <p:ph type="pic" sz="quarter" idx="24"/>
          </p:nvPr>
        </p:nvPicPr>
        <p:blipFill rotWithShape="1">
          <a:blip r:embed="rId4">
            <a:extLst>
              <a:ext uri="{28A0092B-C50C-407E-A947-70E740481C1C}">
                <a14:useLocalDpi xmlns:a14="http://schemas.microsoft.com/office/drawing/2010/main" val="0"/>
              </a:ext>
            </a:extLst>
          </a:blip>
          <a:srcRect/>
          <a:stretch/>
        </p:blipFill>
        <p:spPr>
          <a:xfrm>
            <a:off x="9107533" y="3868381"/>
            <a:ext cx="1188920" cy="1565255"/>
          </a:xfrm>
          <a:ln w="38100">
            <a:solidFill>
              <a:schemeClr val="accent5">
                <a:lumMod val="60000"/>
                <a:lumOff val="40000"/>
              </a:schemeClr>
            </a:solidFill>
          </a:ln>
        </p:spPr>
      </p:pic>
      <p:pic>
        <p:nvPicPr>
          <p:cNvPr id="60" name="Picture Placeholder 59" descr="A person standing in front of a white wall&#10;&#10;Description automatically generated">
            <a:extLst>
              <a:ext uri="{FF2B5EF4-FFF2-40B4-BE49-F238E27FC236}">
                <a16:creationId xmlns:a16="http://schemas.microsoft.com/office/drawing/2014/main" id="{EAD736DD-81CC-4E58-A230-DF1F69B11E04}"/>
              </a:ext>
            </a:extLst>
          </p:cNvPr>
          <p:cNvPicPr>
            <a:picLocks noGrp="1" noChangeAspect="1"/>
          </p:cNvPicPr>
          <p:nvPr>
            <p:ph type="pic" sz="quarter" idx="32"/>
          </p:nvPr>
        </p:nvPicPr>
        <p:blipFill rotWithShape="1">
          <a:blip r:embed="rId5">
            <a:extLst>
              <a:ext uri="{28A0092B-C50C-407E-A947-70E740481C1C}">
                <a14:useLocalDpi xmlns:a14="http://schemas.microsoft.com/office/drawing/2010/main" val="0"/>
              </a:ext>
            </a:extLst>
          </a:blip>
          <a:srcRect/>
          <a:stretch/>
        </p:blipFill>
        <p:spPr>
          <a:xfrm>
            <a:off x="4192863" y="3904552"/>
            <a:ext cx="1130823" cy="1609821"/>
          </a:xfrm>
          <a:ln w="38100">
            <a:solidFill>
              <a:schemeClr val="accent5">
                <a:lumMod val="60000"/>
                <a:lumOff val="40000"/>
              </a:schemeClr>
            </a:solidFill>
          </a:ln>
        </p:spPr>
      </p:pic>
      <p:pic>
        <p:nvPicPr>
          <p:cNvPr id="54" name="Picture Placeholder 53" descr="A person in a green shirt&#10;&#10;Description automatically generated with medium confidence">
            <a:extLst>
              <a:ext uri="{FF2B5EF4-FFF2-40B4-BE49-F238E27FC236}">
                <a16:creationId xmlns:a16="http://schemas.microsoft.com/office/drawing/2014/main" id="{171D14C4-52D8-4672-A952-01A11405D16F}"/>
              </a:ext>
            </a:extLst>
          </p:cNvPr>
          <p:cNvPicPr>
            <a:picLocks noGrp="1" noChangeAspect="1"/>
          </p:cNvPicPr>
          <p:nvPr>
            <p:ph type="pic" sz="quarter" idx="23"/>
          </p:nvPr>
        </p:nvPicPr>
        <p:blipFill rotWithShape="1">
          <a:blip r:embed="rId6">
            <a:extLst>
              <a:ext uri="{28A0092B-C50C-407E-A947-70E740481C1C}">
                <a14:useLocalDpi xmlns:a14="http://schemas.microsoft.com/office/drawing/2010/main" val="0"/>
              </a:ext>
            </a:extLst>
          </a:blip>
          <a:srcRect/>
          <a:stretch/>
        </p:blipFill>
        <p:spPr>
          <a:xfrm>
            <a:off x="1752355" y="1662477"/>
            <a:ext cx="1156853" cy="1784261"/>
          </a:xfrm>
          <a:ln w="38100">
            <a:solidFill>
              <a:schemeClr val="accent5">
                <a:lumMod val="60000"/>
                <a:lumOff val="40000"/>
              </a:schemeClr>
            </a:solidFill>
          </a:ln>
        </p:spPr>
      </p:pic>
      <p:pic>
        <p:nvPicPr>
          <p:cNvPr id="1024" name="Picture Placeholder 1023" descr="A person wearing a red shirt&#10;&#10;Description automatically generated with medium confidence">
            <a:extLst>
              <a:ext uri="{FF2B5EF4-FFF2-40B4-BE49-F238E27FC236}">
                <a16:creationId xmlns:a16="http://schemas.microsoft.com/office/drawing/2014/main" id="{87743272-BEA5-4189-90C2-721A57C5DEA4}"/>
              </a:ext>
            </a:extLst>
          </p:cNvPr>
          <p:cNvPicPr>
            <a:picLocks noGrp="1" noChangeAspect="1"/>
          </p:cNvPicPr>
          <p:nvPr>
            <p:ph type="pic" sz="quarter" idx="33"/>
          </p:nvPr>
        </p:nvPicPr>
        <p:blipFill rotWithShape="1">
          <a:blip r:embed="rId7">
            <a:extLst>
              <a:ext uri="{28A0092B-C50C-407E-A947-70E740481C1C}">
                <a14:useLocalDpi xmlns:a14="http://schemas.microsoft.com/office/drawing/2010/main" val="0"/>
              </a:ext>
            </a:extLst>
          </a:blip>
          <a:srcRect/>
          <a:stretch/>
        </p:blipFill>
        <p:spPr>
          <a:xfrm>
            <a:off x="6650942" y="1989047"/>
            <a:ext cx="1309862" cy="1571860"/>
          </a:xfrm>
          <a:ln w="38100">
            <a:solidFill>
              <a:schemeClr val="accent5">
                <a:lumMod val="60000"/>
                <a:lumOff val="40000"/>
              </a:schemeClr>
            </a:solidFill>
          </a:ln>
        </p:spPr>
      </p:pic>
      <p:sp>
        <p:nvSpPr>
          <p:cNvPr id="81" name="Text Placeholder 5">
            <a:extLst>
              <a:ext uri="{FF2B5EF4-FFF2-40B4-BE49-F238E27FC236}">
                <a16:creationId xmlns:a16="http://schemas.microsoft.com/office/drawing/2014/main" id="{B4CD31CD-9B83-4ED5-A6F5-E14E27F2FC2C}"/>
              </a:ext>
            </a:extLst>
          </p:cNvPr>
          <p:cNvSpPr txBox="1">
            <a:spLocks/>
          </p:cNvSpPr>
          <p:nvPr/>
        </p:nvSpPr>
        <p:spPr>
          <a:xfrm>
            <a:off x="6209862" y="3659332"/>
            <a:ext cx="2034138" cy="360445"/>
          </a:xfrm>
          <a:prstGeom prst="rect">
            <a:avLst/>
          </a:prstGeom>
          <a:solidFill>
            <a:schemeClr val="tx2"/>
          </a:solidFill>
        </p:spPr>
        <p:txBody>
          <a:bodyPr vert="horz" lIns="0" tIns="0" rIns="0" bIns="0" rtlCol="0" anchor="ctr">
            <a:noAutofit/>
          </a:bodyPr>
          <a:lstStyle>
            <a:lvl1pPr marL="0" indent="0" algn="ctr"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1"/>
              <a:t>Utkarsh Gaikwad</a:t>
            </a:r>
          </a:p>
        </p:txBody>
      </p:sp>
    </p:spTree>
    <p:extLst>
      <p:ext uri="{BB962C8B-B14F-4D97-AF65-F5344CB8AC3E}">
        <p14:creationId xmlns:p14="http://schemas.microsoft.com/office/powerpoint/2010/main" val="78640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p:txBody>
          <a:bodyPr/>
          <a:lstStyle/>
          <a:p>
            <a:r>
              <a:rPr lang="en-US" dirty="0"/>
              <a:t>DATAMBULANCE</a:t>
            </a:r>
          </a:p>
        </p:txBody>
      </p:sp>
      <p:sp>
        <p:nvSpPr>
          <p:cNvPr id="5" name="Text Placeholder 4">
            <a:extLst>
              <a:ext uri="{FF2B5EF4-FFF2-40B4-BE49-F238E27FC236}">
                <a16:creationId xmlns:a16="http://schemas.microsoft.com/office/drawing/2014/main" id="{045FEE4F-333C-40EF-B46D-8D25C79C05D2}"/>
              </a:ext>
            </a:extLst>
          </p:cNvPr>
          <p:cNvSpPr>
            <a:spLocks noGrp="1"/>
          </p:cNvSpPr>
          <p:nvPr>
            <p:ph type="body" sz="quarter" idx="14"/>
          </p:nvPr>
        </p:nvSpPr>
        <p:spPr/>
        <p:txBody>
          <a:bodyPr/>
          <a:lstStyle/>
          <a:p>
            <a:r>
              <a:rPr lang="en-US" dirty="0"/>
              <a:t>contact@datambulance.com</a:t>
            </a:r>
          </a:p>
        </p:txBody>
      </p:sp>
      <p:sp>
        <p:nvSpPr>
          <p:cNvPr id="6" name="Text Placeholder 5">
            <a:extLst>
              <a:ext uri="{FF2B5EF4-FFF2-40B4-BE49-F238E27FC236}">
                <a16:creationId xmlns:a16="http://schemas.microsoft.com/office/drawing/2014/main" id="{05F44DEB-FABF-4ADE-B7EB-29DFAFA3DFF6}"/>
              </a:ext>
            </a:extLst>
          </p:cNvPr>
          <p:cNvSpPr>
            <a:spLocks noGrp="1"/>
          </p:cNvSpPr>
          <p:nvPr>
            <p:ph type="body" sz="quarter" idx="15"/>
          </p:nvPr>
        </p:nvSpPr>
        <p:spPr/>
        <p:txBody>
          <a:bodyPr/>
          <a:lstStyle/>
          <a:p>
            <a:r>
              <a:rPr lang="en-US" dirty="0"/>
              <a:t>678-555-0100</a:t>
            </a:r>
          </a:p>
        </p:txBody>
      </p:sp>
      <p:sp>
        <p:nvSpPr>
          <p:cNvPr id="7" name="Text Placeholder 6">
            <a:extLst>
              <a:ext uri="{FF2B5EF4-FFF2-40B4-BE49-F238E27FC236}">
                <a16:creationId xmlns:a16="http://schemas.microsoft.com/office/drawing/2014/main" id="{CF795760-75DB-4415-BB10-2C6299BBF11C}"/>
              </a:ext>
            </a:extLst>
          </p:cNvPr>
          <p:cNvSpPr>
            <a:spLocks noGrp="1"/>
          </p:cNvSpPr>
          <p:nvPr>
            <p:ph type="body" sz="quarter" idx="16"/>
          </p:nvPr>
        </p:nvSpPr>
        <p:spPr/>
        <p:txBody>
          <a:bodyPr/>
          <a:lstStyle/>
          <a:p>
            <a:r>
              <a:rPr lang="en-US" dirty="0"/>
              <a:t>SERVICE REPRESENTATIVE</a:t>
            </a:r>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46" name="Group 45" descr="Icon Phone">
            <a:extLst>
              <a:ext uri="{FF2B5EF4-FFF2-40B4-BE49-F238E27FC236}">
                <a16:creationId xmlns:a16="http://schemas.microsoft.com/office/drawing/2014/main" id="{4BB2D73A-DB1F-47D9-9BDA-D6F01A0EDC06}"/>
              </a:ext>
            </a:extLst>
          </p:cNvPr>
          <p:cNvGrpSpPr/>
          <p:nvPr/>
        </p:nvGrpSpPr>
        <p:grpSpPr>
          <a:xfrm>
            <a:off x="1365937" y="5637315"/>
            <a:ext cx="297521" cy="297521"/>
            <a:chOff x="1334697" y="5606075"/>
            <a:chExt cx="360000" cy="360000"/>
          </a:xfrm>
        </p:grpSpPr>
        <p:sp>
          <p:nvSpPr>
            <p:cNvPr id="47" name="Freeform: Shape 46">
              <a:extLst>
                <a:ext uri="{FF2B5EF4-FFF2-40B4-BE49-F238E27FC236}">
                  <a16:creationId xmlns:a16="http://schemas.microsoft.com/office/drawing/2014/main" id="{3C40AF29-F294-4B60-B5B4-56011134948E}"/>
                </a:ext>
              </a:extLst>
            </p:cNvPr>
            <p:cNvSpPr/>
            <p:nvPr/>
          </p:nvSpPr>
          <p:spPr>
            <a:xfrm>
              <a:off x="1423220" y="562446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48" name="Freeform: Shape 47">
              <a:extLst>
                <a:ext uri="{FF2B5EF4-FFF2-40B4-BE49-F238E27FC236}">
                  <a16:creationId xmlns:a16="http://schemas.microsoft.com/office/drawing/2014/main" id="{82F5782C-5E0E-47EA-861C-88990A8D95DF}"/>
                </a:ext>
              </a:extLst>
            </p:cNvPr>
            <p:cNvSpPr/>
            <p:nvPr/>
          </p:nvSpPr>
          <p:spPr>
            <a:xfrm>
              <a:off x="1491815" y="5800385"/>
              <a:ext cx="9525" cy="9525"/>
            </a:xfrm>
            <a:custGeom>
              <a:avLst/>
              <a:gdLst>
                <a:gd name="connsiteX0" fmla="*/ 0 w 9525"/>
                <a:gd name="connsiteY0" fmla="*/ 0 h 9525"/>
                <a:gd name="connsiteX1" fmla="*/ 17145 w 9525"/>
                <a:gd name="connsiteY1" fmla="*/ 18098 h 9525"/>
              </a:gdLst>
              <a:ahLst/>
              <a:cxnLst>
                <a:cxn ang="0">
                  <a:pos x="connsiteX0" y="connsiteY0"/>
                </a:cxn>
                <a:cxn ang="0">
                  <a:pos x="connsiteX1" y="connsiteY1"/>
                </a:cxn>
              </a:cxnLst>
              <a:rect l="l" t="t" r="r" b="b"/>
              <a:pathLst>
                <a:path w="9525" h="9525">
                  <a:moveTo>
                    <a:pt x="0" y="0"/>
                  </a:moveTo>
                  <a:lnTo>
                    <a:pt x="17145" y="18098"/>
                  </a:lnTo>
                </a:path>
              </a:pathLst>
            </a:custGeom>
            <a:ln w="23813" cap="flat">
              <a:solidFill>
                <a:schemeClr val="accent1"/>
              </a:solidFill>
              <a:prstDash val="solid"/>
              <a:round/>
            </a:ln>
          </p:spPr>
          <p:txBody>
            <a:bodyPr rtlCol="0" anchor="ctr"/>
            <a:lstStyle/>
            <a:p>
              <a:endParaRPr lang="en-US" dirty="0"/>
            </a:p>
          </p:txBody>
        </p:sp>
        <p:sp>
          <p:nvSpPr>
            <p:cNvPr id="49" name="Freeform: Shape 48">
              <a:extLst>
                <a:ext uri="{FF2B5EF4-FFF2-40B4-BE49-F238E27FC236}">
                  <a16:creationId xmlns:a16="http://schemas.microsoft.com/office/drawing/2014/main" id="{0ACDDF69-03CD-491C-A9E4-08E5726C5BD3}"/>
                </a:ext>
              </a:extLst>
            </p:cNvPr>
            <p:cNvSpPr/>
            <p:nvPr/>
          </p:nvSpPr>
          <p:spPr>
            <a:xfrm>
              <a:off x="1334697" y="5606075"/>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0" name="Group 49" descr="Icon Email">
            <a:extLst>
              <a:ext uri="{FF2B5EF4-FFF2-40B4-BE49-F238E27FC236}">
                <a16:creationId xmlns:a16="http://schemas.microsoft.com/office/drawing/2014/main" id="{F7F47E31-EB9A-4529-BE0F-A1213B79FE07}"/>
              </a:ext>
            </a:extLst>
          </p:cNvPr>
          <p:cNvGrpSpPr/>
          <p:nvPr/>
        </p:nvGrpSpPr>
        <p:grpSpPr>
          <a:xfrm>
            <a:off x="1365937" y="5133777"/>
            <a:ext cx="297521" cy="297521"/>
            <a:chOff x="1334697" y="5102537"/>
            <a:chExt cx="360000" cy="360000"/>
          </a:xfrm>
        </p:grpSpPr>
        <p:grpSp>
          <p:nvGrpSpPr>
            <p:cNvPr id="51" name="Group 50">
              <a:extLst>
                <a:ext uri="{FF2B5EF4-FFF2-40B4-BE49-F238E27FC236}">
                  <a16:creationId xmlns:a16="http://schemas.microsoft.com/office/drawing/2014/main" id="{299C0ACA-AA85-4505-A8DF-0275634D7832}"/>
                </a:ext>
              </a:extLst>
            </p:cNvPr>
            <p:cNvGrpSpPr/>
            <p:nvPr/>
          </p:nvGrpSpPr>
          <p:grpSpPr>
            <a:xfrm>
              <a:off x="1413695" y="5129259"/>
              <a:ext cx="257175" cy="257175"/>
              <a:chOff x="1423220" y="5138784"/>
              <a:chExt cx="257175" cy="257175"/>
            </a:xfrm>
          </p:grpSpPr>
          <p:sp>
            <p:nvSpPr>
              <p:cNvPr id="53" name="Freeform: Shape 52">
                <a:extLst>
                  <a:ext uri="{FF2B5EF4-FFF2-40B4-BE49-F238E27FC236}">
                    <a16:creationId xmlns:a16="http://schemas.microsoft.com/office/drawing/2014/main" id="{85AA236B-9A92-4808-B7BB-0AEF3FD2754B}"/>
                  </a:ext>
                </a:extLst>
              </p:cNvPr>
              <p:cNvSpPr/>
              <p:nvPr/>
            </p:nvSpPr>
            <p:spPr>
              <a:xfrm>
                <a:off x="1423220" y="5138784"/>
                <a:ext cx="257175" cy="257175"/>
              </a:xfrm>
              <a:custGeom>
                <a:avLst/>
                <a:gdLst>
                  <a:gd name="connsiteX0" fmla="*/ 0 w 257175"/>
                  <a:gd name="connsiteY0" fmla="*/ 163664 h 257175"/>
                  <a:gd name="connsiteX1" fmla="*/ 163664 w 257175"/>
                  <a:gd name="connsiteY1" fmla="*/ 0 h 257175"/>
                  <a:gd name="connsiteX2" fmla="*/ 261323 w 257175"/>
                  <a:gd name="connsiteY2" fmla="*/ 97659 h 257175"/>
                  <a:gd name="connsiteX3" fmla="*/ 97659 w 257175"/>
                  <a:gd name="connsiteY3" fmla="*/ 261323 h 257175"/>
                </a:gdLst>
                <a:ahLst/>
                <a:cxnLst>
                  <a:cxn ang="0">
                    <a:pos x="connsiteX0" y="connsiteY0"/>
                  </a:cxn>
                  <a:cxn ang="0">
                    <a:pos x="connsiteX1" y="connsiteY1"/>
                  </a:cxn>
                  <a:cxn ang="0">
                    <a:pos x="connsiteX2" y="connsiteY2"/>
                  </a:cxn>
                  <a:cxn ang="0">
                    <a:pos x="connsiteX3" y="connsiteY3"/>
                  </a:cxn>
                </a:cxnLst>
                <a:rect l="l" t="t" r="r" b="b"/>
                <a:pathLst>
                  <a:path w="257175" h="257175">
                    <a:moveTo>
                      <a:pt x="0" y="163664"/>
                    </a:moveTo>
                    <a:lnTo>
                      <a:pt x="163664" y="0"/>
                    </a:lnTo>
                    <a:lnTo>
                      <a:pt x="261323" y="97659"/>
                    </a:lnTo>
                    <a:lnTo>
                      <a:pt x="97659" y="261323"/>
                    </a:lnTo>
                    <a:close/>
                  </a:path>
                </a:pathLst>
              </a:custGeom>
              <a:noFill/>
              <a:ln w="23813" cap="flat">
                <a:solidFill>
                  <a:schemeClr val="accent1"/>
                </a:solidFill>
                <a:prstDash val="solid"/>
                <a:round/>
              </a:ln>
            </p:spPr>
            <p:txBody>
              <a:bodyPr rtlCol="0" anchor="ctr"/>
              <a:lstStyle/>
              <a:p>
                <a:endParaRPr lang="en-US" dirty="0"/>
              </a:p>
            </p:txBody>
          </p:sp>
          <p:sp>
            <p:nvSpPr>
              <p:cNvPr id="54" name="Freeform: Shape 53">
                <a:extLst>
                  <a:ext uri="{FF2B5EF4-FFF2-40B4-BE49-F238E27FC236}">
                    <a16:creationId xmlns:a16="http://schemas.microsoft.com/office/drawing/2014/main" id="{94E72230-A0A3-4A80-AD64-FE14B4AA1A95}"/>
                  </a:ext>
                </a:extLst>
              </p:cNvPr>
              <p:cNvSpPr/>
              <p:nvPr/>
            </p:nvSpPr>
            <p:spPr>
              <a:xfrm>
                <a:off x="1427045" y="5144212"/>
                <a:ext cx="161925" cy="161925"/>
              </a:xfrm>
              <a:custGeom>
                <a:avLst/>
                <a:gdLst>
                  <a:gd name="connsiteX0" fmla="*/ 0 w 161925"/>
                  <a:gd name="connsiteY0" fmla="*/ 162878 h 161925"/>
                  <a:gd name="connsiteX1" fmla="*/ 141923 w 161925"/>
                  <a:gd name="connsiteY1" fmla="*/ 135255 h 161925"/>
                  <a:gd name="connsiteX2" fmla="*/ 162878 w 161925"/>
                  <a:gd name="connsiteY2" fmla="*/ 0 h 161925"/>
                </a:gdLst>
                <a:ahLst/>
                <a:cxnLst>
                  <a:cxn ang="0">
                    <a:pos x="connsiteX0" y="connsiteY0"/>
                  </a:cxn>
                  <a:cxn ang="0">
                    <a:pos x="connsiteX1" y="connsiteY1"/>
                  </a:cxn>
                  <a:cxn ang="0">
                    <a:pos x="connsiteX2" y="connsiteY2"/>
                  </a:cxn>
                </a:cxnLst>
                <a:rect l="l" t="t" r="r" b="b"/>
                <a:pathLst>
                  <a:path w="161925" h="161925">
                    <a:moveTo>
                      <a:pt x="0" y="162878"/>
                    </a:moveTo>
                    <a:lnTo>
                      <a:pt x="141923" y="135255"/>
                    </a:lnTo>
                    <a:lnTo>
                      <a:pt x="162878" y="0"/>
                    </a:lnTo>
                  </a:path>
                </a:pathLst>
              </a:custGeom>
              <a:noFill/>
              <a:ln w="23813" cap="flat">
                <a:solidFill>
                  <a:schemeClr val="accent1"/>
                </a:solidFill>
                <a:prstDash val="solid"/>
                <a:round/>
              </a:ln>
            </p:spPr>
            <p:txBody>
              <a:bodyPr rtlCol="0" anchor="ctr"/>
              <a:lstStyle/>
              <a:p>
                <a:endParaRPr lang="en-US" dirty="0"/>
              </a:p>
            </p:txBody>
          </p:sp>
        </p:grpSp>
        <p:sp>
          <p:nvSpPr>
            <p:cNvPr id="52" name="Freeform: Shape 51">
              <a:extLst>
                <a:ext uri="{FF2B5EF4-FFF2-40B4-BE49-F238E27FC236}">
                  <a16:creationId xmlns:a16="http://schemas.microsoft.com/office/drawing/2014/main" id="{D01D119F-74E1-4482-B664-AAD0BB5B651F}"/>
                </a:ext>
              </a:extLst>
            </p:cNvPr>
            <p:cNvSpPr/>
            <p:nvPr/>
          </p:nvSpPr>
          <p:spPr>
            <a:xfrm>
              <a:off x="1334697" y="5102537"/>
              <a:ext cx="360000" cy="360000"/>
            </a:xfrm>
            <a:custGeom>
              <a:avLst/>
              <a:gdLst>
                <a:gd name="connsiteX0" fmla="*/ 0 w 360000"/>
                <a:gd name="connsiteY0" fmla="*/ 0 h 360000"/>
                <a:gd name="connsiteX1" fmla="*/ 185104 w 360000"/>
                <a:gd name="connsiteY1" fmla="*/ 0 h 360000"/>
                <a:gd name="connsiteX2" fmla="*/ 185104 w 360000"/>
                <a:gd name="connsiteY2" fmla="*/ 172694 h 360000"/>
                <a:gd name="connsiteX3" fmla="*/ 360000 w 360000"/>
                <a:gd name="connsiteY3" fmla="*/ 172694 h 360000"/>
                <a:gd name="connsiteX4" fmla="*/ 360000 w 360000"/>
                <a:gd name="connsiteY4" fmla="*/ 360000 h 360000"/>
                <a:gd name="connsiteX5" fmla="*/ 0 w 360000"/>
                <a:gd name="connsiteY5" fmla="*/ 360000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6" fmla="*/ 276544 w 360000"/>
                <a:gd name="connsiteY6" fmla="*/ 264134 h 360000"/>
                <a:gd name="connsiteX0" fmla="*/ 185104 w 360000"/>
                <a:gd name="connsiteY0" fmla="*/ 172694 h 360000"/>
                <a:gd name="connsiteX1" fmla="*/ 360000 w 360000"/>
                <a:gd name="connsiteY1" fmla="*/ 172694 h 360000"/>
                <a:gd name="connsiteX2" fmla="*/ 360000 w 360000"/>
                <a:gd name="connsiteY2" fmla="*/ 360000 h 360000"/>
                <a:gd name="connsiteX3" fmla="*/ 0 w 360000"/>
                <a:gd name="connsiteY3" fmla="*/ 360000 h 360000"/>
                <a:gd name="connsiteX4" fmla="*/ 0 w 360000"/>
                <a:gd name="connsiteY4" fmla="*/ 0 h 360000"/>
                <a:gd name="connsiteX5" fmla="*/ 185104 w 360000"/>
                <a:gd name="connsiteY5" fmla="*/ 0 h 360000"/>
                <a:gd name="connsiteX0" fmla="*/ 360000 w 360000"/>
                <a:gd name="connsiteY0" fmla="*/ 172694 h 360000"/>
                <a:gd name="connsiteX1" fmla="*/ 360000 w 360000"/>
                <a:gd name="connsiteY1" fmla="*/ 360000 h 360000"/>
                <a:gd name="connsiteX2" fmla="*/ 0 w 360000"/>
                <a:gd name="connsiteY2" fmla="*/ 360000 h 360000"/>
                <a:gd name="connsiteX3" fmla="*/ 0 w 360000"/>
                <a:gd name="connsiteY3" fmla="*/ 0 h 360000"/>
                <a:gd name="connsiteX4" fmla="*/ 185104 w 360000"/>
                <a:gd name="connsiteY4" fmla="*/ 0 h 3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 h="360000">
                  <a:moveTo>
                    <a:pt x="360000" y="172694"/>
                  </a:moveTo>
                  <a:lnTo>
                    <a:pt x="360000" y="360000"/>
                  </a:lnTo>
                  <a:lnTo>
                    <a:pt x="0" y="360000"/>
                  </a:lnTo>
                  <a:lnTo>
                    <a:pt x="0" y="0"/>
                  </a:lnTo>
                  <a:lnTo>
                    <a:pt x="185104" y="0"/>
                  </a:lnTo>
                </a:path>
              </a:pathLst>
            </a:custGeom>
            <a:noFill/>
            <a:ln w="9525" cap="flat">
              <a:solidFill>
                <a:schemeClr val="bg1">
                  <a:lumMod val="75000"/>
                </a:schemeClr>
              </a:solidFill>
              <a:prstDash val="solid"/>
              <a:miter/>
            </a:ln>
          </p:spPr>
          <p:txBody>
            <a:bodyPr rtlCol="0" anchor="ctr"/>
            <a:lstStyle/>
            <a:p>
              <a:endParaRPr lang="en-US" dirty="0"/>
            </a:p>
          </p:txBody>
        </p:sp>
      </p:gr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pic>
        <p:nvPicPr>
          <p:cNvPr id="24" name="Picture 23">
            <a:extLst>
              <a:ext uri="{FF2B5EF4-FFF2-40B4-BE49-F238E27FC236}">
                <a16:creationId xmlns:a16="http://schemas.microsoft.com/office/drawing/2014/main" id="{A73C179B-C225-432C-A319-A301FA2CADC7}"/>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894511" y="1266576"/>
            <a:ext cx="6720063" cy="4832388"/>
          </a:xfrm>
          <a:gradFill>
            <a:gsLst>
              <a:gs pos="0">
                <a:schemeClr val="tx2"/>
              </a:gs>
              <a:gs pos="100000">
                <a:schemeClr val="accent2"/>
              </a:gs>
            </a:gsLst>
            <a:lin ang="14400000" scaled="0"/>
          </a:gradFill>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spread of diseases through touch has now become a new normal nowadays. Hence, paperless and contactless, are THE need of the hour. The age-old method of carrying medical files whenever you visit a doctor results in it going through different hands and if the patient forgets to carry his medical file along with him then the doctor has no prior information to move forward with. DATAMBULANCE is here to CHANGE this. With DATAMBULANCE, the patient can have the entirety of medical information right in the palm of his hand as a QR CODE, without having any physical contact.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1767563" y="1502252"/>
            <a:ext cx="4585966" cy="1008000"/>
          </a:xfrm>
        </p:spPr>
        <p:txBody>
          <a:bodyPr/>
          <a:lstStyle/>
          <a:p>
            <a:r>
              <a:rPr lang="en-US" dirty="0"/>
              <a:t>OUR BIG </a:t>
            </a:r>
            <a:br>
              <a:rPr lang="en-US" dirty="0"/>
            </a:br>
            <a:r>
              <a:rPr lang="en-US" dirty="0"/>
              <a:t>IDEA</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13143" y="287821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5927411" y="1755549"/>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1"/>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56391" y="2653015"/>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7D2E3D53-540C-4B53-81A5-06BF8F293513}"/>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18" descr="A picture containing person, indoor, putting&#10;&#10;Description automatically generated">
            <a:extLst>
              <a:ext uri="{FF2B5EF4-FFF2-40B4-BE49-F238E27FC236}">
                <a16:creationId xmlns:a16="http://schemas.microsoft.com/office/drawing/2014/main" id="{9F966179-69B5-4FD0-B4D0-F934EDCF6E4E}"/>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8" name="Rectangle 27">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5FE7255-EDF0-46E5-A5A4-3DB0F26BF12F}"/>
              </a:ext>
            </a:extLst>
          </p:cNvPr>
          <p:cNvSpPr>
            <a:spLocks noGrp="1"/>
          </p:cNvSpPr>
          <p:nvPr>
            <p:ph type="ctrTitle"/>
          </p:nvPr>
        </p:nvSpPr>
        <p:spPr>
          <a:xfrm>
            <a:off x="686451" y="325549"/>
            <a:ext cx="10813002" cy="5779363"/>
          </a:xfrm>
          <a:effectLst>
            <a:outerShdw blurRad="50800" dist="38100" dir="2700000" algn="tl" rotWithShape="0">
              <a:prstClr val="black">
                <a:alpha val="40000"/>
              </a:prstClr>
            </a:outerShdw>
          </a:effectLst>
        </p:spPr>
        <p:txBody>
          <a:bodyPr vert="horz" lIns="91440" tIns="45720" rIns="91440" bIns="45720" rtlCol="0" anchor="b">
            <a:normAutofit/>
          </a:bodyPr>
          <a:lstStyle/>
          <a:p>
            <a:br>
              <a:rPr lang="en-US" sz="4800" dirty="0">
                <a:solidFill>
                  <a:srgbClr val="FFFFFF"/>
                </a:solidFill>
              </a:rPr>
            </a:br>
            <a:endParaRPr lang="en-US" sz="4800" dirty="0">
              <a:solidFill>
                <a:srgbClr val="FFFFFF"/>
              </a:solidFill>
            </a:endParaRPr>
          </a:p>
        </p:txBody>
      </p:sp>
      <p:sp>
        <p:nvSpPr>
          <p:cNvPr id="4" name="Slide Number Placeholder 3">
            <a:extLst>
              <a:ext uri="{FF2B5EF4-FFF2-40B4-BE49-F238E27FC236}">
                <a16:creationId xmlns:a16="http://schemas.microsoft.com/office/drawing/2014/main" id="{B20E9FB6-CFEB-46B6-9EBF-58AAB387376F}"/>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lgn="r">
              <a:lnSpc>
                <a:spcPct val="90000"/>
              </a:lnSpc>
              <a:spcAft>
                <a:spcPts val="600"/>
              </a:spcAft>
              <a:defRPr/>
            </a:pPr>
            <a:fld id="{EECC7194-A4D0-457B-9D3E-53681723AFF7}" type="slidenum">
              <a:rPr lang="en-US" sz="1200">
                <a:solidFill>
                  <a:srgbClr val="FFFFFF"/>
                </a:solidFill>
                <a:latin typeface="Calibri" panose="020F0502020204030204"/>
              </a:rPr>
              <a:pPr algn="r">
                <a:lnSpc>
                  <a:spcPct val="90000"/>
                </a:lnSpc>
                <a:spcAft>
                  <a:spcPts val="600"/>
                </a:spcAft>
                <a:defRPr/>
              </a:pPr>
              <a:t>3</a:t>
            </a:fld>
            <a:endParaRPr lang="en-US" sz="1200">
              <a:solidFill>
                <a:srgbClr val="FFFFFF"/>
              </a:solidFill>
              <a:latin typeface="Calibri" panose="020F0502020204030204"/>
            </a:endParaRPr>
          </a:p>
        </p:txBody>
      </p:sp>
      <p:sp>
        <p:nvSpPr>
          <p:cNvPr id="24" name="TextBox 23">
            <a:extLst>
              <a:ext uri="{FF2B5EF4-FFF2-40B4-BE49-F238E27FC236}">
                <a16:creationId xmlns:a16="http://schemas.microsoft.com/office/drawing/2014/main" id="{D27BA413-56F7-410A-8FF9-79419F6D2D3D}"/>
              </a:ext>
            </a:extLst>
          </p:cNvPr>
          <p:cNvSpPr txBox="1"/>
          <p:nvPr/>
        </p:nvSpPr>
        <p:spPr>
          <a:xfrm>
            <a:off x="2068496" y="1090725"/>
            <a:ext cx="8194090" cy="3970318"/>
          </a:xfrm>
          <a:prstGeom prst="rect">
            <a:avLst/>
          </a:prstGeom>
          <a:noFill/>
        </p:spPr>
        <p:txBody>
          <a:bodyPr wrap="square" rtlCol="0">
            <a:spAutoFit/>
          </a:bodyPr>
          <a:lstStyle/>
          <a:p>
            <a:r>
              <a:rPr lang="en-US" sz="2800" dirty="0">
                <a:solidFill>
                  <a:schemeClr val="bg1"/>
                </a:solidFill>
                <a:latin typeface="Arial Rounded MT Bold" panose="020F0704030504030204" pitchFamily="34" charset="0"/>
              </a:rPr>
              <a:t>COMMON ISSUES WITH CURRENT PRACTICE </a:t>
            </a:r>
            <a:endParaRPr lang="en-US" sz="2800" dirty="0">
              <a:solidFill>
                <a:schemeClr val="bg1"/>
              </a:solidFill>
            </a:endParaRPr>
          </a:p>
          <a:p>
            <a:endParaRPr lang="en-IN" sz="2800" dirty="0">
              <a:solidFill>
                <a:schemeClr val="bg1"/>
              </a:solidFill>
            </a:endParaRPr>
          </a:p>
          <a:p>
            <a:r>
              <a:rPr lang="en-IN" sz="2800" dirty="0">
                <a:solidFill>
                  <a:schemeClr val="bg1"/>
                </a:solidFill>
              </a:rPr>
              <a:t>1.</a:t>
            </a:r>
            <a:r>
              <a:rPr lang="en-IN" sz="2800" b="1" i="0" dirty="0">
                <a:solidFill>
                  <a:srgbClr val="303E48"/>
                </a:solidFill>
                <a:effectLst/>
                <a:latin typeface="Roboto"/>
              </a:rPr>
              <a:t>  </a:t>
            </a:r>
            <a:r>
              <a:rPr lang="en-IN" sz="2800" b="1" i="0" dirty="0">
                <a:solidFill>
                  <a:schemeClr val="bg1"/>
                </a:solidFill>
                <a:effectLst/>
                <a:latin typeface="Roboto"/>
              </a:rPr>
              <a:t>Patient forgetting to carry his file or losing it </a:t>
            </a:r>
          </a:p>
          <a:p>
            <a:pPr marL="514350" indent="-514350">
              <a:buAutoNum type="arabicPeriod" startAt="2"/>
            </a:pPr>
            <a:r>
              <a:rPr lang="en-IN" sz="2800" b="1" i="0" dirty="0">
                <a:solidFill>
                  <a:schemeClr val="bg1"/>
                </a:solidFill>
                <a:effectLst/>
                <a:latin typeface="Roboto"/>
              </a:rPr>
              <a:t>Struggling with inhouse hospital scanning</a:t>
            </a:r>
          </a:p>
          <a:p>
            <a:pPr marL="514350" indent="-514350">
              <a:buFontTx/>
              <a:buAutoNum type="arabicPeriod" startAt="2"/>
            </a:pPr>
            <a:r>
              <a:rPr lang="en-US" sz="2800" b="1" i="0" dirty="0">
                <a:solidFill>
                  <a:schemeClr val="bg1"/>
                </a:solidFill>
                <a:effectLst/>
                <a:latin typeface="Roboto"/>
              </a:rPr>
              <a:t>Medical Record Libraries Taking up Space</a:t>
            </a:r>
          </a:p>
          <a:p>
            <a:r>
              <a:rPr lang="en-IN" sz="2800" b="1" dirty="0">
                <a:solidFill>
                  <a:schemeClr val="bg1"/>
                </a:solidFill>
                <a:latin typeface="Roboto"/>
              </a:rPr>
              <a:t>4.  </a:t>
            </a:r>
            <a:r>
              <a:rPr lang="en-US" sz="2800" b="1" i="0" dirty="0">
                <a:solidFill>
                  <a:schemeClr val="bg1"/>
                </a:solidFill>
                <a:effectLst/>
                <a:latin typeface="Roboto"/>
              </a:rPr>
              <a:t>Retrieving Records Sent Off Site</a:t>
            </a:r>
          </a:p>
          <a:p>
            <a:endParaRPr lang="en-US" sz="2800" b="1" dirty="0">
              <a:solidFill>
                <a:schemeClr val="bg1"/>
              </a:solidFill>
              <a:latin typeface="Roboto"/>
            </a:endParaRPr>
          </a:p>
          <a:p>
            <a:r>
              <a:rPr lang="en-IN" sz="2800" b="1" dirty="0">
                <a:solidFill>
                  <a:schemeClr val="bg1"/>
                </a:solidFill>
                <a:latin typeface="Roboto"/>
              </a:rPr>
              <a:t>DATAMBULANCE IS THE SOLUTION TO THESE PROBLEMS</a:t>
            </a:r>
            <a:endParaRPr lang="en-US" sz="2800" b="1" i="0" dirty="0">
              <a:solidFill>
                <a:schemeClr val="bg1"/>
              </a:solidFill>
              <a:effectLst/>
              <a:latin typeface="Roboto"/>
            </a:endParaRPr>
          </a:p>
        </p:txBody>
      </p:sp>
      <p:pic>
        <p:nvPicPr>
          <p:cNvPr id="27" name="Picture 26">
            <a:extLst>
              <a:ext uri="{FF2B5EF4-FFF2-40B4-BE49-F238E27FC236}">
                <a16:creationId xmlns:a16="http://schemas.microsoft.com/office/drawing/2014/main" id="{D4657DF4-7DC4-4411-A4DF-5555CE9EA604}"/>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260961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graphical user interface&#10;&#10;Description automatically generated">
            <a:extLst>
              <a:ext uri="{FF2B5EF4-FFF2-40B4-BE49-F238E27FC236}">
                <a16:creationId xmlns:a16="http://schemas.microsoft.com/office/drawing/2014/main" id="{0DC05ED9-7985-4F48-9D20-59DD1C3B3BB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a:stretch/>
        </p:blipFill>
        <p:spPr>
          <a:xfrm>
            <a:off x="0" y="0"/>
            <a:ext cx="12192000" cy="6858000"/>
          </a:xfrm>
          <a:noFill/>
        </p:spPr>
      </p:pic>
      <p:sp>
        <p:nvSpPr>
          <p:cNvPr id="5" name="Title 4">
            <a:extLst>
              <a:ext uri="{FF2B5EF4-FFF2-40B4-BE49-F238E27FC236}">
                <a16:creationId xmlns:a16="http://schemas.microsoft.com/office/drawing/2014/main" id="{0F4CAF06-8DF8-4140-BC1C-5B396E3402E3}"/>
              </a:ext>
            </a:extLst>
          </p:cNvPr>
          <p:cNvSpPr>
            <a:spLocks noGrp="1"/>
          </p:cNvSpPr>
          <p:nvPr>
            <p:ph type="ctrTitle"/>
          </p:nvPr>
        </p:nvSpPr>
        <p:spPr>
          <a:xfrm>
            <a:off x="0" y="0"/>
            <a:ext cx="12192000" cy="6857999"/>
          </a:xfrm>
        </p:spPr>
        <p:txBody>
          <a:bodyPr anchor="ctr">
            <a:normAutofit/>
          </a:bodyPr>
          <a:lstStyle/>
          <a:p>
            <a:r>
              <a:rPr lang="en-US" dirty="0"/>
              <a:t>SOLUTION</a:t>
            </a:r>
            <a:endParaRPr lang="en-IN" dirty="0"/>
          </a:p>
        </p:txBody>
      </p:sp>
      <p:sp>
        <p:nvSpPr>
          <p:cNvPr id="2" name="Text Placeholder 1">
            <a:extLst>
              <a:ext uri="{FF2B5EF4-FFF2-40B4-BE49-F238E27FC236}">
                <a16:creationId xmlns:a16="http://schemas.microsoft.com/office/drawing/2014/main" id="{EE275C3D-331D-4DF8-BDEB-EBF0BFACFCD2}"/>
              </a:ext>
            </a:extLst>
          </p:cNvPr>
          <p:cNvSpPr>
            <a:spLocks noGrp="1"/>
          </p:cNvSpPr>
          <p:nvPr>
            <p:ph type="body" sz="quarter" idx="13"/>
          </p:nvPr>
        </p:nvSpPr>
        <p:spPr>
          <a:xfrm>
            <a:off x="1216660" y="3624580"/>
            <a:ext cx="4452620" cy="1008380"/>
          </a:xfrm>
        </p:spPr>
        <p:txBody>
          <a:bodyPr anchor="t">
            <a:noAutofit/>
          </a:bodyPr>
          <a:lstStyle/>
          <a:p>
            <a:r>
              <a:rPr lang="en-US" sz="4000" dirty="0"/>
              <a:t>QR BASED DATA STORAGE</a:t>
            </a:r>
            <a:endParaRPr lang="en-IN" sz="4000" dirty="0"/>
          </a:p>
        </p:txBody>
      </p:sp>
      <p:sp>
        <p:nvSpPr>
          <p:cNvPr id="12" name="Text Placeholder 4" hidden="1">
            <a:extLst>
              <a:ext uri="{FF2B5EF4-FFF2-40B4-BE49-F238E27FC236}">
                <a16:creationId xmlns:a16="http://schemas.microsoft.com/office/drawing/2014/main" id="{1FCF0B24-1051-4497-A7A2-B00AC19C9C14}"/>
              </a:ext>
            </a:extLst>
          </p:cNvPr>
          <p:cNvSpPr>
            <a:spLocks noGrp="1"/>
          </p:cNvSpPr>
          <p:nvPr>
            <p:ph type="body" sz="quarter" idx="14"/>
          </p:nvPr>
        </p:nvSpPr>
        <p:spPr>
          <a:xfrm>
            <a:off x="1917700" y="5180023"/>
            <a:ext cx="3314700" cy="205029"/>
          </a:xfrm>
        </p:spPr>
        <p:txBody>
          <a:bodyPr/>
          <a:lstStyle/>
          <a:p>
            <a:endParaRPr lang="en-US" dirty="0"/>
          </a:p>
        </p:txBody>
      </p:sp>
      <p:sp>
        <p:nvSpPr>
          <p:cNvPr id="14" name="Text Placeholder 5" hidden="1">
            <a:extLst>
              <a:ext uri="{FF2B5EF4-FFF2-40B4-BE49-F238E27FC236}">
                <a16:creationId xmlns:a16="http://schemas.microsoft.com/office/drawing/2014/main" id="{826CDD32-3197-4702-8F16-61E22DD12A1B}"/>
              </a:ext>
            </a:extLst>
          </p:cNvPr>
          <p:cNvSpPr>
            <a:spLocks noGrp="1"/>
          </p:cNvSpPr>
          <p:nvPr>
            <p:ph type="body" sz="quarter" idx="15"/>
          </p:nvPr>
        </p:nvSpPr>
        <p:spPr>
          <a:xfrm>
            <a:off x="1917700" y="5683561"/>
            <a:ext cx="3314700" cy="205029"/>
          </a:xfrm>
        </p:spPr>
        <p:txBody>
          <a:bodyPr/>
          <a:lstStyle/>
          <a:p>
            <a:endParaRPr lang="en-US"/>
          </a:p>
        </p:txBody>
      </p:sp>
      <p:sp>
        <p:nvSpPr>
          <p:cNvPr id="16" name="Text Placeholder 6" hidden="1">
            <a:extLst>
              <a:ext uri="{FF2B5EF4-FFF2-40B4-BE49-F238E27FC236}">
                <a16:creationId xmlns:a16="http://schemas.microsoft.com/office/drawing/2014/main" id="{93244DB2-49D2-4E80-836D-2BB9C4B11A46}"/>
              </a:ext>
            </a:extLst>
          </p:cNvPr>
          <p:cNvSpPr>
            <a:spLocks noGrp="1"/>
          </p:cNvSpPr>
          <p:nvPr>
            <p:ph type="body" sz="quarter" idx="16"/>
          </p:nvPr>
        </p:nvSpPr>
        <p:spPr>
          <a:xfrm>
            <a:off x="1917700" y="4821910"/>
            <a:ext cx="3314700" cy="205029"/>
          </a:xfrm>
        </p:spPr>
        <p:txBody>
          <a:bodyPr/>
          <a:lstStyle/>
          <a:p>
            <a:endParaRPr lang="en-US"/>
          </a:p>
        </p:txBody>
      </p:sp>
      <p:sp>
        <p:nvSpPr>
          <p:cNvPr id="4" name="Slide Number Placeholder 3" hidden="1">
            <a:extLst>
              <a:ext uri="{FF2B5EF4-FFF2-40B4-BE49-F238E27FC236}">
                <a16:creationId xmlns:a16="http://schemas.microsoft.com/office/drawing/2014/main" id="{FB66451F-B8D2-4620-82AC-CF3D8B69EFB2}"/>
              </a:ext>
            </a:extLst>
          </p:cNvPr>
          <p:cNvSpPr>
            <a:spLocks noGrp="1"/>
          </p:cNvSpPr>
          <p:nvPr>
            <p:ph type="sldNum" sz="quarter" idx="4294967295"/>
          </p:nvPr>
        </p:nvSpPr>
        <p:spPr>
          <a:xfrm>
            <a:off x="11575764" y="6241764"/>
            <a:ext cx="270474" cy="270474"/>
          </a:xfrm>
        </p:spPr>
        <p:txBody>
          <a:bodyPr/>
          <a:lstStyle/>
          <a:p>
            <a:pPr>
              <a:spcAft>
                <a:spcPts val="600"/>
              </a:spcAft>
            </a:pPr>
            <a:fld id="{EECC7194-A4D0-457B-9D3E-53681723AFF7}" type="slidenum">
              <a:rPr lang="en-US" smtClean="0"/>
              <a:pPr>
                <a:spcAft>
                  <a:spcPts val="600"/>
                </a:spcAft>
              </a:pPr>
              <a:t>4</a:t>
            </a:fld>
            <a:endParaRPr lang="en-US"/>
          </a:p>
        </p:txBody>
      </p:sp>
      <p:pic>
        <p:nvPicPr>
          <p:cNvPr id="11" name="Picture 10">
            <a:extLst>
              <a:ext uri="{FF2B5EF4-FFF2-40B4-BE49-F238E27FC236}">
                <a16:creationId xmlns:a16="http://schemas.microsoft.com/office/drawing/2014/main" id="{648F5ADD-38C8-4F51-BE1B-3301E88FB10C}"/>
              </a:ext>
            </a:extLst>
          </p:cNvPr>
          <p:cNvPicPr>
            <a:picLocks noChangeAspect="1"/>
          </p:cNvPicPr>
          <p:nvPr/>
        </p:nvPicPr>
        <p:blipFill rotWithShape="1">
          <a:blip r:embed="rId3">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1375862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0710" cy="6858000"/>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237477"/>
            <a:ext cx="11832000" cy="6383046"/>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OUR SERVICES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5" name="Text Placeholder 4">
            <a:extLst>
              <a:ext uri="{FF2B5EF4-FFF2-40B4-BE49-F238E27FC236}">
                <a16:creationId xmlns:a16="http://schemas.microsoft.com/office/drawing/2014/main" id="{7E6F3A07-B555-4DCB-847F-A2749A0C0866}"/>
              </a:ext>
            </a:extLst>
          </p:cNvPr>
          <p:cNvSpPr>
            <a:spLocks noGrp="1"/>
          </p:cNvSpPr>
          <p:nvPr>
            <p:ph type="body" sz="quarter" idx="13"/>
          </p:nvPr>
        </p:nvSpPr>
        <p:spPr>
          <a:xfrm>
            <a:off x="1470581" y="2575875"/>
            <a:ext cx="2812282" cy="1242556"/>
          </a:xfrm>
        </p:spPr>
        <p:txBody>
          <a:bodyPr/>
          <a:lstStyle/>
          <a:p>
            <a:r>
              <a:rPr lang="en-US" dirty="0"/>
              <a:t>Scanning QR Code by the hospital or the doctor will display all the medical information </a:t>
            </a:r>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70581" y="1775805"/>
            <a:ext cx="2553765" cy="687634"/>
          </a:xfrm>
        </p:spPr>
        <p:txBody>
          <a:bodyPr/>
          <a:lstStyle/>
          <a:p>
            <a:r>
              <a:rPr lang="en-US" dirty="0"/>
              <a:t>QR Code For Retrieving Entire Information of a patient </a:t>
            </a:r>
          </a:p>
        </p:txBody>
      </p:sp>
      <p:sp>
        <p:nvSpPr>
          <p:cNvPr id="7" name="Text Placeholder 6">
            <a:extLst>
              <a:ext uri="{FF2B5EF4-FFF2-40B4-BE49-F238E27FC236}">
                <a16:creationId xmlns:a16="http://schemas.microsoft.com/office/drawing/2014/main" id="{998C0573-728C-4817-B25F-9C4BA8292FDB}"/>
              </a:ext>
            </a:extLst>
          </p:cNvPr>
          <p:cNvSpPr>
            <a:spLocks noGrp="1"/>
          </p:cNvSpPr>
          <p:nvPr>
            <p:ph type="body" sz="quarter" idx="15"/>
          </p:nvPr>
        </p:nvSpPr>
        <p:spPr>
          <a:xfrm>
            <a:off x="6613386" y="2464986"/>
            <a:ext cx="2812282" cy="1242556"/>
          </a:xfrm>
        </p:spPr>
        <p:txBody>
          <a:bodyPr/>
          <a:lstStyle/>
          <a:p>
            <a:r>
              <a:rPr lang="en-US" dirty="0"/>
              <a:t>Hospital can sign in to view the records of patients </a:t>
            </a:r>
            <a:endParaRPr lang="en-US" noProof="1"/>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6613386" y="1807227"/>
            <a:ext cx="2812282" cy="554643"/>
          </a:xfrm>
        </p:spPr>
        <p:txBody>
          <a:bodyPr/>
          <a:lstStyle/>
          <a:p>
            <a:r>
              <a:rPr lang="en-US" dirty="0"/>
              <a:t>Database Management Service</a:t>
            </a:r>
          </a:p>
        </p:txBody>
      </p:sp>
      <p:sp>
        <p:nvSpPr>
          <p:cNvPr id="9" name="Text Placeholder 8">
            <a:extLst>
              <a:ext uri="{FF2B5EF4-FFF2-40B4-BE49-F238E27FC236}">
                <a16:creationId xmlns:a16="http://schemas.microsoft.com/office/drawing/2014/main" id="{EA2C873E-AF75-4B6A-8EBE-2F12C5A7E6A0}"/>
              </a:ext>
            </a:extLst>
          </p:cNvPr>
          <p:cNvSpPr>
            <a:spLocks noGrp="1"/>
          </p:cNvSpPr>
          <p:nvPr>
            <p:ph type="body" sz="quarter" idx="17"/>
          </p:nvPr>
        </p:nvSpPr>
        <p:spPr>
          <a:xfrm>
            <a:off x="8329150" y="4254277"/>
            <a:ext cx="2812282" cy="1242556"/>
          </a:xfrm>
        </p:spPr>
        <p:txBody>
          <a:bodyPr/>
          <a:lstStyle/>
          <a:p>
            <a:r>
              <a:rPr lang="en-US" dirty="0"/>
              <a:t>Our AI powered Chatbot will assistant the Patient  in providing quick help to the patient </a:t>
            </a:r>
            <a:endParaRPr lang="en-US" noProof="1"/>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8337665" y="3861025"/>
            <a:ext cx="2812282" cy="554643"/>
          </a:xfrm>
        </p:spPr>
        <p:txBody>
          <a:bodyPr/>
          <a:lstStyle/>
          <a:p>
            <a:r>
              <a:rPr lang="en-US" dirty="0"/>
              <a:t>Personal Medical Assistant :</a:t>
            </a:r>
          </a:p>
        </p:txBody>
      </p:sp>
      <p:sp>
        <p:nvSpPr>
          <p:cNvPr id="11" name="Text Placeholder 10">
            <a:extLst>
              <a:ext uri="{FF2B5EF4-FFF2-40B4-BE49-F238E27FC236}">
                <a16:creationId xmlns:a16="http://schemas.microsoft.com/office/drawing/2014/main" id="{D39B9111-D7E0-4C6E-8B6D-2598C446AF61}"/>
              </a:ext>
            </a:extLst>
          </p:cNvPr>
          <p:cNvSpPr>
            <a:spLocks noGrp="1"/>
          </p:cNvSpPr>
          <p:nvPr>
            <p:ph type="body" sz="quarter" idx="19"/>
          </p:nvPr>
        </p:nvSpPr>
        <p:spPr>
          <a:xfrm>
            <a:off x="3575704" y="4472399"/>
            <a:ext cx="2812282" cy="1242556"/>
          </a:xfrm>
        </p:spPr>
        <p:txBody>
          <a:bodyPr/>
          <a:lstStyle/>
          <a:p>
            <a:r>
              <a:rPr lang="en-US" noProof="1"/>
              <a:t>Answers to questions not given by personal medical assistant can be forwarded via call to a general physician</a:t>
            </a:r>
          </a:p>
        </p:txBody>
      </p:sp>
      <p:sp>
        <p:nvSpPr>
          <p:cNvPr id="12" name="Text Placeholder 11">
            <a:extLst>
              <a:ext uri="{FF2B5EF4-FFF2-40B4-BE49-F238E27FC236}">
                <a16:creationId xmlns:a16="http://schemas.microsoft.com/office/drawing/2014/main" id="{2C6192BD-E170-4A74-8019-C8202728C49D}"/>
              </a:ext>
            </a:extLst>
          </p:cNvPr>
          <p:cNvSpPr>
            <a:spLocks noGrp="1"/>
          </p:cNvSpPr>
          <p:nvPr>
            <p:ph type="body" sz="quarter" idx="20"/>
          </p:nvPr>
        </p:nvSpPr>
        <p:spPr>
          <a:xfrm>
            <a:off x="3575704" y="3814640"/>
            <a:ext cx="2812282" cy="554643"/>
          </a:xfrm>
        </p:spPr>
        <p:txBody>
          <a:bodyPr/>
          <a:lstStyle/>
          <a:p>
            <a:r>
              <a:rPr lang="en-US" dirty="0"/>
              <a:t>Call-in General Physician </a:t>
            </a:r>
            <a:br>
              <a:rPr lang="en-US" dirty="0"/>
            </a:br>
            <a:r>
              <a:rPr lang="en-US" dirty="0"/>
              <a:t>Consultation Available</a:t>
            </a:r>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869480" y="1810793"/>
            <a:ext cx="529139" cy="65961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Graphic 27" descr="Icon Stethoscope">
            <a:extLst>
              <a:ext uri="{FF2B5EF4-FFF2-40B4-BE49-F238E27FC236}">
                <a16:creationId xmlns:a16="http://schemas.microsoft.com/office/drawing/2014/main" id="{E8253ED6-A426-4BA6-A61A-E4174B8BAE45}"/>
              </a:ext>
            </a:extLst>
          </p:cNvPr>
          <p:cNvSpPr>
            <a:spLocks noChangeAspect="1"/>
          </p:cNvSpPr>
          <p:nvPr/>
        </p:nvSpPr>
        <p:spPr>
          <a:xfrm>
            <a:off x="5612724" y="2044027"/>
            <a:ext cx="330615" cy="330615"/>
          </a:xfrm>
          <a:custGeom>
            <a:avLst/>
            <a:gdLst>
              <a:gd name="connsiteX0" fmla="*/ 757238 w 800100"/>
              <a:gd name="connsiteY0" fmla="*/ 28575 h 800100"/>
              <a:gd name="connsiteX1" fmla="*/ 683181 w 800100"/>
              <a:gd name="connsiteY1" fmla="*/ 28575 h 800100"/>
              <a:gd name="connsiteX2" fmla="*/ 642938 w 800100"/>
              <a:gd name="connsiteY2" fmla="*/ 0 h 800100"/>
              <a:gd name="connsiteX3" fmla="*/ 600075 w 800100"/>
              <a:gd name="connsiteY3" fmla="*/ 42863 h 800100"/>
              <a:gd name="connsiteX4" fmla="*/ 600075 w 800100"/>
              <a:gd name="connsiteY4" fmla="*/ 100013 h 800100"/>
              <a:gd name="connsiteX5" fmla="*/ 642938 w 800100"/>
              <a:gd name="connsiteY5" fmla="*/ 142875 h 800100"/>
              <a:gd name="connsiteX6" fmla="*/ 683181 w 800100"/>
              <a:gd name="connsiteY6" fmla="*/ 114300 h 800100"/>
              <a:gd name="connsiteX7" fmla="*/ 714375 w 800100"/>
              <a:gd name="connsiteY7" fmla="*/ 114300 h 800100"/>
              <a:gd name="connsiteX8" fmla="*/ 714375 w 800100"/>
              <a:gd name="connsiteY8" fmla="*/ 214313 h 800100"/>
              <a:gd name="connsiteX9" fmla="*/ 557213 w 800100"/>
              <a:gd name="connsiteY9" fmla="*/ 371475 h 800100"/>
              <a:gd name="connsiteX10" fmla="*/ 400050 w 800100"/>
              <a:gd name="connsiteY10" fmla="*/ 214313 h 800100"/>
              <a:gd name="connsiteX11" fmla="*/ 400050 w 800100"/>
              <a:gd name="connsiteY11" fmla="*/ 114300 h 800100"/>
              <a:gd name="connsiteX12" fmla="*/ 431244 w 800100"/>
              <a:gd name="connsiteY12" fmla="*/ 114300 h 800100"/>
              <a:gd name="connsiteX13" fmla="*/ 471488 w 800100"/>
              <a:gd name="connsiteY13" fmla="*/ 142875 h 800100"/>
              <a:gd name="connsiteX14" fmla="*/ 514350 w 800100"/>
              <a:gd name="connsiteY14" fmla="*/ 100013 h 800100"/>
              <a:gd name="connsiteX15" fmla="*/ 514350 w 800100"/>
              <a:gd name="connsiteY15" fmla="*/ 42863 h 800100"/>
              <a:gd name="connsiteX16" fmla="*/ 471488 w 800100"/>
              <a:gd name="connsiteY16" fmla="*/ 0 h 800100"/>
              <a:gd name="connsiteX17" fmla="*/ 431244 w 800100"/>
              <a:gd name="connsiteY17" fmla="*/ 28575 h 800100"/>
              <a:gd name="connsiteX18" fmla="*/ 357188 w 800100"/>
              <a:gd name="connsiteY18" fmla="*/ 28575 h 800100"/>
              <a:gd name="connsiteX19" fmla="*/ 314325 w 800100"/>
              <a:gd name="connsiteY19" fmla="*/ 71438 h 800100"/>
              <a:gd name="connsiteX20" fmla="*/ 314325 w 800100"/>
              <a:gd name="connsiteY20" fmla="*/ 214313 h 800100"/>
              <a:gd name="connsiteX21" fmla="*/ 514350 w 800100"/>
              <a:gd name="connsiteY21" fmla="*/ 453180 h 800100"/>
              <a:gd name="connsiteX22" fmla="*/ 514350 w 800100"/>
              <a:gd name="connsiteY22" fmla="*/ 642938 h 800100"/>
              <a:gd name="connsiteX23" fmla="*/ 442913 w 800100"/>
              <a:gd name="connsiteY23" fmla="*/ 714375 h 800100"/>
              <a:gd name="connsiteX24" fmla="*/ 242888 w 800100"/>
              <a:gd name="connsiteY24" fmla="*/ 714375 h 800100"/>
              <a:gd name="connsiteX25" fmla="*/ 171450 w 800100"/>
              <a:gd name="connsiteY25" fmla="*/ 642938 h 800100"/>
              <a:gd name="connsiteX26" fmla="*/ 171450 w 800100"/>
              <a:gd name="connsiteY26" fmla="*/ 520741 h 800100"/>
              <a:gd name="connsiteX27" fmla="*/ 257175 w 800100"/>
              <a:gd name="connsiteY27" fmla="*/ 400050 h 800100"/>
              <a:gd name="connsiteX28" fmla="*/ 128588 w 800100"/>
              <a:gd name="connsiteY28" fmla="*/ 271463 h 800100"/>
              <a:gd name="connsiteX29" fmla="*/ 0 w 800100"/>
              <a:gd name="connsiteY29" fmla="*/ 400050 h 800100"/>
              <a:gd name="connsiteX30" fmla="*/ 85725 w 800100"/>
              <a:gd name="connsiteY30" fmla="*/ 520741 h 800100"/>
              <a:gd name="connsiteX31" fmla="*/ 85725 w 800100"/>
              <a:gd name="connsiteY31" fmla="*/ 642938 h 800100"/>
              <a:gd name="connsiteX32" fmla="*/ 242888 w 800100"/>
              <a:gd name="connsiteY32" fmla="*/ 800100 h 800100"/>
              <a:gd name="connsiteX33" fmla="*/ 442913 w 800100"/>
              <a:gd name="connsiteY33" fmla="*/ 800100 h 800100"/>
              <a:gd name="connsiteX34" fmla="*/ 600075 w 800100"/>
              <a:gd name="connsiteY34" fmla="*/ 642938 h 800100"/>
              <a:gd name="connsiteX35" fmla="*/ 600075 w 800100"/>
              <a:gd name="connsiteY35" fmla="*/ 453180 h 800100"/>
              <a:gd name="connsiteX36" fmla="*/ 800100 w 800100"/>
              <a:gd name="connsiteY36" fmla="*/ 214313 h 800100"/>
              <a:gd name="connsiteX37" fmla="*/ 800100 w 800100"/>
              <a:gd name="connsiteY37" fmla="*/ 71438 h 800100"/>
              <a:gd name="connsiteX38" fmla="*/ 757238 w 800100"/>
              <a:gd name="connsiteY38" fmla="*/ 28575 h 800100"/>
              <a:gd name="connsiteX39" fmla="*/ 57150 w 800100"/>
              <a:gd name="connsiteY39" fmla="*/ 400050 h 800100"/>
              <a:gd name="connsiteX40" fmla="*/ 128588 w 800100"/>
              <a:gd name="connsiteY40" fmla="*/ 328613 h 800100"/>
              <a:gd name="connsiteX41" fmla="*/ 200025 w 800100"/>
              <a:gd name="connsiteY41" fmla="*/ 400050 h 800100"/>
              <a:gd name="connsiteX42" fmla="*/ 128588 w 800100"/>
              <a:gd name="connsiteY42" fmla="*/ 471488 h 800100"/>
              <a:gd name="connsiteX43" fmla="*/ 57150 w 800100"/>
              <a:gd name="connsiteY43" fmla="*/ 40005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0100" h="800100">
                <a:moveTo>
                  <a:pt x="757238" y="28575"/>
                </a:moveTo>
                <a:lnTo>
                  <a:pt x="683181" y="28575"/>
                </a:lnTo>
                <a:cubicBezTo>
                  <a:pt x="677275" y="11963"/>
                  <a:pt x="661578" y="0"/>
                  <a:pt x="642938" y="0"/>
                </a:cubicBezTo>
                <a:cubicBezTo>
                  <a:pt x="619268" y="0"/>
                  <a:pt x="600075" y="19193"/>
                  <a:pt x="600075" y="42863"/>
                </a:cubicBezTo>
                <a:lnTo>
                  <a:pt x="600075" y="100013"/>
                </a:lnTo>
                <a:cubicBezTo>
                  <a:pt x="600075" y="123682"/>
                  <a:pt x="619268" y="142875"/>
                  <a:pt x="642938" y="142875"/>
                </a:cubicBezTo>
                <a:cubicBezTo>
                  <a:pt x="661568" y="142875"/>
                  <a:pt x="677275" y="130912"/>
                  <a:pt x="683181" y="114300"/>
                </a:cubicBezTo>
                <a:lnTo>
                  <a:pt x="714375" y="114300"/>
                </a:lnTo>
                <a:lnTo>
                  <a:pt x="714375" y="214313"/>
                </a:lnTo>
                <a:cubicBezTo>
                  <a:pt x="714375" y="300971"/>
                  <a:pt x="643871" y="371475"/>
                  <a:pt x="557213" y="371475"/>
                </a:cubicBezTo>
                <a:cubicBezTo>
                  <a:pt x="470554" y="371475"/>
                  <a:pt x="400050" y="300971"/>
                  <a:pt x="400050" y="214313"/>
                </a:cubicBezTo>
                <a:lnTo>
                  <a:pt x="400050" y="114300"/>
                </a:lnTo>
                <a:lnTo>
                  <a:pt x="431244" y="114300"/>
                </a:lnTo>
                <a:cubicBezTo>
                  <a:pt x="437150" y="130912"/>
                  <a:pt x="452847" y="142875"/>
                  <a:pt x="471488" y="142875"/>
                </a:cubicBezTo>
                <a:cubicBezTo>
                  <a:pt x="495157" y="142875"/>
                  <a:pt x="514350" y="123682"/>
                  <a:pt x="514350" y="100013"/>
                </a:cubicBezTo>
                <a:lnTo>
                  <a:pt x="514350" y="42863"/>
                </a:lnTo>
                <a:cubicBezTo>
                  <a:pt x="514350" y="19193"/>
                  <a:pt x="495157" y="0"/>
                  <a:pt x="471488" y="0"/>
                </a:cubicBezTo>
                <a:cubicBezTo>
                  <a:pt x="452857" y="0"/>
                  <a:pt x="437150" y="11963"/>
                  <a:pt x="431244" y="28575"/>
                </a:cubicBezTo>
                <a:lnTo>
                  <a:pt x="357188" y="28575"/>
                </a:lnTo>
                <a:cubicBezTo>
                  <a:pt x="333508" y="28575"/>
                  <a:pt x="314325" y="47758"/>
                  <a:pt x="314325" y="71438"/>
                </a:cubicBezTo>
                <a:lnTo>
                  <a:pt x="314325" y="214313"/>
                </a:lnTo>
                <a:cubicBezTo>
                  <a:pt x="314325" y="333594"/>
                  <a:pt x="400822" y="432845"/>
                  <a:pt x="514350" y="453180"/>
                </a:cubicBezTo>
                <a:lnTo>
                  <a:pt x="514350" y="642938"/>
                </a:lnTo>
                <a:cubicBezTo>
                  <a:pt x="514350" y="682323"/>
                  <a:pt x="482298" y="714375"/>
                  <a:pt x="442913" y="714375"/>
                </a:cubicBezTo>
                <a:lnTo>
                  <a:pt x="242888" y="714375"/>
                </a:lnTo>
                <a:cubicBezTo>
                  <a:pt x="203502" y="714375"/>
                  <a:pt x="171450" y="682323"/>
                  <a:pt x="171450" y="642938"/>
                </a:cubicBezTo>
                <a:lnTo>
                  <a:pt x="171450" y="520741"/>
                </a:lnTo>
                <a:cubicBezTo>
                  <a:pt x="221237" y="502987"/>
                  <a:pt x="257175" y="455857"/>
                  <a:pt x="257175" y="400050"/>
                </a:cubicBezTo>
                <a:cubicBezTo>
                  <a:pt x="257175" y="329146"/>
                  <a:pt x="199492" y="271463"/>
                  <a:pt x="128588" y="271463"/>
                </a:cubicBezTo>
                <a:cubicBezTo>
                  <a:pt x="57683" y="271463"/>
                  <a:pt x="0" y="329146"/>
                  <a:pt x="0" y="400050"/>
                </a:cubicBezTo>
                <a:cubicBezTo>
                  <a:pt x="0" y="455857"/>
                  <a:pt x="35938" y="502987"/>
                  <a:pt x="85725" y="520741"/>
                </a:cubicBezTo>
                <a:lnTo>
                  <a:pt x="85725" y="642938"/>
                </a:lnTo>
                <a:cubicBezTo>
                  <a:pt x="85725" y="729596"/>
                  <a:pt x="156229" y="800100"/>
                  <a:pt x="242888" y="800100"/>
                </a:cubicBezTo>
                <a:lnTo>
                  <a:pt x="442913" y="800100"/>
                </a:lnTo>
                <a:cubicBezTo>
                  <a:pt x="529571" y="800100"/>
                  <a:pt x="600075" y="729596"/>
                  <a:pt x="600075" y="642938"/>
                </a:cubicBezTo>
                <a:lnTo>
                  <a:pt x="600075" y="453180"/>
                </a:lnTo>
                <a:cubicBezTo>
                  <a:pt x="713603" y="432845"/>
                  <a:pt x="800100" y="333594"/>
                  <a:pt x="800100" y="214313"/>
                </a:cubicBezTo>
                <a:lnTo>
                  <a:pt x="800100" y="71438"/>
                </a:lnTo>
                <a:cubicBezTo>
                  <a:pt x="800100" y="47758"/>
                  <a:pt x="780917" y="28575"/>
                  <a:pt x="757238" y="28575"/>
                </a:cubicBezTo>
                <a:close/>
                <a:moveTo>
                  <a:pt x="57150" y="400050"/>
                </a:moveTo>
                <a:cubicBezTo>
                  <a:pt x="57150" y="360664"/>
                  <a:pt x="89202" y="328613"/>
                  <a:pt x="128588" y="328613"/>
                </a:cubicBezTo>
                <a:cubicBezTo>
                  <a:pt x="167973" y="328613"/>
                  <a:pt x="200025" y="360664"/>
                  <a:pt x="200025" y="400050"/>
                </a:cubicBezTo>
                <a:cubicBezTo>
                  <a:pt x="200025" y="439436"/>
                  <a:pt x="167973" y="471488"/>
                  <a:pt x="128588" y="471488"/>
                </a:cubicBezTo>
                <a:cubicBezTo>
                  <a:pt x="89202" y="471488"/>
                  <a:pt x="57150" y="439436"/>
                  <a:pt x="57150" y="400050"/>
                </a:cubicBezTo>
                <a:close/>
              </a:path>
            </a:pathLst>
          </a:custGeom>
          <a:solidFill>
            <a:schemeClr val="bg1"/>
          </a:solidFill>
          <a:ln w="9525" cap="flat">
            <a:noFill/>
            <a:prstDash val="solid"/>
            <a:miter/>
          </a:ln>
        </p:spPr>
        <p:txBody>
          <a:bodyPr rtlCol="0" anchor="ctr"/>
          <a:lstStyle/>
          <a:p>
            <a:endParaRPr lang="en-US" dirty="0"/>
          </a:p>
        </p:txBody>
      </p:sp>
      <p:sp>
        <p:nvSpPr>
          <p:cNvPr id="51" name="Graphic 21" descr="Icon Phone ">
            <a:extLst>
              <a:ext uri="{FF2B5EF4-FFF2-40B4-BE49-F238E27FC236}">
                <a16:creationId xmlns:a16="http://schemas.microsoft.com/office/drawing/2014/main" id="{9DB23001-17A7-4A97-8F18-88D642E8799B}"/>
              </a:ext>
            </a:extLst>
          </p:cNvPr>
          <p:cNvSpPr>
            <a:spLocks noChangeAspect="1"/>
          </p:cNvSpPr>
          <p:nvPr/>
        </p:nvSpPr>
        <p:spPr>
          <a:xfrm>
            <a:off x="3087911" y="4048141"/>
            <a:ext cx="293784" cy="273753"/>
          </a:xfrm>
          <a:custGeom>
            <a:avLst/>
            <a:gdLst>
              <a:gd name="connsiteX0" fmla="*/ 755475 w 838200"/>
              <a:gd name="connsiteY0" fmla="*/ 394211 h 781050"/>
              <a:gd name="connsiteX1" fmla="*/ 639994 w 838200"/>
              <a:gd name="connsiteY1" fmla="*/ 317154 h 781050"/>
              <a:gd name="connsiteX2" fmla="*/ 567661 w 838200"/>
              <a:gd name="connsiteY2" fmla="*/ 317154 h 781050"/>
              <a:gd name="connsiteX3" fmla="*/ 567661 w 838200"/>
              <a:gd name="connsiteY3" fmla="*/ 283816 h 781050"/>
              <a:gd name="connsiteX4" fmla="*/ 529561 w 838200"/>
              <a:gd name="connsiteY4" fmla="*/ 245716 h 781050"/>
              <a:gd name="connsiteX5" fmla="*/ 498604 w 838200"/>
              <a:gd name="connsiteY5" fmla="*/ 245716 h 781050"/>
              <a:gd name="connsiteX6" fmla="*/ 460504 w 838200"/>
              <a:gd name="connsiteY6" fmla="*/ 283816 h 781050"/>
              <a:gd name="connsiteX7" fmla="*/ 460504 w 838200"/>
              <a:gd name="connsiteY7" fmla="*/ 317154 h 781050"/>
              <a:gd name="connsiteX8" fmla="*/ 377161 w 838200"/>
              <a:gd name="connsiteY8" fmla="*/ 317154 h 781050"/>
              <a:gd name="connsiteX9" fmla="*/ 377161 w 838200"/>
              <a:gd name="connsiteY9" fmla="*/ 283816 h 781050"/>
              <a:gd name="connsiteX10" fmla="*/ 339061 w 838200"/>
              <a:gd name="connsiteY10" fmla="*/ 245716 h 781050"/>
              <a:gd name="connsiteX11" fmla="*/ 308104 w 838200"/>
              <a:gd name="connsiteY11" fmla="*/ 245716 h 781050"/>
              <a:gd name="connsiteX12" fmla="*/ 270004 w 838200"/>
              <a:gd name="connsiteY12" fmla="*/ 283816 h 781050"/>
              <a:gd name="connsiteX13" fmla="*/ 270004 w 838200"/>
              <a:gd name="connsiteY13" fmla="*/ 317154 h 781050"/>
              <a:gd name="connsiteX14" fmla="*/ 198062 w 838200"/>
              <a:gd name="connsiteY14" fmla="*/ 317154 h 781050"/>
              <a:gd name="connsiteX15" fmla="*/ 82581 w 838200"/>
              <a:gd name="connsiteY15" fmla="*/ 394211 h 781050"/>
              <a:gd name="connsiteX16" fmla="*/ 64722 w 838200"/>
              <a:gd name="connsiteY16" fmla="*/ 439445 h 781050"/>
              <a:gd name="connsiteX17" fmla="*/ 45710 w 838200"/>
              <a:gd name="connsiteY17" fmla="*/ 760781 h 781050"/>
              <a:gd name="connsiteX18" fmla="*/ 50796 w 838200"/>
              <a:gd name="connsiteY18" fmla="*/ 775068 h 781050"/>
              <a:gd name="connsiteX19" fmla="*/ 64712 w 838200"/>
              <a:gd name="connsiteY19" fmla="*/ 781107 h 781050"/>
              <a:gd name="connsiteX20" fmla="*/ 773334 w 838200"/>
              <a:gd name="connsiteY20" fmla="*/ 781107 h 781050"/>
              <a:gd name="connsiteX21" fmla="*/ 787250 w 838200"/>
              <a:gd name="connsiteY21" fmla="*/ 775068 h 781050"/>
              <a:gd name="connsiteX22" fmla="*/ 792336 w 838200"/>
              <a:gd name="connsiteY22" fmla="*/ 760781 h 781050"/>
              <a:gd name="connsiteX23" fmla="*/ 773325 w 838200"/>
              <a:gd name="connsiteY23" fmla="*/ 439445 h 781050"/>
              <a:gd name="connsiteX24" fmla="*/ 755475 w 838200"/>
              <a:gd name="connsiteY24" fmla="*/ 394211 h 781050"/>
              <a:gd name="connsiteX25" fmla="*/ 565880 w 838200"/>
              <a:gd name="connsiteY25" fmla="*/ 588731 h 781050"/>
              <a:gd name="connsiteX26" fmla="*/ 551592 w 838200"/>
              <a:gd name="connsiteY26" fmla="*/ 603018 h 781050"/>
              <a:gd name="connsiteX27" fmla="*/ 477507 w 838200"/>
              <a:gd name="connsiteY27" fmla="*/ 603018 h 781050"/>
              <a:gd name="connsiteX28" fmla="*/ 477507 w 838200"/>
              <a:gd name="connsiteY28" fmla="*/ 677094 h 781050"/>
              <a:gd name="connsiteX29" fmla="*/ 463219 w 838200"/>
              <a:gd name="connsiteY29" fmla="*/ 691382 h 781050"/>
              <a:gd name="connsiteX30" fmla="*/ 374856 w 838200"/>
              <a:gd name="connsiteY30" fmla="*/ 691382 h 781050"/>
              <a:gd name="connsiteX31" fmla="*/ 360568 w 838200"/>
              <a:gd name="connsiteY31" fmla="*/ 677094 h 781050"/>
              <a:gd name="connsiteX32" fmla="*/ 360568 w 838200"/>
              <a:gd name="connsiteY32" fmla="*/ 603018 h 781050"/>
              <a:gd name="connsiteX33" fmla="*/ 286483 w 838200"/>
              <a:gd name="connsiteY33" fmla="*/ 603018 h 781050"/>
              <a:gd name="connsiteX34" fmla="*/ 272195 w 838200"/>
              <a:gd name="connsiteY34" fmla="*/ 588731 h 781050"/>
              <a:gd name="connsiteX35" fmla="*/ 272195 w 838200"/>
              <a:gd name="connsiteY35" fmla="*/ 500358 h 781050"/>
              <a:gd name="connsiteX36" fmla="*/ 286483 w 838200"/>
              <a:gd name="connsiteY36" fmla="*/ 486070 h 781050"/>
              <a:gd name="connsiteX37" fmla="*/ 360568 w 838200"/>
              <a:gd name="connsiteY37" fmla="*/ 486070 h 781050"/>
              <a:gd name="connsiteX38" fmla="*/ 360568 w 838200"/>
              <a:gd name="connsiteY38" fmla="*/ 411985 h 781050"/>
              <a:gd name="connsiteX39" fmla="*/ 374856 w 838200"/>
              <a:gd name="connsiteY39" fmla="*/ 397697 h 781050"/>
              <a:gd name="connsiteX40" fmla="*/ 463219 w 838200"/>
              <a:gd name="connsiteY40" fmla="*/ 397697 h 781050"/>
              <a:gd name="connsiteX41" fmla="*/ 477507 w 838200"/>
              <a:gd name="connsiteY41" fmla="*/ 411985 h 781050"/>
              <a:gd name="connsiteX42" fmla="*/ 477507 w 838200"/>
              <a:gd name="connsiteY42" fmla="*/ 486061 h 781050"/>
              <a:gd name="connsiteX43" fmla="*/ 551592 w 838200"/>
              <a:gd name="connsiteY43" fmla="*/ 486061 h 781050"/>
              <a:gd name="connsiteX44" fmla="*/ 565880 w 838200"/>
              <a:gd name="connsiteY44" fmla="*/ 500348 h 781050"/>
              <a:gd name="connsiteX45" fmla="*/ 565880 w 838200"/>
              <a:gd name="connsiteY45" fmla="*/ 588731 h 781050"/>
              <a:gd name="connsiteX46" fmla="*/ 827017 w 838200"/>
              <a:gd name="connsiteY46" fmla="*/ 270300 h 781050"/>
              <a:gd name="connsiteX47" fmla="*/ 786164 w 838200"/>
              <a:gd name="connsiteY47" fmla="*/ 293446 h 781050"/>
              <a:gd name="connsiteX48" fmla="*/ 574709 w 838200"/>
              <a:gd name="connsiteY48" fmla="*/ 251803 h 781050"/>
              <a:gd name="connsiteX49" fmla="*/ 554964 w 838200"/>
              <a:gd name="connsiteY49" fmla="*/ 165497 h 781050"/>
              <a:gd name="connsiteX50" fmla="*/ 283597 w 838200"/>
              <a:gd name="connsiteY50" fmla="*/ 164687 h 781050"/>
              <a:gd name="connsiteX51" fmla="*/ 263204 w 838200"/>
              <a:gd name="connsiteY51" fmla="*/ 251089 h 781050"/>
              <a:gd name="connsiteX52" fmla="*/ 53435 w 838200"/>
              <a:gd name="connsiteY52" fmla="*/ 293694 h 781050"/>
              <a:gd name="connsiteX53" fmla="*/ 11448 w 838200"/>
              <a:gd name="connsiteY53" fmla="*/ 270300 h 781050"/>
              <a:gd name="connsiteX54" fmla="*/ 10267 w 838200"/>
              <a:gd name="connsiteY54" fmla="*/ 147466 h 781050"/>
              <a:gd name="connsiteX55" fmla="*/ 418842 w 838200"/>
              <a:gd name="connsiteY55" fmla="*/ 0 h 781050"/>
              <a:gd name="connsiteX56" fmla="*/ 827474 w 838200"/>
              <a:gd name="connsiteY56" fmla="*/ 147676 h 781050"/>
              <a:gd name="connsiteX57" fmla="*/ 827017 w 838200"/>
              <a:gd name="connsiteY57" fmla="*/ 270300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838200" h="781050">
                <a:moveTo>
                  <a:pt x="755475" y="394211"/>
                </a:moveTo>
                <a:cubicBezTo>
                  <a:pt x="754865" y="393535"/>
                  <a:pt x="655367" y="317154"/>
                  <a:pt x="639994" y="317154"/>
                </a:cubicBezTo>
                <a:lnTo>
                  <a:pt x="567661" y="317154"/>
                </a:lnTo>
                <a:lnTo>
                  <a:pt x="567661" y="283816"/>
                </a:lnTo>
                <a:cubicBezTo>
                  <a:pt x="567661" y="262804"/>
                  <a:pt x="550573" y="245716"/>
                  <a:pt x="529561" y="245716"/>
                </a:cubicBezTo>
                <a:lnTo>
                  <a:pt x="498604" y="245716"/>
                </a:lnTo>
                <a:cubicBezTo>
                  <a:pt x="477592" y="245716"/>
                  <a:pt x="460504" y="262804"/>
                  <a:pt x="460504" y="283816"/>
                </a:cubicBezTo>
                <a:lnTo>
                  <a:pt x="460504" y="317154"/>
                </a:lnTo>
                <a:lnTo>
                  <a:pt x="377161" y="317154"/>
                </a:lnTo>
                <a:lnTo>
                  <a:pt x="377161" y="283816"/>
                </a:lnTo>
                <a:cubicBezTo>
                  <a:pt x="377161" y="262804"/>
                  <a:pt x="360073" y="245716"/>
                  <a:pt x="339061" y="245716"/>
                </a:cubicBezTo>
                <a:lnTo>
                  <a:pt x="308104" y="245716"/>
                </a:lnTo>
                <a:cubicBezTo>
                  <a:pt x="287092" y="245716"/>
                  <a:pt x="270004" y="262804"/>
                  <a:pt x="270004" y="283816"/>
                </a:cubicBezTo>
                <a:lnTo>
                  <a:pt x="270004" y="317154"/>
                </a:lnTo>
                <a:lnTo>
                  <a:pt x="198062" y="317154"/>
                </a:lnTo>
                <a:cubicBezTo>
                  <a:pt x="182689" y="317154"/>
                  <a:pt x="83191" y="393535"/>
                  <a:pt x="82581" y="394211"/>
                </a:cubicBezTo>
                <a:cubicBezTo>
                  <a:pt x="72389" y="405336"/>
                  <a:pt x="64941" y="424234"/>
                  <a:pt x="64722" y="439445"/>
                </a:cubicBezTo>
                <a:lnTo>
                  <a:pt x="45710" y="760781"/>
                </a:lnTo>
                <a:cubicBezTo>
                  <a:pt x="45357" y="766048"/>
                  <a:pt x="47196" y="771220"/>
                  <a:pt x="50796" y="775068"/>
                </a:cubicBezTo>
                <a:cubicBezTo>
                  <a:pt x="54397" y="778916"/>
                  <a:pt x="59435" y="781107"/>
                  <a:pt x="64712" y="781107"/>
                </a:cubicBezTo>
                <a:lnTo>
                  <a:pt x="773334" y="781107"/>
                </a:lnTo>
                <a:cubicBezTo>
                  <a:pt x="778611" y="781107"/>
                  <a:pt x="783650" y="778926"/>
                  <a:pt x="787250" y="775068"/>
                </a:cubicBezTo>
                <a:cubicBezTo>
                  <a:pt x="790851" y="771211"/>
                  <a:pt x="792689" y="766048"/>
                  <a:pt x="792336" y="760781"/>
                </a:cubicBezTo>
                <a:lnTo>
                  <a:pt x="773325" y="439445"/>
                </a:lnTo>
                <a:cubicBezTo>
                  <a:pt x="773115" y="424234"/>
                  <a:pt x="765666" y="405336"/>
                  <a:pt x="755475" y="394211"/>
                </a:cubicBezTo>
                <a:close/>
                <a:moveTo>
                  <a:pt x="565880" y="588731"/>
                </a:moveTo>
                <a:cubicBezTo>
                  <a:pt x="565880" y="596617"/>
                  <a:pt x="559479" y="603018"/>
                  <a:pt x="551592" y="603018"/>
                </a:cubicBezTo>
                <a:lnTo>
                  <a:pt x="477507" y="603018"/>
                </a:lnTo>
                <a:lnTo>
                  <a:pt x="477507" y="677094"/>
                </a:lnTo>
                <a:cubicBezTo>
                  <a:pt x="477507" y="684981"/>
                  <a:pt x="471106" y="691382"/>
                  <a:pt x="463219" y="691382"/>
                </a:cubicBezTo>
                <a:lnTo>
                  <a:pt x="374856" y="691382"/>
                </a:lnTo>
                <a:cubicBezTo>
                  <a:pt x="366969" y="691382"/>
                  <a:pt x="360568" y="684981"/>
                  <a:pt x="360568" y="677094"/>
                </a:cubicBezTo>
                <a:lnTo>
                  <a:pt x="360568" y="603018"/>
                </a:lnTo>
                <a:lnTo>
                  <a:pt x="286483" y="603018"/>
                </a:lnTo>
                <a:cubicBezTo>
                  <a:pt x="278596" y="603018"/>
                  <a:pt x="272195" y="596617"/>
                  <a:pt x="272195" y="588731"/>
                </a:cubicBezTo>
                <a:lnTo>
                  <a:pt x="272195" y="500358"/>
                </a:lnTo>
                <a:cubicBezTo>
                  <a:pt x="272195" y="492471"/>
                  <a:pt x="278596" y="486070"/>
                  <a:pt x="286483" y="486070"/>
                </a:cubicBezTo>
                <a:lnTo>
                  <a:pt x="360568" y="486070"/>
                </a:lnTo>
                <a:lnTo>
                  <a:pt x="360568" y="411985"/>
                </a:lnTo>
                <a:cubicBezTo>
                  <a:pt x="360568" y="404098"/>
                  <a:pt x="366969" y="397697"/>
                  <a:pt x="374856" y="397697"/>
                </a:cubicBezTo>
                <a:lnTo>
                  <a:pt x="463219" y="397697"/>
                </a:lnTo>
                <a:cubicBezTo>
                  <a:pt x="471106" y="397697"/>
                  <a:pt x="477507" y="404098"/>
                  <a:pt x="477507" y="411985"/>
                </a:cubicBezTo>
                <a:lnTo>
                  <a:pt x="477507" y="486061"/>
                </a:lnTo>
                <a:lnTo>
                  <a:pt x="551592" y="486061"/>
                </a:lnTo>
                <a:cubicBezTo>
                  <a:pt x="559479" y="486061"/>
                  <a:pt x="565880" y="492462"/>
                  <a:pt x="565880" y="500348"/>
                </a:cubicBezTo>
                <a:lnTo>
                  <a:pt x="565880" y="588731"/>
                </a:lnTo>
                <a:close/>
                <a:moveTo>
                  <a:pt x="827017" y="270300"/>
                </a:moveTo>
                <a:cubicBezTo>
                  <a:pt x="818111" y="283493"/>
                  <a:pt x="802709" y="291141"/>
                  <a:pt x="786164" y="293446"/>
                </a:cubicBezTo>
                <a:cubicBezTo>
                  <a:pt x="696439" y="305953"/>
                  <a:pt x="589692" y="292132"/>
                  <a:pt x="574709" y="251803"/>
                </a:cubicBezTo>
                <a:cubicBezTo>
                  <a:pt x="570633" y="240830"/>
                  <a:pt x="555354" y="166097"/>
                  <a:pt x="554964" y="165497"/>
                </a:cubicBezTo>
                <a:cubicBezTo>
                  <a:pt x="527351" y="159658"/>
                  <a:pt x="302170" y="158915"/>
                  <a:pt x="283597" y="164687"/>
                </a:cubicBezTo>
                <a:cubicBezTo>
                  <a:pt x="282958" y="165354"/>
                  <a:pt x="265528" y="243040"/>
                  <a:pt x="263204" y="251089"/>
                </a:cubicBezTo>
                <a:cubicBezTo>
                  <a:pt x="250964" y="293665"/>
                  <a:pt x="126520" y="303552"/>
                  <a:pt x="53435" y="293694"/>
                </a:cubicBezTo>
                <a:cubicBezTo>
                  <a:pt x="34470" y="291132"/>
                  <a:pt x="18497" y="283864"/>
                  <a:pt x="11448" y="270300"/>
                </a:cubicBezTo>
                <a:cubicBezTo>
                  <a:pt x="-13602" y="222085"/>
                  <a:pt x="10267" y="147466"/>
                  <a:pt x="10267" y="147466"/>
                </a:cubicBezTo>
                <a:cubicBezTo>
                  <a:pt x="29298" y="67494"/>
                  <a:pt x="194671" y="0"/>
                  <a:pt x="418842" y="0"/>
                </a:cubicBezTo>
                <a:cubicBezTo>
                  <a:pt x="645080" y="0"/>
                  <a:pt x="809158" y="60350"/>
                  <a:pt x="827474" y="147676"/>
                </a:cubicBezTo>
                <a:cubicBezTo>
                  <a:pt x="827608" y="148295"/>
                  <a:pt x="854773" y="229181"/>
                  <a:pt x="827017" y="270300"/>
                </a:cubicBezTo>
                <a:close/>
              </a:path>
            </a:pathLst>
          </a:custGeom>
          <a:solidFill>
            <a:schemeClr val="bg1"/>
          </a:solidFill>
          <a:ln w="9525" cap="flat">
            <a:noFill/>
            <a:prstDash val="solid"/>
            <a:miter/>
          </a:ln>
        </p:spPr>
        <p:txBody>
          <a:bodyPr rtlCol="0" anchor="ctr"/>
          <a:lstStyle/>
          <a:p>
            <a:endParaRPr lang="en-US" dirty="0"/>
          </a:p>
        </p:txBody>
      </p: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7843573" y="4048676"/>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pic>
        <p:nvPicPr>
          <p:cNvPr id="36" name="Picture 35">
            <a:extLst>
              <a:ext uri="{FF2B5EF4-FFF2-40B4-BE49-F238E27FC236}">
                <a16:creationId xmlns:a16="http://schemas.microsoft.com/office/drawing/2014/main" id="{AA81CB47-C04F-4FC2-85CD-541EEDE4B42F}"/>
              </a:ext>
            </a:extLst>
          </p:cNvPr>
          <p:cNvPicPr>
            <a:picLocks noChangeAspect="1"/>
          </p:cNvPicPr>
          <p:nvPr/>
        </p:nvPicPr>
        <p:blipFill rotWithShape="1">
          <a:blip r:embed="rId3">
            <a:extLst>
              <a:ext uri="{28A0092B-C50C-407E-A947-70E740481C1C}">
                <a14:useLocalDpi xmlns:a14="http://schemas.microsoft.com/office/drawing/2010/main" val="0"/>
              </a:ext>
            </a:extLst>
          </a:blip>
          <a:srcRect b="-2763"/>
          <a:stretch/>
        </p:blipFill>
        <p:spPr>
          <a:xfrm>
            <a:off x="10629949" y="541538"/>
            <a:ext cx="638175" cy="725038"/>
          </a:xfrm>
          <a:prstGeom prst="rect">
            <a:avLst/>
          </a:prstGeom>
        </p:spPr>
      </p:pic>
      <p:pic>
        <p:nvPicPr>
          <p:cNvPr id="15" name="Graphic 14" descr="Database with solid fill">
            <a:extLst>
              <a:ext uri="{FF2B5EF4-FFF2-40B4-BE49-F238E27FC236}">
                <a16:creationId xmlns:a16="http://schemas.microsoft.com/office/drawing/2014/main" id="{D445D8F7-8C6B-46E6-897A-D093B77CD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48646" y="1953685"/>
            <a:ext cx="511301" cy="511301"/>
          </a:xfrm>
          <a:prstGeom prst="rect">
            <a:avLst/>
          </a:prstGeom>
        </p:spPr>
      </p:pic>
      <p:pic>
        <p:nvPicPr>
          <p:cNvPr id="17" name="Graphic 16" descr="Qr Code with solid fill">
            <a:extLst>
              <a:ext uri="{FF2B5EF4-FFF2-40B4-BE49-F238E27FC236}">
                <a16:creationId xmlns:a16="http://schemas.microsoft.com/office/drawing/2014/main" id="{D102F42D-9614-4C10-879F-3EB5734F0F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0201" y="1846848"/>
            <a:ext cx="577125" cy="577125"/>
          </a:xfrm>
          <a:prstGeom prst="rect">
            <a:avLst/>
          </a:prstGeom>
        </p:spPr>
      </p:pic>
      <p:sp>
        <p:nvSpPr>
          <p:cNvPr id="34" name="Rectangle 33">
            <a:extLst>
              <a:ext uri="{FF2B5EF4-FFF2-40B4-BE49-F238E27FC236}">
                <a16:creationId xmlns:a16="http://schemas.microsoft.com/office/drawing/2014/main" id="{9E3AE490-06AF-4AFB-9A38-853317A6AEF1}"/>
              </a:ext>
              <a:ext uri="{C183D7F6-B498-43B3-948B-1728B52AA6E4}">
                <adec:decorative xmlns:adec="http://schemas.microsoft.com/office/drawing/2017/decorative" val="1"/>
              </a:ext>
            </a:extLst>
          </p:cNvPr>
          <p:cNvSpPr>
            <a:spLocks/>
          </p:cNvSpPr>
          <p:nvPr/>
        </p:nvSpPr>
        <p:spPr>
          <a:xfrm>
            <a:off x="5586748" y="1904757"/>
            <a:ext cx="801237"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FF556CB-BDC1-41DD-8BE3-E9644E9DF925}"/>
              </a:ext>
              <a:ext uri="{C183D7F6-B498-43B3-948B-1728B52AA6E4}">
                <adec:decorative xmlns:adec="http://schemas.microsoft.com/office/drawing/2017/decorative" val="1"/>
              </a:ext>
            </a:extLst>
          </p:cNvPr>
          <p:cNvSpPr>
            <a:spLocks/>
          </p:cNvSpPr>
          <p:nvPr/>
        </p:nvSpPr>
        <p:spPr>
          <a:xfrm>
            <a:off x="2986002" y="380985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B865B96-BC2B-4E81-8BC8-BB0D80F46461}"/>
              </a:ext>
              <a:ext uri="{C183D7F6-B498-43B3-948B-1728B52AA6E4}">
                <adec:decorative xmlns:adec="http://schemas.microsoft.com/office/drawing/2017/decorative" val="1"/>
              </a:ext>
            </a:extLst>
          </p:cNvPr>
          <p:cNvSpPr>
            <a:spLocks/>
          </p:cNvSpPr>
          <p:nvPr/>
        </p:nvSpPr>
        <p:spPr>
          <a:xfrm>
            <a:off x="7739448" y="393395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5836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1.HOW It WORKS : </a:t>
            </a:r>
            <a:br>
              <a:rPr lang="en-US" dirty="0"/>
            </a:br>
            <a:r>
              <a:rPr lang="en-US" dirty="0"/>
              <a:t>QR CODE </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6</a:t>
            </a:fld>
            <a:endParaRPr lang="en-US"/>
          </a:p>
        </p:txBody>
      </p:sp>
      <p:pic>
        <p:nvPicPr>
          <p:cNvPr id="13" name="Graphic 12" descr="Drawing Figure with solid fill">
            <a:extLst>
              <a:ext uri="{FF2B5EF4-FFF2-40B4-BE49-F238E27FC236}">
                <a16:creationId xmlns:a16="http://schemas.microsoft.com/office/drawing/2014/main" id="{3FE39343-A641-4094-AC86-758CDB7E60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000" y="3535000"/>
            <a:ext cx="1762760" cy="1762760"/>
          </a:xfrm>
          <a:prstGeom prst="rect">
            <a:avLst/>
          </a:prstGeom>
        </p:spPr>
      </p:pic>
      <p:pic>
        <p:nvPicPr>
          <p:cNvPr id="15" name="Graphic 14" descr="Qr Code with solid fill">
            <a:extLst>
              <a:ext uri="{FF2B5EF4-FFF2-40B4-BE49-F238E27FC236}">
                <a16:creationId xmlns:a16="http://schemas.microsoft.com/office/drawing/2014/main" id="{054F7E25-6C69-4A83-852A-15B724E9CBA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89560" y="2865800"/>
            <a:ext cx="914400" cy="914400"/>
          </a:xfrm>
          <a:prstGeom prst="rect">
            <a:avLst/>
          </a:prstGeom>
        </p:spPr>
      </p:pic>
      <p:sp>
        <p:nvSpPr>
          <p:cNvPr id="16" name="Arrow: Right 15">
            <a:extLst>
              <a:ext uri="{FF2B5EF4-FFF2-40B4-BE49-F238E27FC236}">
                <a16:creationId xmlns:a16="http://schemas.microsoft.com/office/drawing/2014/main" id="{C734F168-03A3-45E9-A953-C1BAC06FDF22}"/>
              </a:ext>
            </a:extLst>
          </p:cNvPr>
          <p:cNvSpPr/>
          <p:nvPr/>
        </p:nvSpPr>
        <p:spPr>
          <a:xfrm>
            <a:off x="2243836"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Hospital with solid fill">
            <a:extLst>
              <a:ext uri="{FF2B5EF4-FFF2-40B4-BE49-F238E27FC236}">
                <a16:creationId xmlns:a16="http://schemas.microsoft.com/office/drawing/2014/main" id="{CD78AD45-CBE6-4BAE-9B40-C302FC3C6FB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32788" y="3639648"/>
            <a:ext cx="1553464" cy="1553464"/>
          </a:xfrm>
          <a:prstGeom prst="rect">
            <a:avLst/>
          </a:prstGeom>
        </p:spPr>
      </p:pic>
      <p:sp>
        <p:nvSpPr>
          <p:cNvPr id="19" name="Arrow: Right 18">
            <a:extLst>
              <a:ext uri="{FF2B5EF4-FFF2-40B4-BE49-F238E27FC236}">
                <a16:creationId xmlns:a16="http://schemas.microsoft.com/office/drawing/2014/main" id="{89A655E4-3930-4E91-B302-DCA12230AF3E}"/>
              </a:ext>
            </a:extLst>
          </p:cNvPr>
          <p:cNvSpPr/>
          <p:nvPr/>
        </p:nvSpPr>
        <p:spPr>
          <a:xfrm>
            <a:off x="5117592" y="4174064"/>
            <a:ext cx="978408" cy="48463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8">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
        <p:nvSpPr>
          <p:cNvPr id="21" name="TextBox 20">
            <a:extLst>
              <a:ext uri="{FF2B5EF4-FFF2-40B4-BE49-F238E27FC236}">
                <a16:creationId xmlns:a16="http://schemas.microsoft.com/office/drawing/2014/main" id="{E4306A93-37C3-4894-821B-B680AD9EA2B9}"/>
              </a:ext>
            </a:extLst>
          </p:cNvPr>
          <p:cNvSpPr txBox="1"/>
          <p:nvPr/>
        </p:nvSpPr>
        <p:spPr>
          <a:xfrm>
            <a:off x="147199" y="5403483"/>
            <a:ext cx="2836361" cy="646331"/>
          </a:xfrm>
          <a:prstGeom prst="rect">
            <a:avLst/>
          </a:prstGeom>
          <a:noFill/>
        </p:spPr>
        <p:txBody>
          <a:bodyPr wrap="square" rtlCol="0">
            <a:spAutoFit/>
          </a:bodyPr>
          <a:lstStyle/>
          <a:p>
            <a:pPr algn="ctr"/>
            <a:r>
              <a:rPr lang="en-US" dirty="0"/>
              <a:t>Patient carries his QR Code in his phone</a:t>
            </a:r>
            <a:endParaRPr lang="en-IN" dirty="0"/>
          </a:p>
        </p:txBody>
      </p:sp>
      <p:pic>
        <p:nvPicPr>
          <p:cNvPr id="23" name="Graphic 22" descr="Photocopier with solid fill">
            <a:extLst>
              <a:ext uri="{FF2B5EF4-FFF2-40B4-BE49-F238E27FC236}">
                <a16:creationId xmlns:a16="http://schemas.microsoft.com/office/drawing/2014/main" id="{3FA93A99-998F-44EB-8E06-3D61CD11868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88682" y="2971800"/>
            <a:ext cx="914400" cy="914400"/>
          </a:xfrm>
          <a:prstGeom prst="rect">
            <a:avLst/>
          </a:prstGeom>
        </p:spPr>
      </p:pic>
      <p:sp>
        <p:nvSpPr>
          <p:cNvPr id="24" name="TextBox 23">
            <a:extLst>
              <a:ext uri="{FF2B5EF4-FFF2-40B4-BE49-F238E27FC236}">
                <a16:creationId xmlns:a16="http://schemas.microsoft.com/office/drawing/2014/main" id="{9A6F41AB-8F52-4F9B-B6A3-AB62B7860633}"/>
              </a:ext>
            </a:extLst>
          </p:cNvPr>
          <p:cNvSpPr txBox="1"/>
          <p:nvPr/>
        </p:nvSpPr>
        <p:spPr>
          <a:xfrm>
            <a:off x="3222244" y="5403482"/>
            <a:ext cx="2418079" cy="646331"/>
          </a:xfrm>
          <a:prstGeom prst="rect">
            <a:avLst/>
          </a:prstGeom>
          <a:noFill/>
        </p:spPr>
        <p:txBody>
          <a:bodyPr wrap="square" rtlCol="0">
            <a:spAutoFit/>
          </a:bodyPr>
          <a:lstStyle/>
          <a:p>
            <a:pPr algn="ctr"/>
            <a:r>
              <a:rPr lang="en-US" dirty="0"/>
              <a:t>Hospital Staff scan the QR Code</a:t>
            </a:r>
            <a:endParaRPr lang="en-IN" dirty="0"/>
          </a:p>
        </p:txBody>
      </p:sp>
      <p:pic>
        <p:nvPicPr>
          <p:cNvPr id="26" name="Graphic 25" descr="Database with solid fill">
            <a:extLst>
              <a:ext uri="{FF2B5EF4-FFF2-40B4-BE49-F238E27FC236}">
                <a16:creationId xmlns:a16="http://schemas.microsoft.com/office/drawing/2014/main" id="{6CD94052-CC02-4458-937B-767AAFD7484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27340" y="3959180"/>
            <a:ext cx="914400" cy="914400"/>
          </a:xfrm>
          <a:prstGeom prst="rect">
            <a:avLst/>
          </a:prstGeom>
        </p:spPr>
      </p:pic>
      <p:sp>
        <p:nvSpPr>
          <p:cNvPr id="27" name="TextBox 26">
            <a:extLst>
              <a:ext uri="{FF2B5EF4-FFF2-40B4-BE49-F238E27FC236}">
                <a16:creationId xmlns:a16="http://schemas.microsoft.com/office/drawing/2014/main" id="{78B3462E-AF79-4BCE-AB72-DA4AEC75B74A}"/>
              </a:ext>
            </a:extLst>
          </p:cNvPr>
          <p:cNvSpPr txBox="1"/>
          <p:nvPr/>
        </p:nvSpPr>
        <p:spPr>
          <a:xfrm>
            <a:off x="6227340" y="5537200"/>
            <a:ext cx="5703228" cy="369332"/>
          </a:xfrm>
          <a:prstGeom prst="rect">
            <a:avLst/>
          </a:prstGeom>
          <a:noFill/>
        </p:spPr>
        <p:txBody>
          <a:bodyPr wrap="none" rtlCol="0">
            <a:spAutoFit/>
          </a:bodyPr>
          <a:lstStyle/>
          <a:p>
            <a:r>
              <a:rPr lang="en-US" dirty="0"/>
              <a:t>DATAMBULANCE then displays the data to the doctor</a:t>
            </a:r>
            <a:endParaRPr lang="en-IN" dirty="0"/>
          </a:p>
        </p:txBody>
      </p:sp>
      <p:sp>
        <p:nvSpPr>
          <p:cNvPr id="28" name="Arrow: Right 27">
            <a:extLst>
              <a:ext uri="{FF2B5EF4-FFF2-40B4-BE49-F238E27FC236}">
                <a16:creationId xmlns:a16="http://schemas.microsoft.com/office/drawing/2014/main" id="{CCEAA5F0-B3DD-48F3-A702-1CC3A2546936}"/>
              </a:ext>
            </a:extLst>
          </p:cNvPr>
          <p:cNvSpPr/>
          <p:nvPr/>
        </p:nvSpPr>
        <p:spPr>
          <a:xfrm>
            <a:off x="7404420" y="4174064"/>
            <a:ext cx="978408" cy="484632"/>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Graphic 29" descr="Monitor with solid fill">
            <a:extLst>
              <a:ext uri="{FF2B5EF4-FFF2-40B4-BE49-F238E27FC236}">
                <a16:creationId xmlns:a16="http://schemas.microsoft.com/office/drawing/2014/main" id="{4756CA47-23B7-4E9A-A74B-D5EABB5D1BA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45508" y="3765052"/>
            <a:ext cx="1302656" cy="1302656"/>
          </a:xfrm>
          <a:prstGeom prst="rect">
            <a:avLst/>
          </a:prstGeom>
        </p:spPr>
      </p:pic>
      <p:pic>
        <p:nvPicPr>
          <p:cNvPr id="32" name="Graphic 31" descr="Doctor female with solid fill">
            <a:extLst>
              <a:ext uri="{FF2B5EF4-FFF2-40B4-BE49-F238E27FC236}">
                <a16:creationId xmlns:a16="http://schemas.microsoft.com/office/drawing/2014/main" id="{3D8192BA-35A5-48AB-82A3-94E1165B7AF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847564" y="3886200"/>
            <a:ext cx="914400" cy="914400"/>
          </a:xfrm>
          <a:prstGeom prst="rect">
            <a:avLst/>
          </a:prstGeom>
        </p:spPr>
      </p:pic>
      <p:pic>
        <p:nvPicPr>
          <p:cNvPr id="34" name="Graphic 33" descr="Doctor male with solid fill">
            <a:extLst>
              <a:ext uri="{FF2B5EF4-FFF2-40B4-BE49-F238E27FC236}">
                <a16:creationId xmlns:a16="http://schemas.microsoft.com/office/drawing/2014/main" id="{250CB043-40B4-4FA7-B3B8-335396CB20C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537532" y="3886200"/>
            <a:ext cx="914400" cy="914400"/>
          </a:xfrm>
          <a:prstGeom prst="rect">
            <a:avLst/>
          </a:prstGeom>
        </p:spPr>
      </p:pic>
      <p:sp>
        <p:nvSpPr>
          <p:cNvPr id="22" name="Arrow: Right 21">
            <a:extLst>
              <a:ext uri="{FF2B5EF4-FFF2-40B4-BE49-F238E27FC236}">
                <a16:creationId xmlns:a16="http://schemas.microsoft.com/office/drawing/2014/main" id="{DD32C16A-80BF-4330-BC5C-92DA6C68B9FD}"/>
              </a:ext>
            </a:extLst>
          </p:cNvPr>
          <p:cNvSpPr/>
          <p:nvPr/>
        </p:nvSpPr>
        <p:spPr>
          <a:xfrm>
            <a:off x="5137108"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8175284B-6703-4D4D-94DD-0E72AED18583}"/>
              </a:ext>
            </a:extLst>
          </p:cNvPr>
          <p:cNvSpPr/>
          <p:nvPr/>
        </p:nvSpPr>
        <p:spPr>
          <a:xfrm>
            <a:off x="7404420" y="4174064"/>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9380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2.HOW IT WORKS : </a:t>
            </a:r>
            <a:br>
              <a:rPr lang="en-US" dirty="0"/>
            </a:br>
            <a:r>
              <a:rPr lang="en-US" dirty="0"/>
              <a:t>DATABASE MANAGEMENT </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7</a:t>
            </a:fld>
            <a:endParaRPr lang="en-US"/>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2">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pic>
        <p:nvPicPr>
          <p:cNvPr id="3" name="Graphic 2" descr="Database with solid fill">
            <a:extLst>
              <a:ext uri="{FF2B5EF4-FFF2-40B4-BE49-F238E27FC236}">
                <a16:creationId xmlns:a16="http://schemas.microsoft.com/office/drawing/2014/main" id="{36693BBB-A977-4CBE-81D6-90CF9EE329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09" y="3363458"/>
            <a:ext cx="2411265" cy="2411265"/>
          </a:xfrm>
          <a:prstGeom prst="rect">
            <a:avLst/>
          </a:prstGeom>
        </p:spPr>
      </p:pic>
      <p:pic>
        <p:nvPicPr>
          <p:cNvPr id="8" name="Graphic 7" descr="Table with solid fill">
            <a:extLst>
              <a:ext uri="{FF2B5EF4-FFF2-40B4-BE49-F238E27FC236}">
                <a16:creationId xmlns:a16="http://schemas.microsoft.com/office/drawing/2014/main" id="{31C2DB74-9494-453D-93E5-17C9292D1A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6937" y="3274704"/>
            <a:ext cx="1239215" cy="1239215"/>
          </a:xfrm>
          <a:prstGeom prst="rect">
            <a:avLst/>
          </a:prstGeom>
        </p:spPr>
      </p:pic>
      <p:sp>
        <p:nvSpPr>
          <p:cNvPr id="9" name="TextBox 8">
            <a:extLst>
              <a:ext uri="{FF2B5EF4-FFF2-40B4-BE49-F238E27FC236}">
                <a16:creationId xmlns:a16="http://schemas.microsoft.com/office/drawing/2014/main" id="{FE3F1DAF-A834-480D-93E1-E36307EC93E8}"/>
              </a:ext>
            </a:extLst>
          </p:cNvPr>
          <p:cNvSpPr txBox="1"/>
          <p:nvPr/>
        </p:nvSpPr>
        <p:spPr>
          <a:xfrm>
            <a:off x="3327493" y="3129839"/>
            <a:ext cx="1544012" cy="369332"/>
          </a:xfrm>
          <a:prstGeom prst="rect">
            <a:avLst/>
          </a:prstGeom>
          <a:noFill/>
        </p:spPr>
        <p:txBody>
          <a:bodyPr wrap="none" rtlCol="0">
            <a:spAutoFit/>
          </a:bodyPr>
          <a:lstStyle/>
          <a:p>
            <a:r>
              <a:rPr lang="en-US" dirty="0"/>
              <a:t>For Hospitals</a:t>
            </a:r>
            <a:endParaRPr lang="en-IN" dirty="0"/>
          </a:p>
        </p:txBody>
      </p:sp>
      <p:sp>
        <p:nvSpPr>
          <p:cNvPr id="14" name="TextBox 13">
            <a:extLst>
              <a:ext uri="{FF2B5EF4-FFF2-40B4-BE49-F238E27FC236}">
                <a16:creationId xmlns:a16="http://schemas.microsoft.com/office/drawing/2014/main" id="{856E18E0-78FB-43AE-BB7E-F54635954638}"/>
              </a:ext>
            </a:extLst>
          </p:cNvPr>
          <p:cNvSpPr txBox="1"/>
          <p:nvPr/>
        </p:nvSpPr>
        <p:spPr>
          <a:xfrm>
            <a:off x="3398025" y="5426601"/>
            <a:ext cx="1428596" cy="369332"/>
          </a:xfrm>
          <a:prstGeom prst="rect">
            <a:avLst/>
          </a:prstGeom>
          <a:noFill/>
        </p:spPr>
        <p:txBody>
          <a:bodyPr wrap="none" rtlCol="0">
            <a:spAutoFit/>
          </a:bodyPr>
          <a:lstStyle/>
          <a:p>
            <a:r>
              <a:rPr lang="en-US" dirty="0"/>
              <a:t>For Patients</a:t>
            </a:r>
            <a:endParaRPr lang="en-IN" dirty="0"/>
          </a:p>
        </p:txBody>
      </p:sp>
      <p:pic>
        <p:nvPicPr>
          <p:cNvPr id="22" name="Graphic 21" descr="Address Book with solid fill">
            <a:extLst>
              <a:ext uri="{FF2B5EF4-FFF2-40B4-BE49-F238E27FC236}">
                <a16:creationId xmlns:a16="http://schemas.microsoft.com/office/drawing/2014/main" id="{99BE6153-4109-40EE-897D-64EFBBED5E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65278" y="4696399"/>
            <a:ext cx="914400" cy="914400"/>
          </a:xfrm>
          <a:prstGeom prst="rect">
            <a:avLst/>
          </a:prstGeom>
        </p:spPr>
      </p:pic>
      <p:sp>
        <p:nvSpPr>
          <p:cNvPr id="25" name="Plus Sign 24">
            <a:extLst>
              <a:ext uri="{FF2B5EF4-FFF2-40B4-BE49-F238E27FC236}">
                <a16:creationId xmlns:a16="http://schemas.microsoft.com/office/drawing/2014/main" id="{5E96726E-72AB-4C3D-8FB2-CB4CA1E75A7D}"/>
              </a:ext>
            </a:extLst>
          </p:cNvPr>
          <p:cNvSpPr/>
          <p:nvPr/>
        </p:nvSpPr>
        <p:spPr>
          <a:xfrm>
            <a:off x="6211894" y="4850899"/>
            <a:ext cx="669303" cy="705594"/>
          </a:xfrm>
          <a:prstGeom prst="mathPlus">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Graphic 32" descr="Qr Code with solid fill">
            <a:extLst>
              <a:ext uri="{FF2B5EF4-FFF2-40B4-BE49-F238E27FC236}">
                <a16:creationId xmlns:a16="http://schemas.microsoft.com/office/drawing/2014/main" id="{6B37E0B6-5AD4-44C6-BD15-CD86BAD93F0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97278" y="4746496"/>
            <a:ext cx="914400" cy="914400"/>
          </a:xfrm>
          <a:prstGeom prst="rect">
            <a:avLst/>
          </a:prstGeom>
        </p:spPr>
      </p:pic>
      <p:sp>
        <p:nvSpPr>
          <p:cNvPr id="35" name="TextBox 34">
            <a:extLst>
              <a:ext uri="{FF2B5EF4-FFF2-40B4-BE49-F238E27FC236}">
                <a16:creationId xmlns:a16="http://schemas.microsoft.com/office/drawing/2014/main" id="{279450A0-5AE5-4FA2-9498-BE46CF02AB85}"/>
              </a:ext>
            </a:extLst>
          </p:cNvPr>
          <p:cNvSpPr txBox="1"/>
          <p:nvPr/>
        </p:nvSpPr>
        <p:spPr>
          <a:xfrm>
            <a:off x="8039852" y="3571147"/>
            <a:ext cx="2976568" cy="646331"/>
          </a:xfrm>
          <a:prstGeom prst="rect">
            <a:avLst/>
          </a:prstGeom>
          <a:noFill/>
        </p:spPr>
        <p:txBody>
          <a:bodyPr wrap="square" rtlCol="0">
            <a:spAutoFit/>
          </a:bodyPr>
          <a:lstStyle/>
          <a:p>
            <a:r>
              <a:rPr lang="en-US" dirty="0"/>
              <a:t>Data will be displayed for all patients</a:t>
            </a:r>
            <a:endParaRPr lang="en-IN" dirty="0"/>
          </a:p>
        </p:txBody>
      </p:sp>
      <p:sp>
        <p:nvSpPr>
          <p:cNvPr id="36" name="TextBox 35">
            <a:extLst>
              <a:ext uri="{FF2B5EF4-FFF2-40B4-BE49-F238E27FC236}">
                <a16:creationId xmlns:a16="http://schemas.microsoft.com/office/drawing/2014/main" id="{7C594C8C-A54F-4037-8B7F-4F4F2EE79F54}"/>
              </a:ext>
            </a:extLst>
          </p:cNvPr>
          <p:cNvSpPr txBox="1"/>
          <p:nvPr/>
        </p:nvSpPr>
        <p:spPr>
          <a:xfrm>
            <a:off x="8039852" y="4830433"/>
            <a:ext cx="3228272" cy="646331"/>
          </a:xfrm>
          <a:prstGeom prst="rect">
            <a:avLst/>
          </a:prstGeom>
          <a:noFill/>
        </p:spPr>
        <p:txBody>
          <a:bodyPr wrap="square" rtlCol="0">
            <a:spAutoFit/>
          </a:bodyPr>
          <a:lstStyle/>
          <a:p>
            <a:r>
              <a:rPr lang="en-US" dirty="0"/>
              <a:t>Personal Information and QR code will be displayed</a:t>
            </a:r>
            <a:endParaRPr lang="en-IN" dirty="0"/>
          </a:p>
        </p:txBody>
      </p:sp>
      <p:sp>
        <p:nvSpPr>
          <p:cNvPr id="37" name="Arrow: Right 36">
            <a:extLst>
              <a:ext uri="{FF2B5EF4-FFF2-40B4-BE49-F238E27FC236}">
                <a16:creationId xmlns:a16="http://schemas.microsoft.com/office/drawing/2014/main" id="{F58B447D-EC5B-4693-A772-7DF7B04BBBA9}"/>
              </a:ext>
            </a:extLst>
          </p:cNvPr>
          <p:cNvSpPr/>
          <p:nvPr/>
        </p:nvSpPr>
        <p:spPr>
          <a:xfrm>
            <a:off x="3559607" y="3653351"/>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5424E6C3-6F27-4801-B450-124F277D45E9}"/>
              </a:ext>
            </a:extLst>
          </p:cNvPr>
          <p:cNvSpPr/>
          <p:nvPr/>
        </p:nvSpPr>
        <p:spPr>
          <a:xfrm>
            <a:off x="3569270" y="4795157"/>
            <a:ext cx="978408" cy="484632"/>
          </a:xfrm>
          <a:prstGeom prst="rightArrow">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165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A1472A2-A67B-4CDA-A031-4E77010D171B}"/>
              </a:ext>
            </a:extLst>
          </p:cNvPr>
          <p:cNvSpPr>
            <a:spLocks noGrp="1"/>
          </p:cNvSpPr>
          <p:nvPr>
            <p:ph type="title"/>
          </p:nvPr>
        </p:nvSpPr>
        <p:spPr>
          <a:xfrm>
            <a:off x="684000" y="808186"/>
            <a:ext cx="7560000" cy="370166"/>
          </a:xfrm>
        </p:spPr>
        <p:txBody>
          <a:bodyPr/>
          <a:lstStyle/>
          <a:p>
            <a:r>
              <a:rPr lang="en-US" dirty="0"/>
              <a:t>3 &amp; 4.HOW IT WORKS : </a:t>
            </a:r>
            <a:br>
              <a:rPr lang="en-US" dirty="0"/>
            </a:br>
            <a:r>
              <a:rPr lang="en-US" dirty="0"/>
              <a:t>PERSONAL MEDICAL ASSISTANT</a:t>
            </a:r>
          </a:p>
        </p:txBody>
      </p:sp>
      <p:sp>
        <p:nvSpPr>
          <p:cNvPr id="4" name="Slide Number Placeholder 3">
            <a:extLst>
              <a:ext uri="{FF2B5EF4-FFF2-40B4-BE49-F238E27FC236}">
                <a16:creationId xmlns:a16="http://schemas.microsoft.com/office/drawing/2014/main" id="{9F4C3E8B-1C36-4934-99B4-2A14D06BD5C0}"/>
              </a:ext>
            </a:extLst>
          </p:cNvPr>
          <p:cNvSpPr>
            <a:spLocks noGrp="1"/>
          </p:cNvSpPr>
          <p:nvPr>
            <p:ph type="sldNum" sz="quarter" idx="11"/>
          </p:nvPr>
        </p:nvSpPr>
        <p:spPr>
          <a:xfrm>
            <a:off x="11575764" y="6241764"/>
            <a:ext cx="270474" cy="270474"/>
          </a:xfrm>
        </p:spPr>
        <p:txBody>
          <a:bodyPr anchor="ctr">
            <a:normAutofit/>
          </a:bodyPr>
          <a:lstStyle/>
          <a:p>
            <a:pPr>
              <a:spcAft>
                <a:spcPts val="600"/>
              </a:spcAft>
            </a:pPr>
            <a:fld id="{EECC7194-A4D0-457B-9D3E-53681723AFF7}" type="slidenum">
              <a:rPr lang="en-US" smtClean="0"/>
              <a:pPr>
                <a:spcAft>
                  <a:spcPts val="600"/>
                </a:spcAft>
              </a:pPr>
              <a:t>8</a:t>
            </a:fld>
            <a:endParaRPr lang="en-US"/>
          </a:p>
        </p:txBody>
      </p:sp>
      <p:pic>
        <p:nvPicPr>
          <p:cNvPr id="20" name="Picture 19">
            <a:extLst>
              <a:ext uri="{FF2B5EF4-FFF2-40B4-BE49-F238E27FC236}">
                <a16:creationId xmlns:a16="http://schemas.microsoft.com/office/drawing/2014/main" id="{9240B1FC-5E2D-4F2C-8BA4-2F7BF70A4607}"/>
              </a:ext>
            </a:extLst>
          </p:cNvPr>
          <p:cNvPicPr>
            <a:picLocks noChangeAspect="1"/>
          </p:cNvPicPr>
          <p:nvPr/>
        </p:nvPicPr>
        <p:blipFill rotWithShape="1">
          <a:blip r:embed="rId2">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
        <p:nvSpPr>
          <p:cNvPr id="21" name="TextBox 20">
            <a:extLst>
              <a:ext uri="{FF2B5EF4-FFF2-40B4-BE49-F238E27FC236}">
                <a16:creationId xmlns:a16="http://schemas.microsoft.com/office/drawing/2014/main" id="{E4306A93-37C3-4894-821B-B680AD9EA2B9}"/>
              </a:ext>
            </a:extLst>
          </p:cNvPr>
          <p:cNvSpPr txBox="1"/>
          <p:nvPr/>
        </p:nvSpPr>
        <p:spPr>
          <a:xfrm>
            <a:off x="695913" y="4749917"/>
            <a:ext cx="5703228" cy="1754326"/>
          </a:xfrm>
          <a:prstGeom prst="rect">
            <a:avLst/>
          </a:prstGeom>
          <a:noFill/>
        </p:spPr>
        <p:txBody>
          <a:bodyPr wrap="square" rtlCol="0">
            <a:spAutoFit/>
          </a:bodyPr>
          <a:lstStyle/>
          <a:p>
            <a:pPr algn="ctr"/>
            <a:r>
              <a:rPr lang="en-US" b="0" i="0" dirty="0">
                <a:solidFill>
                  <a:schemeClr val="tx1">
                    <a:lumMod val="95000"/>
                    <a:lumOff val="5000"/>
                  </a:schemeClr>
                </a:solidFill>
                <a:effectLst/>
                <a:latin typeface="Whitney"/>
              </a:rPr>
              <a:t>DATAMBULANCE </a:t>
            </a:r>
            <a:r>
              <a:rPr lang="en-US" dirty="0">
                <a:solidFill>
                  <a:schemeClr val="tx1">
                    <a:lumMod val="95000"/>
                    <a:lumOff val="5000"/>
                  </a:schemeClr>
                </a:solidFill>
                <a:latin typeface="Whitney"/>
              </a:rPr>
              <a:t>has a AI powered </a:t>
            </a:r>
            <a:r>
              <a:rPr lang="en-US" b="0" i="0" dirty="0">
                <a:solidFill>
                  <a:schemeClr val="tx1">
                    <a:lumMod val="95000"/>
                    <a:lumOff val="5000"/>
                  </a:schemeClr>
                </a:solidFill>
                <a:effectLst/>
                <a:latin typeface="Whitney"/>
              </a:rPr>
              <a:t>Personalized Chatbot assistant which helps to predict the disease and suggest some home remedies. In healthcare, they could take off the burden on medical professionals regarding easily diagnosable health concerns or quickly solvable health management issues 24/7.</a:t>
            </a:r>
            <a:endParaRPr lang="en-IN" dirty="0">
              <a:solidFill>
                <a:schemeClr val="tx1">
                  <a:lumMod val="95000"/>
                  <a:lumOff val="5000"/>
                </a:schemeClr>
              </a:solidFill>
            </a:endParaRPr>
          </a:p>
        </p:txBody>
      </p:sp>
      <p:pic>
        <p:nvPicPr>
          <p:cNvPr id="3" name="Graphic 2" descr="Artificial Intelligence with solid fill">
            <a:extLst>
              <a:ext uri="{FF2B5EF4-FFF2-40B4-BE49-F238E27FC236}">
                <a16:creationId xmlns:a16="http://schemas.microsoft.com/office/drawing/2014/main" id="{A4F46A0A-BAC7-47D0-9918-B3F17BAF4C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5910" y="3302068"/>
            <a:ext cx="914400" cy="914400"/>
          </a:xfrm>
          <a:prstGeom prst="rect">
            <a:avLst/>
          </a:prstGeom>
        </p:spPr>
      </p:pic>
      <p:pic>
        <p:nvPicPr>
          <p:cNvPr id="6" name="Graphic 5" descr="Internet with solid fill">
            <a:extLst>
              <a:ext uri="{FF2B5EF4-FFF2-40B4-BE49-F238E27FC236}">
                <a16:creationId xmlns:a16="http://schemas.microsoft.com/office/drawing/2014/main" id="{508D1DA2-990F-4CAD-B825-CCA4D754CB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69322" y="2953732"/>
            <a:ext cx="1751814" cy="1751814"/>
          </a:xfrm>
          <a:prstGeom prst="rect">
            <a:avLst/>
          </a:prstGeom>
        </p:spPr>
      </p:pic>
      <p:pic>
        <p:nvPicPr>
          <p:cNvPr id="8" name="Graphic 7" descr="Robot outline">
            <a:extLst>
              <a:ext uri="{FF2B5EF4-FFF2-40B4-BE49-F238E27FC236}">
                <a16:creationId xmlns:a16="http://schemas.microsoft.com/office/drawing/2014/main" id="{0B8296EC-E834-43B8-839F-631E862DEA4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9485" y="3302068"/>
            <a:ext cx="914400" cy="914400"/>
          </a:xfrm>
          <a:prstGeom prst="rect">
            <a:avLst/>
          </a:prstGeom>
        </p:spPr>
      </p:pic>
      <p:sp>
        <p:nvSpPr>
          <p:cNvPr id="9" name="TextBox 8">
            <a:extLst>
              <a:ext uri="{FF2B5EF4-FFF2-40B4-BE49-F238E27FC236}">
                <a16:creationId xmlns:a16="http://schemas.microsoft.com/office/drawing/2014/main" id="{06B146A1-887B-42D2-8161-DBC27CC947C5}"/>
              </a:ext>
            </a:extLst>
          </p:cNvPr>
          <p:cNvSpPr txBox="1"/>
          <p:nvPr/>
        </p:nvSpPr>
        <p:spPr>
          <a:xfrm>
            <a:off x="671812" y="2844225"/>
            <a:ext cx="575035" cy="584775"/>
          </a:xfrm>
          <a:prstGeom prst="rect">
            <a:avLst/>
          </a:prstGeom>
          <a:noFill/>
        </p:spPr>
        <p:txBody>
          <a:bodyPr wrap="square" rtlCol="0">
            <a:spAutoFit/>
          </a:bodyPr>
          <a:lstStyle/>
          <a:p>
            <a:r>
              <a:rPr lang="en-US" sz="3200" dirty="0"/>
              <a:t>3.</a:t>
            </a:r>
            <a:endParaRPr lang="en-IN" sz="3200" dirty="0"/>
          </a:p>
        </p:txBody>
      </p:sp>
      <p:sp>
        <p:nvSpPr>
          <p:cNvPr id="36" name="TextBox 35">
            <a:extLst>
              <a:ext uri="{FF2B5EF4-FFF2-40B4-BE49-F238E27FC236}">
                <a16:creationId xmlns:a16="http://schemas.microsoft.com/office/drawing/2014/main" id="{14CA7D9C-C1D7-4FEA-858B-A2579811B81B}"/>
              </a:ext>
            </a:extLst>
          </p:cNvPr>
          <p:cNvSpPr txBox="1"/>
          <p:nvPr/>
        </p:nvSpPr>
        <p:spPr>
          <a:xfrm>
            <a:off x="6658451" y="4705546"/>
            <a:ext cx="5363757" cy="923330"/>
          </a:xfrm>
          <a:prstGeom prst="rect">
            <a:avLst/>
          </a:prstGeom>
          <a:noFill/>
        </p:spPr>
        <p:txBody>
          <a:bodyPr wrap="square" rtlCol="0">
            <a:spAutoFit/>
          </a:bodyPr>
          <a:lstStyle/>
          <a:p>
            <a:pPr algn="ctr"/>
            <a:r>
              <a:rPr lang="en-US" dirty="0"/>
              <a:t>If the chatbot is not able to answer some question the patient will be provided with an option to have an on-call discussion with the general physician</a:t>
            </a:r>
            <a:endParaRPr lang="en-IN" dirty="0"/>
          </a:p>
        </p:txBody>
      </p:sp>
      <p:cxnSp>
        <p:nvCxnSpPr>
          <p:cNvPr id="45" name="Straight Connector 44">
            <a:extLst>
              <a:ext uri="{FF2B5EF4-FFF2-40B4-BE49-F238E27FC236}">
                <a16:creationId xmlns:a16="http://schemas.microsoft.com/office/drawing/2014/main" id="{194A851B-82D7-48ED-8C36-0F3424E62DBD}"/>
              </a:ext>
            </a:extLst>
          </p:cNvPr>
          <p:cNvCxnSpPr>
            <a:cxnSpLocks/>
          </p:cNvCxnSpPr>
          <p:nvPr/>
        </p:nvCxnSpPr>
        <p:spPr>
          <a:xfrm>
            <a:off x="6479485" y="2752928"/>
            <a:ext cx="0" cy="3488836"/>
          </a:xfrm>
          <a:prstGeom prst="line">
            <a:avLst/>
          </a:prstGeom>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754F0699-375A-4B10-8601-9704BCB875D1}"/>
              </a:ext>
            </a:extLst>
          </p:cNvPr>
          <p:cNvSpPr txBox="1"/>
          <p:nvPr/>
        </p:nvSpPr>
        <p:spPr>
          <a:xfrm>
            <a:off x="6479485" y="2794116"/>
            <a:ext cx="476412" cy="584775"/>
          </a:xfrm>
          <a:prstGeom prst="rect">
            <a:avLst/>
          </a:prstGeom>
          <a:noFill/>
        </p:spPr>
        <p:txBody>
          <a:bodyPr wrap="none" rtlCol="0">
            <a:spAutoFit/>
          </a:bodyPr>
          <a:lstStyle/>
          <a:p>
            <a:r>
              <a:rPr lang="en-US" sz="3200" dirty="0"/>
              <a:t>4</a:t>
            </a:r>
            <a:r>
              <a:rPr lang="en-US" dirty="0"/>
              <a:t>.</a:t>
            </a:r>
            <a:endParaRPr lang="en-IN" dirty="0"/>
          </a:p>
        </p:txBody>
      </p:sp>
      <p:pic>
        <p:nvPicPr>
          <p:cNvPr id="50" name="Graphic 49" descr="Medical with solid fill">
            <a:extLst>
              <a:ext uri="{FF2B5EF4-FFF2-40B4-BE49-F238E27FC236}">
                <a16:creationId xmlns:a16="http://schemas.microsoft.com/office/drawing/2014/main" id="{48E5D105-77D3-4D53-A85A-143914ED244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01194" y="3486970"/>
            <a:ext cx="370166" cy="370166"/>
          </a:xfrm>
          <a:prstGeom prst="rect">
            <a:avLst/>
          </a:prstGeom>
        </p:spPr>
      </p:pic>
      <p:pic>
        <p:nvPicPr>
          <p:cNvPr id="52" name="Graphic 51" descr="Phone Vibration with solid fill">
            <a:extLst>
              <a:ext uri="{FF2B5EF4-FFF2-40B4-BE49-F238E27FC236}">
                <a16:creationId xmlns:a16="http://schemas.microsoft.com/office/drawing/2014/main" id="{ABAB0C52-CD9C-43E5-8DAF-815363FA08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529077" y="3178258"/>
            <a:ext cx="914400" cy="914400"/>
          </a:xfrm>
          <a:prstGeom prst="rect">
            <a:avLst/>
          </a:prstGeom>
        </p:spPr>
      </p:pic>
      <p:pic>
        <p:nvPicPr>
          <p:cNvPr id="56" name="Graphic 55" descr="Call center with solid fill">
            <a:extLst>
              <a:ext uri="{FF2B5EF4-FFF2-40B4-BE49-F238E27FC236}">
                <a16:creationId xmlns:a16="http://schemas.microsoft.com/office/drawing/2014/main" id="{8173AC91-71C2-4A3C-A69E-17F81C1632B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80635" y="3257697"/>
            <a:ext cx="914400" cy="914400"/>
          </a:xfrm>
          <a:prstGeom prst="rect">
            <a:avLst/>
          </a:prstGeom>
        </p:spPr>
      </p:pic>
    </p:spTree>
    <p:extLst>
      <p:ext uri="{BB962C8B-B14F-4D97-AF65-F5344CB8AC3E}">
        <p14:creationId xmlns:p14="http://schemas.microsoft.com/office/powerpoint/2010/main" val="62640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3" cstate="screen">
            <a:extLst>
              <a:ext uri="{28A0092B-C50C-407E-A947-70E740481C1C}">
                <a14:useLocalDpi xmlns:a14="http://schemas.microsoft.com/office/drawing/2010/main"/>
              </a:ext>
            </a:extLst>
          </a:blip>
          <a:srcRect/>
          <a:stretch>
            <a:fillRect/>
          </a:stretch>
        </p:blipFill>
        <p:spPr>
          <a:xfrm>
            <a:off x="180000" y="179109"/>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98882" y="179109"/>
            <a:ext cx="11832000" cy="6594049"/>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83999" y="808185"/>
            <a:ext cx="9626145" cy="360000"/>
          </a:xfrm>
        </p:spPr>
        <p:txBody>
          <a:bodyPr/>
          <a:lstStyle/>
          <a:p>
            <a:r>
              <a:rPr lang="en-US" dirty="0"/>
              <a:t>ADVANTAGES OF </a:t>
            </a:r>
            <a:r>
              <a:rPr lang="en-US" dirty="0" err="1"/>
              <a:t>DATAMBULAnCE</a:t>
            </a:r>
            <a:r>
              <a:rPr lang="en-US" dirty="0"/>
              <a:t> QR SYSTEM :</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6" name="Text Placeholder 5">
            <a:extLst>
              <a:ext uri="{FF2B5EF4-FFF2-40B4-BE49-F238E27FC236}">
                <a16:creationId xmlns:a16="http://schemas.microsoft.com/office/drawing/2014/main" id="{A327E535-262E-40B8-A9E1-0C08FFD80900}"/>
              </a:ext>
            </a:extLst>
          </p:cNvPr>
          <p:cNvSpPr>
            <a:spLocks noGrp="1"/>
          </p:cNvSpPr>
          <p:nvPr>
            <p:ph type="body" sz="quarter" idx="14"/>
          </p:nvPr>
        </p:nvSpPr>
        <p:spPr>
          <a:xfrm>
            <a:off x="503992" y="3220175"/>
            <a:ext cx="2310801" cy="846137"/>
          </a:xfrm>
        </p:spPr>
        <p:txBody>
          <a:bodyPr/>
          <a:lstStyle/>
          <a:p>
            <a:r>
              <a:rPr lang="en-US" dirty="0"/>
              <a:t>No Contact Data transfer between patient and doctor reducing risk of virus transmission</a:t>
            </a:r>
          </a:p>
        </p:txBody>
      </p:sp>
      <p:sp>
        <p:nvSpPr>
          <p:cNvPr id="8" name="Text Placeholder 7">
            <a:extLst>
              <a:ext uri="{FF2B5EF4-FFF2-40B4-BE49-F238E27FC236}">
                <a16:creationId xmlns:a16="http://schemas.microsoft.com/office/drawing/2014/main" id="{AA5735F7-BDC6-4ACD-B0DE-4AB63D30BA52}"/>
              </a:ext>
            </a:extLst>
          </p:cNvPr>
          <p:cNvSpPr>
            <a:spLocks noGrp="1"/>
          </p:cNvSpPr>
          <p:nvPr>
            <p:ph type="body" sz="quarter" idx="16"/>
          </p:nvPr>
        </p:nvSpPr>
        <p:spPr>
          <a:xfrm>
            <a:off x="2994480" y="3333911"/>
            <a:ext cx="1652801" cy="846137"/>
          </a:xfrm>
        </p:spPr>
        <p:txBody>
          <a:bodyPr/>
          <a:lstStyle/>
          <a:p>
            <a:r>
              <a:rPr lang="en-US" dirty="0"/>
              <a:t>Cost Effective</a:t>
            </a:r>
          </a:p>
        </p:txBody>
      </p:sp>
      <p:sp>
        <p:nvSpPr>
          <p:cNvPr id="10" name="Text Placeholder 9">
            <a:extLst>
              <a:ext uri="{FF2B5EF4-FFF2-40B4-BE49-F238E27FC236}">
                <a16:creationId xmlns:a16="http://schemas.microsoft.com/office/drawing/2014/main" id="{37BC20BC-85E6-48CD-B755-5D4149953C3B}"/>
              </a:ext>
            </a:extLst>
          </p:cNvPr>
          <p:cNvSpPr>
            <a:spLocks noGrp="1"/>
          </p:cNvSpPr>
          <p:nvPr>
            <p:ph type="body" sz="quarter" idx="18"/>
          </p:nvPr>
        </p:nvSpPr>
        <p:spPr>
          <a:xfrm>
            <a:off x="5281478" y="3250867"/>
            <a:ext cx="1652801" cy="846137"/>
          </a:xfrm>
        </p:spPr>
        <p:txBody>
          <a:bodyPr/>
          <a:lstStyle/>
          <a:p>
            <a:r>
              <a:rPr lang="en-US" dirty="0"/>
              <a:t>More reliable than traditional data storage practices</a:t>
            </a:r>
          </a:p>
        </p:txBody>
      </p:sp>
      <p:sp>
        <p:nvSpPr>
          <p:cNvPr id="12" name="Text Placeholder 11">
            <a:extLst>
              <a:ext uri="{FF2B5EF4-FFF2-40B4-BE49-F238E27FC236}">
                <a16:creationId xmlns:a16="http://schemas.microsoft.com/office/drawing/2014/main" id="{DC6EAD81-841A-483E-9B44-512A1470E471}"/>
              </a:ext>
            </a:extLst>
          </p:cNvPr>
          <p:cNvSpPr>
            <a:spLocks noGrp="1"/>
          </p:cNvSpPr>
          <p:nvPr>
            <p:ph type="body" sz="quarter" idx="20"/>
          </p:nvPr>
        </p:nvSpPr>
        <p:spPr>
          <a:xfrm>
            <a:off x="7370961" y="3250866"/>
            <a:ext cx="1999889" cy="846137"/>
          </a:xfrm>
        </p:spPr>
        <p:txBody>
          <a:bodyPr/>
          <a:lstStyle/>
          <a:p>
            <a:r>
              <a:rPr lang="en-US" dirty="0"/>
              <a:t>Faster to retrieve older records of patients</a:t>
            </a:r>
          </a:p>
        </p:txBody>
      </p:sp>
      <p:sp>
        <p:nvSpPr>
          <p:cNvPr id="14" name="Text Placeholder 13">
            <a:extLst>
              <a:ext uri="{FF2B5EF4-FFF2-40B4-BE49-F238E27FC236}">
                <a16:creationId xmlns:a16="http://schemas.microsoft.com/office/drawing/2014/main" id="{978028AA-13B5-4B26-947A-231084A75CD1}"/>
              </a:ext>
            </a:extLst>
          </p:cNvPr>
          <p:cNvSpPr>
            <a:spLocks noGrp="1"/>
          </p:cNvSpPr>
          <p:nvPr>
            <p:ph type="body" sz="quarter" idx="22"/>
          </p:nvPr>
        </p:nvSpPr>
        <p:spPr>
          <a:xfrm>
            <a:off x="9711112" y="3169294"/>
            <a:ext cx="1999889" cy="846137"/>
          </a:xfrm>
        </p:spPr>
        <p:txBody>
          <a:bodyPr/>
          <a:lstStyle/>
          <a:p>
            <a:r>
              <a:rPr lang="en-US" dirty="0"/>
              <a:t> QR can be printed and pasted on your bag , purse </a:t>
            </a:r>
            <a:r>
              <a:rPr lang="en-US" dirty="0" err="1"/>
              <a:t>etc</a:t>
            </a:r>
            <a:r>
              <a:rPr lang="en-US" dirty="0"/>
              <a:t> for viewing by Emergency Respondents </a:t>
            </a:r>
          </a:p>
        </p:txBody>
      </p:sp>
      <p:sp>
        <p:nvSpPr>
          <p:cNvPr id="15" name="Subtitle 14">
            <a:extLst>
              <a:ext uri="{FF2B5EF4-FFF2-40B4-BE49-F238E27FC236}">
                <a16:creationId xmlns:a16="http://schemas.microsoft.com/office/drawing/2014/main" id="{65657426-6073-47AB-BB7D-5ED2CAFD6BF2}"/>
              </a:ext>
            </a:extLst>
          </p:cNvPr>
          <p:cNvSpPr>
            <a:spLocks noGrp="1"/>
          </p:cNvSpPr>
          <p:nvPr>
            <p:ph type="subTitle" idx="1"/>
          </p:nvPr>
        </p:nvSpPr>
        <p:spPr>
          <a:xfrm>
            <a:off x="4713233" y="5173754"/>
            <a:ext cx="2814378" cy="620016"/>
          </a:xfrm>
        </p:spPr>
        <p:txBody>
          <a:bodyPr/>
          <a:lstStyle/>
          <a:p>
            <a:r>
              <a:rPr lang="en-US" dirty="0"/>
              <a:t>DATAMBULANCE</a:t>
            </a:r>
          </a:p>
        </p:txBody>
      </p:sp>
      <p:pic>
        <p:nvPicPr>
          <p:cNvPr id="46" name="Picture Placeholder 45" descr="Team">
            <a:extLst>
              <a:ext uri="{FF2B5EF4-FFF2-40B4-BE49-F238E27FC236}">
                <a16:creationId xmlns:a16="http://schemas.microsoft.com/office/drawing/2014/main" id="{09833D49-61B1-40F0-A9D1-6D1D4B8701A1}"/>
              </a:ext>
            </a:extLst>
          </p:cNvPr>
          <p:cNvPicPr>
            <a:picLocks noGrp="1" noChangeAspect="1"/>
          </p:cNvPicPr>
          <p:nvPr>
            <p:ph type="pic" sz="quarter" idx="23"/>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a:xfrm>
            <a:off x="1318326" y="2437246"/>
            <a:ext cx="384361" cy="384361"/>
          </a:xfrm>
        </p:spPr>
      </p:pic>
      <p:pic>
        <p:nvPicPr>
          <p:cNvPr id="49" name="Picture Placeholder 48" descr="Medicine">
            <a:extLst>
              <a:ext uri="{FF2B5EF4-FFF2-40B4-BE49-F238E27FC236}">
                <a16:creationId xmlns:a16="http://schemas.microsoft.com/office/drawing/2014/main" id="{A17A8866-025F-45F8-9C1A-8DF0ACE8F3F7}"/>
              </a:ext>
            </a:extLst>
          </p:cNvPr>
          <p:cNvPicPr>
            <a:picLocks noGrp="1" noChangeAspect="1"/>
          </p:cNvPicPr>
          <p:nvPr>
            <p:ph type="pic" sz="quarter" idx="24"/>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a:xfrm>
            <a:off x="5856662" y="2456494"/>
            <a:ext cx="384361" cy="384361"/>
          </a:xfrm>
        </p:spPr>
      </p:pic>
      <p:pic>
        <p:nvPicPr>
          <p:cNvPr id="53" name="Picture Placeholder 52" descr="Wallet">
            <a:extLst>
              <a:ext uri="{FF2B5EF4-FFF2-40B4-BE49-F238E27FC236}">
                <a16:creationId xmlns:a16="http://schemas.microsoft.com/office/drawing/2014/main" id="{560A3C83-28A8-4054-B787-033808650715}"/>
              </a:ext>
            </a:extLst>
          </p:cNvPr>
          <p:cNvPicPr>
            <a:picLocks noGrp="1" noChangeAspect="1"/>
          </p:cNvPicPr>
          <p:nvPr>
            <p:ph type="pic" sz="quarter" idx="25"/>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a:xfrm>
            <a:off x="3605018" y="2456493"/>
            <a:ext cx="384361" cy="384361"/>
          </a:xfrm>
        </p:spPr>
      </p:pic>
      <p:pic>
        <p:nvPicPr>
          <p:cNvPr id="56" name="Picture Placeholder 55" descr="Stethoscope">
            <a:extLst>
              <a:ext uri="{FF2B5EF4-FFF2-40B4-BE49-F238E27FC236}">
                <a16:creationId xmlns:a16="http://schemas.microsoft.com/office/drawing/2014/main" id="{5CABC6B7-0A04-4890-B978-4D4F54B3CDC3}"/>
              </a:ext>
            </a:extLst>
          </p:cNvPr>
          <p:cNvPicPr>
            <a:picLocks noGrp="1" noChangeAspect="1"/>
          </p:cNvPicPr>
          <p:nvPr>
            <p:ph type="pic" sz="quarter" idx="26"/>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a:fillRect/>
          </a:stretch>
        </p:blipFill>
        <p:spPr>
          <a:xfrm>
            <a:off x="8178726" y="2437246"/>
            <a:ext cx="384361" cy="384361"/>
          </a:xfrm>
        </p:spPr>
      </p:pic>
      <p:pic>
        <p:nvPicPr>
          <p:cNvPr id="60" name="Picture Placeholder 59" descr="Upward trend">
            <a:extLst>
              <a:ext uri="{FF2B5EF4-FFF2-40B4-BE49-F238E27FC236}">
                <a16:creationId xmlns:a16="http://schemas.microsoft.com/office/drawing/2014/main" id="{8C1A4036-A328-4600-8C42-B65922A2C149}"/>
              </a:ext>
            </a:extLst>
          </p:cNvPr>
          <p:cNvPicPr>
            <a:picLocks noGrp="1" noChangeAspect="1"/>
          </p:cNvPicPr>
          <p:nvPr>
            <p:ph type="pic" sz="quarter" idx="27"/>
          </p:nvPr>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a:stretch>
            <a:fillRect/>
          </a:stretch>
        </p:blipFill>
        <p:spPr>
          <a:xfrm>
            <a:off x="10465525" y="2437246"/>
            <a:ext cx="384361" cy="384361"/>
          </a:xfrm>
        </p:spPr>
      </p:pic>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22098" y="1315768"/>
            <a:ext cx="9295662" cy="150898"/>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cxnSp>
        <p:nvCxnSpPr>
          <p:cNvPr id="54" name="Straight Connector 53">
            <a:extLst>
              <a:ext uri="{FF2B5EF4-FFF2-40B4-BE49-F238E27FC236}">
                <a16:creationId xmlns:a16="http://schemas.microsoft.com/office/drawing/2014/main" id="{CC6D3F76-4C60-4559-AE48-60D6FBDC4B83}"/>
              </a:ext>
              <a:ext uri="{C183D7F6-B498-43B3-948B-1728B52AA6E4}">
                <adec:decorative xmlns:adec="http://schemas.microsoft.com/office/drawing/2017/decorative" val="1"/>
              </a:ext>
            </a:extLst>
          </p:cNvPr>
          <p:cNvCxnSpPr>
            <a:cxnSpLocks/>
          </p:cNvCxnSpPr>
          <p:nvPr/>
        </p:nvCxnSpPr>
        <p:spPr>
          <a:xfrm flipH="1" flipV="1">
            <a:off x="3759100" y="3756981"/>
            <a:ext cx="17433" cy="1217510"/>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A93ACF-485A-4938-9815-8D5DFE3128D2}"/>
              </a:ext>
              <a:ext uri="{C183D7F6-B498-43B3-948B-1728B52AA6E4}">
                <adec:decorative xmlns:adec="http://schemas.microsoft.com/office/drawing/2017/decorative" val="1"/>
              </a:ext>
            </a:extLst>
          </p:cNvPr>
          <p:cNvCxnSpPr>
            <a:cxnSpLocks/>
          </p:cNvCxnSpPr>
          <p:nvPr/>
        </p:nvCxnSpPr>
        <p:spPr>
          <a:xfrm flipH="1" flipV="1">
            <a:off x="6089908" y="4030683"/>
            <a:ext cx="17970" cy="1134993"/>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070A33-7382-44AE-AC77-685B09986FA1}"/>
              </a:ext>
              <a:ext uri="{C183D7F6-B498-43B3-948B-1728B52AA6E4}">
                <adec:decorative xmlns:adec="http://schemas.microsoft.com/office/drawing/2017/decorative" val="1"/>
              </a:ext>
            </a:extLst>
          </p:cNvPr>
          <p:cNvCxnSpPr>
            <a:cxnSpLocks/>
          </p:cNvCxnSpPr>
          <p:nvPr/>
        </p:nvCxnSpPr>
        <p:spPr>
          <a:xfrm flipH="1" flipV="1">
            <a:off x="8332701" y="4066313"/>
            <a:ext cx="16276" cy="899624"/>
          </a:xfrm>
          <a:prstGeom prst="line">
            <a:avLst/>
          </a:prstGeom>
          <a:ln w="3175">
            <a:solidFill>
              <a:schemeClr val="bg2"/>
            </a:solidFill>
            <a:tailEnd type="oval" w="sm" len="sm"/>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5281478" y="5747713"/>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Connector: Elbow 61">
            <a:extLst>
              <a:ext uri="{FF2B5EF4-FFF2-40B4-BE49-F238E27FC236}">
                <a16:creationId xmlns:a16="http://schemas.microsoft.com/office/drawing/2014/main" id="{9A6C85E8-3D95-45FE-A577-C08E6E920D70}"/>
              </a:ext>
              <a:ext uri="{C183D7F6-B498-43B3-948B-1728B52AA6E4}">
                <adec:decorative xmlns:adec="http://schemas.microsoft.com/office/drawing/2017/decorative" val="1"/>
              </a:ext>
            </a:extLst>
          </p:cNvPr>
          <p:cNvCxnSpPr>
            <a:cxnSpLocks/>
          </p:cNvCxnSpPr>
          <p:nvPr/>
        </p:nvCxnSpPr>
        <p:spPr>
          <a:xfrm>
            <a:off x="1183167" y="4294348"/>
            <a:ext cx="4924711" cy="663511"/>
          </a:xfrm>
          <a:prstGeom prst="bentConnector3">
            <a:avLst>
              <a:gd name="adj1" fmla="val 231"/>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F1BB5F7E-073B-4BF0-8FA1-F724BA8DB3D0}"/>
              </a:ext>
              <a:ext uri="{C183D7F6-B498-43B3-948B-1728B52AA6E4}">
                <adec:decorative xmlns:adec="http://schemas.microsoft.com/office/drawing/2017/decorative" val="1"/>
              </a:ext>
            </a:extLst>
          </p:cNvPr>
          <p:cNvCxnSpPr>
            <a:cxnSpLocks/>
          </p:cNvCxnSpPr>
          <p:nvPr/>
        </p:nvCxnSpPr>
        <p:spPr>
          <a:xfrm rot="10800000" flipV="1">
            <a:off x="6114882" y="4375988"/>
            <a:ext cx="4435638" cy="589948"/>
          </a:xfrm>
          <a:prstGeom prst="bentConnector3">
            <a:avLst>
              <a:gd name="adj1" fmla="val 57"/>
            </a:avLst>
          </a:prstGeom>
          <a:ln w="3175">
            <a:solidFill>
              <a:schemeClr val="bg2"/>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E2935599-B9F0-4312-864E-F6E3EF1AAC8E}"/>
              </a:ext>
              <a:ext uri="{C183D7F6-B498-43B3-948B-1728B52AA6E4}">
                <adec:decorative xmlns:adec="http://schemas.microsoft.com/office/drawing/2017/decorative" val="1"/>
              </a:ext>
            </a:extLst>
          </p:cNvPr>
          <p:cNvGrpSpPr>
            <a:grpSpLocks noChangeAspect="1"/>
          </p:cNvGrpSpPr>
          <p:nvPr/>
        </p:nvGrpSpPr>
        <p:grpSpPr>
          <a:xfrm>
            <a:off x="3380336" y="2224959"/>
            <a:ext cx="896287" cy="745643"/>
            <a:chOff x="1824638" y="1733550"/>
            <a:chExt cx="1192959" cy="992451"/>
          </a:xfrm>
        </p:grpSpPr>
        <p:sp>
          <p:nvSpPr>
            <p:cNvPr id="31" name="Rectangle 30">
              <a:extLst>
                <a:ext uri="{FF2B5EF4-FFF2-40B4-BE49-F238E27FC236}">
                  <a16:creationId xmlns:a16="http://schemas.microsoft.com/office/drawing/2014/main" id="{56718F85-02C5-4814-847B-818C8CCE6A2E}"/>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B5C2063-3BBD-48BC-BDD6-D5E9563B1934}"/>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5E2C35B1-F420-4244-8B67-EA845C8CAF53}"/>
              </a:ext>
              <a:ext uri="{C183D7F6-B498-43B3-948B-1728B52AA6E4}">
                <adec:decorative xmlns:adec="http://schemas.microsoft.com/office/drawing/2017/decorative" val="1"/>
              </a:ext>
            </a:extLst>
          </p:cNvPr>
          <p:cNvGrpSpPr>
            <a:grpSpLocks noChangeAspect="1"/>
          </p:cNvGrpSpPr>
          <p:nvPr/>
        </p:nvGrpSpPr>
        <p:grpSpPr>
          <a:xfrm flipH="1">
            <a:off x="7914029" y="2224959"/>
            <a:ext cx="896287" cy="745643"/>
            <a:chOff x="1824638" y="1733550"/>
            <a:chExt cx="1192959" cy="992451"/>
          </a:xfrm>
        </p:grpSpPr>
        <p:sp>
          <p:nvSpPr>
            <p:cNvPr id="34" name="Rectangle 33">
              <a:extLst>
                <a:ext uri="{FF2B5EF4-FFF2-40B4-BE49-F238E27FC236}">
                  <a16:creationId xmlns:a16="http://schemas.microsoft.com/office/drawing/2014/main" id="{35DB04D1-9BD5-4C35-8B33-0432F97A6012}"/>
                </a:ext>
              </a:extLst>
            </p:cNvPr>
            <p:cNvSpPr/>
            <p:nvPr/>
          </p:nvSpPr>
          <p:spPr>
            <a:xfrm>
              <a:off x="1824638" y="1733550"/>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3C23B33E-1386-44B0-B24A-50A8F9B55FFD}"/>
                </a:ext>
              </a:extLst>
            </p:cNvPr>
            <p:cNvSpPr/>
            <p:nvPr/>
          </p:nvSpPr>
          <p:spPr>
            <a:xfrm>
              <a:off x="1925901" y="1819672"/>
              <a:ext cx="1091696" cy="82020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645F4DD1-5663-4019-891C-8821ED8ACA9F}"/>
              </a:ext>
              <a:ext uri="{C183D7F6-B498-43B3-948B-1728B52AA6E4}">
                <adec:decorative xmlns:adec="http://schemas.microsoft.com/office/drawing/2017/decorative" val="1"/>
              </a:ext>
            </a:extLst>
          </p:cNvPr>
          <p:cNvGrpSpPr>
            <a:grpSpLocks noChangeAspect="1"/>
          </p:cNvGrpSpPr>
          <p:nvPr/>
        </p:nvGrpSpPr>
        <p:grpSpPr>
          <a:xfrm>
            <a:off x="5723178" y="2223240"/>
            <a:ext cx="745643" cy="745643"/>
            <a:chOff x="5482999" y="1607028"/>
            <a:chExt cx="1200866" cy="1200866"/>
          </a:xfrm>
        </p:grpSpPr>
        <p:sp>
          <p:nvSpPr>
            <p:cNvPr id="37" name="Rectangle 36">
              <a:extLst>
                <a:ext uri="{FF2B5EF4-FFF2-40B4-BE49-F238E27FC236}">
                  <a16:creationId xmlns:a16="http://schemas.microsoft.com/office/drawing/2014/main" id="{9AAD7458-0E1F-4289-885E-7991DEFE6E7D}"/>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2C5F22B3-BA39-4DDB-9CD2-F9F1183608D0}"/>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5" name="Picture 54">
            <a:extLst>
              <a:ext uri="{FF2B5EF4-FFF2-40B4-BE49-F238E27FC236}">
                <a16:creationId xmlns:a16="http://schemas.microsoft.com/office/drawing/2014/main" id="{BF390926-4BCA-47B1-819A-6A06E519161D}"/>
              </a:ext>
            </a:extLst>
          </p:cNvPr>
          <p:cNvPicPr>
            <a:picLocks noChangeAspect="1"/>
          </p:cNvPicPr>
          <p:nvPr/>
        </p:nvPicPr>
        <p:blipFill rotWithShape="1">
          <a:blip r:embed="rId14">
            <a:extLst>
              <a:ext uri="{28A0092B-C50C-407E-A947-70E740481C1C}">
                <a14:useLocalDpi xmlns:a14="http://schemas.microsoft.com/office/drawing/2010/main" val="0"/>
              </a:ext>
            </a:extLst>
          </a:blip>
          <a:srcRect t="-1" b="-2533"/>
          <a:stretch/>
        </p:blipFill>
        <p:spPr>
          <a:xfrm>
            <a:off x="10629949" y="477390"/>
            <a:ext cx="638175" cy="789186"/>
          </a:xfrm>
          <a:prstGeom prst="rect">
            <a:avLst/>
          </a:prstGeom>
        </p:spPr>
      </p:pic>
    </p:spTree>
    <p:extLst>
      <p:ext uri="{BB962C8B-B14F-4D97-AF65-F5344CB8AC3E}">
        <p14:creationId xmlns:p14="http://schemas.microsoft.com/office/powerpoint/2010/main" val="3697691616"/>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16c05727-aa75-4e4a-9b5f-8a80a1165891"/>
    <ds:schemaRef ds:uri="http://purl.org/dc/elements/1.1/"/>
    <ds:schemaRef ds:uri="http://purl.org/dc/term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403</TotalTime>
  <Words>509</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vt:lpstr>
      <vt:lpstr>Arial Rounded MT Bold</vt:lpstr>
      <vt:lpstr>Calibri</vt:lpstr>
      <vt:lpstr>Courier New</vt:lpstr>
      <vt:lpstr>Gill Sans MT</vt:lpstr>
      <vt:lpstr>Roboto</vt:lpstr>
      <vt:lpstr>Whitney</vt:lpstr>
      <vt:lpstr>Office Theme</vt:lpstr>
      <vt:lpstr>DATAMBULANCE QR CODE BASED SYSTEM </vt:lpstr>
      <vt:lpstr>OUR BIG  IDEA</vt:lpstr>
      <vt:lpstr> </vt:lpstr>
      <vt:lpstr>SOLUTION</vt:lpstr>
      <vt:lpstr>OUR SERVICES</vt:lpstr>
      <vt:lpstr>1.HOW It WORKS :  QR CODE </vt:lpstr>
      <vt:lpstr>2.HOW IT WORKS :  DATABASE MANAGEMENT </vt:lpstr>
      <vt:lpstr>3 &amp; 4.HOW IT WORKS :  PERSONAL MEDICAL ASSISTANT</vt:lpstr>
      <vt:lpstr>ADVANTAGES OF DATAMBULAnCE QR SYSTEM :</vt:lpstr>
      <vt:lpstr>TECH STACK USED :</vt:lpstr>
      <vt:lpstr>THE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DATAMBULANCE QR CODE BASED SYSTEM</dc:title>
  <dc:creator>Utkarsh Gaikwad</dc:creator>
  <cp:lastModifiedBy>Utkarsh Gaikwad</cp:lastModifiedBy>
  <cp:revision>37</cp:revision>
  <dcterms:created xsi:type="dcterms:W3CDTF">2021-04-23T18:07:46Z</dcterms:created>
  <dcterms:modified xsi:type="dcterms:W3CDTF">2021-04-24T09:19:10Z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