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Bree Serif"/>
      <p:regular r:id="rId17"/>
    </p:embeddedFont>
    <p:embeddedFont>
      <p:font typeface="Merriweather"/>
      <p:regular r:id="rId18"/>
      <p:bold r:id="rId19"/>
      <p:italic r:id="rId20"/>
      <p:boldItalic r:id="rId21"/>
    </p:embeddedFont>
    <p:embeddedFont>
      <p:font typeface="Comforta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giRM4mKl1ml7XInVx3zA1mkLF2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22" Type="http://schemas.openxmlformats.org/officeDocument/2006/relationships/font" Target="fonts/Comfortaa-regular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Comforta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BreeSerif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7286b012_5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d47286b012_5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47286b012_9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47286b012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47286b012_1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47286b012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title"/>
          </p:nvPr>
        </p:nvSpPr>
        <p:spPr>
          <a:xfrm>
            <a:off x="762000" y="1527048"/>
            <a:ext cx="106680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body"/>
          </p:nvPr>
        </p:nvSpPr>
        <p:spPr>
          <a:xfrm>
            <a:off x="762000" y="2285999"/>
            <a:ext cx="4572001" cy="761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" name="Google Shape;14;p12"/>
          <p:cNvSpPr txBox="1"/>
          <p:nvPr>
            <p:ph idx="2" type="body"/>
          </p:nvPr>
        </p:nvSpPr>
        <p:spPr>
          <a:xfrm>
            <a:off x="762001" y="3059113"/>
            <a:ext cx="4572000" cy="303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3" type="body"/>
          </p:nvPr>
        </p:nvSpPr>
        <p:spPr>
          <a:xfrm>
            <a:off x="6857998" y="2286000"/>
            <a:ext cx="4572001" cy="761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" name="Google Shape;16;p12"/>
          <p:cNvSpPr txBox="1"/>
          <p:nvPr>
            <p:ph idx="4" type="body"/>
          </p:nvPr>
        </p:nvSpPr>
        <p:spPr>
          <a:xfrm>
            <a:off x="6858000" y="3059113"/>
            <a:ext cx="4571998" cy="303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762000" y="1524000"/>
            <a:ext cx="9144000" cy="152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4572000" y="-762000"/>
            <a:ext cx="3048000" cy="106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791450" y="2457449"/>
            <a:ext cx="4572001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2286000" y="0"/>
            <a:ext cx="4572000" cy="7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47286b012_5_6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d47286b012_5_6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d47286b012_5_6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47286b012_5_10"/>
          <p:cNvSpPr txBox="1"/>
          <p:nvPr>
            <p:ph type="title"/>
          </p:nvPr>
        </p:nvSpPr>
        <p:spPr>
          <a:xfrm>
            <a:off x="762000" y="1527048"/>
            <a:ext cx="106680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d47286b012_5_10"/>
          <p:cNvSpPr txBox="1"/>
          <p:nvPr>
            <p:ph idx="1" type="body"/>
          </p:nvPr>
        </p:nvSpPr>
        <p:spPr>
          <a:xfrm>
            <a:off x="762000" y="2285999"/>
            <a:ext cx="4572001" cy="761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3" name="Google Shape;93;gd47286b012_5_10"/>
          <p:cNvSpPr txBox="1"/>
          <p:nvPr>
            <p:ph idx="2" type="body"/>
          </p:nvPr>
        </p:nvSpPr>
        <p:spPr>
          <a:xfrm>
            <a:off x="762001" y="3059113"/>
            <a:ext cx="4572000" cy="303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gd47286b012_5_10"/>
          <p:cNvSpPr txBox="1"/>
          <p:nvPr>
            <p:ph idx="3" type="body"/>
          </p:nvPr>
        </p:nvSpPr>
        <p:spPr>
          <a:xfrm>
            <a:off x="6857998" y="2286000"/>
            <a:ext cx="4572001" cy="761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5" name="Google Shape;95;gd47286b012_5_10"/>
          <p:cNvSpPr txBox="1"/>
          <p:nvPr>
            <p:ph idx="4" type="body"/>
          </p:nvPr>
        </p:nvSpPr>
        <p:spPr>
          <a:xfrm>
            <a:off x="6858000" y="3059113"/>
            <a:ext cx="4571998" cy="303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gd47286b012_5_10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d47286b012_5_10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d47286b012_5_10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47286b012_5_19"/>
          <p:cNvSpPr txBox="1"/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d47286b012_5_19"/>
          <p:cNvSpPr txBox="1"/>
          <p:nvPr>
            <p:ph idx="1" type="body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gd47286b012_5_19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d47286b012_5_19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d47286b012_5_19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47286b012_5_25"/>
          <p:cNvSpPr txBox="1"/>
          <p:nvPr>
            <p:ph type="title"/>
          </p:nvPr>
        </p:nvSpPr>
        <p:spPr>
          <a:xfrm>
            <a:off x="762000" y="1524000"/>
            <a:ext cx="91440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d47286b012_5_25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d47286b012_5_25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d47286b012_5_25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47286b012_5_30"/>
          <p:cNvSpPr txBox="1"/>
          <p:nvPr>
            <p:ph type="ctrTitle"/>
          </p:nvPr>
        </p:nvSpPr>
        <p:spPr>
          <a:xfrm>
            <a:off x="762000" y="1523999"/>
            <a:ext cx="10668000" cy="19859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d47286b012_5_30"/>
          <p:cNvSpPr txBox="1"/>
          <p:nvPr>
            <p:ph idx="1" type="subTitle"/>
          </p:nvPr>
        </p:nvSpPr>
        <p:spPr>
          <a:xfrm>
            <a:off x="762000" y="3809999"/>
            <a:ext cx="10667998" cy="198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gd47286b012_5_30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d47286b012_5_30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d47286b012_5_30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47286b012_5_36"/>
          <p:cNvSpPr txBox="1"/>
          <p:nvPr>
            <p:ph type="title"/>
          </p:nvPr>
        </p:nvSpPr>
        <p:spPr>
          <a:xfrm>
            <a:off x="762000" y="1530351"/>
            <a:ext cx="10668000" cy="2279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d47286b012_5_36"/>
          <p:cNvSpPr txBox="1"/>
          <p:nvPr>
            <p:ph idx="1" type="body"/>
          </p:nvPr>
        </p:nvSpPr>
        <p:spPr>
          <a:xfrm>
            <a:off x="762000" y="4589464"/>
            <a:ext cx="10668000" cy="1183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gd47286b012_5_36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d47286b012_5_36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d47286b012_5_36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47286b012_5_42"/>
          <p:cNvSpPr txBox="1"/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d47286b012_5_42"/>
          <p:cNvSpPr txBox="1"/>
          <p:nvPr>
            <p:ph idx="1" type="body"/>
          </p:nvPr>
        </p:nvSpPr>
        <p:spPr>
          <a:xfrm>
            <a:off x="762000" y="3048000"/>
            <a:ext cx="4572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gd47286b012_5_42"/>
          <p:cNvSpPr txBox="1"/>
          <p:nvPr>
            <p:ph idx="2" type="body"/>
          </p:nvPr>
        </p:nvSpPr>
        <p:spPr>
          <a:xfrm>
            <a:off x="6858000" y="3048000"/>
            <a:ext cx="4572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gd47286b012_5_42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d47286b012_5_42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d47286b012_5_42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47286b012_5_49"/>
          <p:cNvSpPr txBox="1"/>
          <p:nvPr>
            <p:ph type="title"/>
          </p:nvPr>
        </p:nvSpPr>
        <p:spPr>
          <a:xfrm>
            <a:off x="762000" y="1524000"/>
            <a:ext cx="38211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d47286b012_5_49"/>
          <p:cNvSpPr txBox="1"/>
          <p:nvPr>
            <p:ph idx="1" type="body"/>
          </p:nvPr>
        </p:nvSpPr>
        <p:spPr>
          <a:xfrm>
            <a:off x="5334000" y="1524000"/>
            <a:ext cx="60960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gd47286b012_5_49"/>
          <p:cNvSpPr txBox="1"/>
          <p:nvPr>
            <p:ph idx="2" type="body"/>
          </p:nvPr>
        </p:nvSpPr>
        <p:spPr>
          <a:xfrm>
            <a:off x="762000" y="3048000"/>
            <a:ext cx="3821113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gd47286b012_5_49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d47286b012_5_49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d47286b012_5_49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7286b012_5_56"/>
          <p:cNvSpPr txBox="1"/>
          <p:nvPr>
            <p:ph type="title"/>
          </p:nvPr>
        </p:nvSpPr>
        <p:spPr>
          <a:xfrm>
            <a:off x="762001" y="1524000"/>
            <a:ext cx="3810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d47286b012_5_56"/>
          <p:cNvSpPr/>
          <p:nvPr>
            <p:ph idx="2" type="pic"/>
          </p:nvPr>
        </p:nvSpPr>
        <p:spPr>
          <a:xfrm>
            <a:off x="5333999" y="1524000"/>
            <a:ext cx="6095999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gd47286b012_5_56"/>
          <p:cNvSpPr txBox="1"/>
          <p:nvPr>
            <p:ph idx="1" type="body"/>
          </p:nvPr>
        </p:nvSpPr>
        <p:spPr>
          <a:xfrm>
            <a:off x="762001" y="3048000"/>
            <a:ext cx="3810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gd47286b012_5_56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d47286b012_5_56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d47286b012_5_56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47286b012_5_63"/>
          <p:cNvSpPr txBox="1"/>
          <p:nvPr>
            <p:ph type="title"/>
          </p:nvPr>
        </p:nvSpPr>
        <p:spPr>
          <a:xfrm>
            <a:off x="762000" y="1524000"/>
            <a:ext cx="9144000" cy="152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d47286b012_5_63"/>
          <p:cNvSpPr txBox="1"/>
          <p:nvPr>
            <p:ph idx="1" type="body"/>
          </p:nvPr>
        </p:nvSpPr>
        <p:spPr>
          <a:xfrm rot="5400000">
            <a:off x="4572000" y="-762000"/>
            <a:ext cx="3048000" cy="106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d47286b012_5_63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d47286b012_5_63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d47286b012_5_63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47286b012_5_69"/>
          <p:cNvSpPr txBox="1"/>
          <p:nvPr>
            <p:ph type="title"/>
          </p:nvPr>
        </p:nvSpPr>
        <p:spPr>
          <a:xfrm rot="5400000">
            <a:off x="7791450" y="2457449"/>
            <a:ext cx="4572001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d47286b012_5_69"/>
          <p:cNvSpPr txBox="1"/>
          <p:nvPr>
            <p:ph idx="1" type="body"/>
          </p:nvPr>
        </p:nvSpPr>
        <p:spPr>
          <a:xfrm rot="5400000">
            <a:off x="2286000" y="0"/>
            <a:ext cx="4572000" cy="7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d47286b012_5_69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d47286b012_5_69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d47286b012_5_69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title"/>
          </p:nvPr>
        </p:nvSpPr>
        <p:spPr>
          <a:xfrm>
            <a:off x="762000" y="1524000"/>
            <a:ext cx="91440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ctrTitle"/>
          </p:nvPr>
        </p:nvSpPr>
        <p:spPr>
          <a:xfrm>
            <a:off x="762000" y="1523999"/>
            <a:ext cx="10668000" cy="19859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subTitle"/>
          </p:nvPr>
        </p:nvSpPr>
        <p:spPr>
          <a:xfrm>
            <a:off x="762000" y="3809999"/>
            <a:ext cx="10667998" cy="198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762000" y="1530351"/>
            <a:ext cx="10668000" cy="2279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762000" y="4589464"/>
            <a:ext cx="10668000" cy="1183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17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" type="body"/>
          </p:nvPr>
        </p:nvSpPr>
        <p:spPr>
          <a:xfrm>
            <a:off x="762000" y="3048000"/>
            <a:ext cx="4572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2" type="body"/>
          </p:nvPr>
        </p:nvSpPr>
        <p:spPr>
          <a:xfrm>
            <a:off x="6858000" y="3048000"/>
            <a:ext cx="4572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762000" y="1524000"/>
            <a:ext cx="38211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334000" y="1524000"/>
            <a:ext cx="60960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762000" y="3048000"/>
            <a:ext cx="3821113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762001" y="1524000"/>
            <a:ext cx="3810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333999" y="1524000"/>
            <a:ext cx="6095999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762001" y="3048000"/>
            <a:ext cx="3810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47286b012_5_0"/>
          <p:cNvSpPr txBox="1"/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gd47286b012_5_0"/>
          <p:cNvSpPr txBox="1"/>
          <p:nvPr>
            <p:ph idx="1" type="body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gd47286b012_5_0"/>
          <p:cNvSpPr txBox="1"/>
          <p:nvPr>
            <p:ph idx="10" type="dt"/>
          </p:nvPr>
        </p:nvSpPr>
        <p:spPr>
          <a:xfrm>
            <a:off x="762000" y="40159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gd47286b012_5_0"/>
          <p:cNvSpPr txBox="1"/>
          <p:nvPr>
            <p:ph idx="11" type="ftr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gd47286b012_5_0"/>
          <p:cNvSpPr txBox="1"/>
          <p:nvPr>
            <p:ph idx="12" type="sldNum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47286b012_5_75"/>
          <p:cNvSpPr/>
          <p:nvPr/>
        </p:nvSpPr>
        <p:spPr>
          <a:xfrm>
            <a:off x="361335" y="396073"/>
            <a:ext cx="5320449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0" name="Google Shape;160;gd47286b012_5_75"/>
          <p:cNvSpPr txBox="1"/>
          <p:nvPr/>
        </p:nvSpPr>
        <p:spPr>
          <a:xfrm>
            <a:off x="361325" y="1045450"/>
            <a:ext cx="81720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rgbClr val="134F5C"/>
                </a:solidFill>
              </a:rPr>
              <a:t>Mental Health Issues have been on the rise among adolescents, young adults and a variety of age groups.</a:t>
            </a:r>
            <a:endParaRPr sz="1800">
              <a:solidFill>
                <a:srgbClr val="134F5C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4F5C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rgbClr val="134F5C"/>
                </a:solidFill>
              </a:rPr>
              <a:t>In today's world there is a definite need to stretch more on mental problems than physical and spiritual problems.</a:t>
            </a:r>
            <a:endParaRPr sz="1800">
              <a:solidFill>
                <a:srgbClr val="134F5C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4F5C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Noto Sans Symbols"/>
              <a:buChar char="❖"/>
            </a:pPr>
            <a:r>
              <a:rPr b="0" i="0" lang="en-US" sz="1800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The COVID-19 pandemic has disrupted or halted critical mental health services in 93% of countries worldwide while the demand for mental health is increasing, according to a new WHO survey. </a:t>
            </a:r>
            <a:endParaRPr b="0" i="0" sz="1800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4F5C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Char char="❖"/>
            </a:pPr>
            <a:r>
              <a:rPr lang="en-US" sz="1800">
                <a:solidFill>
                  <a:srgbClr val="134F5C"/>
                </a:solidFill>
              </a:rPr>
              <a:t>The pandemic and the resulting economic recession have negatively affected many people’s mental health and created new barriers for people already suffering from mental illness and substance use disorders.</a:t>
            </a:r>
            <a:endParaRPr sz="1800">
              <a:solidFill>
                <a:srgbClr val="134F5C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4F5C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We cannot turn a blind eye and have to find a way to combat this drastic situation we are facing or else the number of people under the grip of depression and other mental health problems will increase exponentially.</a:t>
            </a:r>
            <a:endParaRPr b="0" i="0" sz="1800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d47286b012_5_75"/>
          <p:cNvSpPr txBox="1"/>
          <p:nvPr/>
        </p:nvSpPr>
        <p:spPr>
          <a:xfrm>
            <a:off x="5143525" y="6386525"/>
            <a:ext cx="691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“Good mental health is absolutely fundamental to overall health and well-being,</a:t>
            </a:r>
            <a:endParaRPr b="1" i="1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2" name="Google Shape;162;gd47286b012_5_75"/>
          <p:cNvSpPr txBox="1"/>
          <p:nvPr/>
        </p:nvSpPr>
        <p:spPr>
          <a:xfrm>
            <a:off x="171450" y="6386525"/>
            <a:ext cx="421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2"/>
                </a:solidFill>
              </a:rPr>
              <a:t>Read more about the survey: https://www.who.int/news/item/05-10-2020-covid-19-disrupting-mental-health-services-in-most-countries-who-survey</a:t>
            </a:r>
            <a:endParaRPr sz="700">
              <a:solidFill>
                <a:schemeClr val="lt2"/>
              </a:solidFill>
            </a:endParaRPr>
          </a:p>
        </p:txBody>
      </p:sp>
      <p:pic>
        <p:nvPicPr>
          <p:cNvPr id="163" name="Google Shape;163;gd47286b012_5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3325" y="4018100"/>
            <a:ext cx="3353874" cy="183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d47286b012_5_75"/>
          <p:cNvPicPr preferRelativeResize="0"/>
          <p:nvPr/>
        </p:nvPicPr>
        <p:blipFill rotWithShape="1">
          <a:blip r:embed="rId4">
            <a:alphaModFix/>
          </a:blip>
          <a:srcRect b="0" l="0" r="0" t="10217"/>
          <a:stretch/>
        </p:blipFill>
        <p:spPr>
          <a:xfrm>
            <a:off x="8533325" y="1384250"/>
            <a:ext cx="3175325" cy="209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"/>
          <p:cNvSpPr txBox="1"/>
          <p:nvPr>
            <p:ph type="title"/>
          </p:nvPr>
        </p:nvSpPr>
        <p:spPr>
          <a:xfrm>
            <a:off x="245163" y="660040"/>
            <a:ext cx="10449341" cy="97254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Making the website User Friendly By GUI</a:t>
            </a:r>
            <a:endParaRPr/>
          </a:p>
        </p:txBody>
      </p:sp>
      <p:sp>
        <p:nvSpPr>
          <p:cNvPr id="244" name="Google Shape;244;p7"/>
          <p:cNvSpPr txBox="1"/>
          <p:nvPr>
            <p:ph idx="1" type="body"/>
          </p:nvPr>
        </p:nvSpPr>
        <p:spPr>
          <a:xfrm>
            <a:off x="1533934" y="2611301"/>
            <a:ext cx="9124200" cy="25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/>
              <a:t>We will be embedding everything into a single unit on the web.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/>
              <a:t>We will also try to maintain it and make user friendly, so that it is easy to use for the </a:t>
            </a:r>
            <a:r>
              <a:rPr b="1" lang="en-US" sz="3200"/>
              <a:t>Users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"/>
          <p:cNvSpPr txBox="1"/>
          <p:nvPr>
            <p:ph type="title"/>
          </p:nvPr>
        </p:nvSpPr>
        <p:spPr>
          <a:xfrm>
            <a:off x="3322982" y="2720008"/>
            <a:ext cx="5546035" cy="1417984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Arial"/>
              <a:buNone/>
            </a:pPr>
            <a:r>
              <a:rPr lang="en-US" sz="8800"/>
              <a:t>Thank You</a:t>
            </a:r>
            <a:endParaRPr sz="8800"/>
          </a:p>
        </p:txBody>
      </p:sp>
      <p:sp>
        <p:nvSpPr>
          <p:cNvPr id="250" name="Google Shape;250;p10"/>
          <p:cNvSpPr txBox="1"/>
          <p:nvPr/>
        </p:nvSpPr>
        <p:spPr>
          <a:xfrm>
            <a:off x="2495875" y="5643575"/>
            <a:ext cx="804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0"/>
          <p:cNvSpPr txBox="1"/>
          <p:nvPr/>
        </p:nvSpPr>
        <p:spPr>
          <a:xfrm>
            <a:off x="210725" y="828675"/>
            <a:ext cx="865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Don’t worry Shikan is there to help you !!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252" name="Google Shape;252;p10"/>
          <p:cNvSpPr txBox="1"/>
          <p:nvPr/>
        </p:nvSpPr>
        <p:spPr>
          <a:xfrm>
            <a:off x="6772275" y="5144475"/>
            <a:ext cx="6858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</a:rPr>
              <a:t>TEAM HELIX</a:t>
            </a:r>
            <a:endParaRPr b="1"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"/>
          <p:cNvSpPr txBox="1"/>
          <p:nvPr>
            <p:ph type="title"/>
          </p:nvPr>
        </p:nvSpPr>
        <p:spPr>
          <a:xfrm>
            <a:off x="828675" y="300050"/>
            <a:ext cx="9087000" cy="841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b="1" i="1" lang="en-US" sz="4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What </a:t>
            </a:r>
            <a:r>
              <a:rPr b="1" i="1" lang="en-US" sz="4500">
                <a:latin typeface="Merriweather"/>
                <a:ea typeface="Merriweather"/>
                <a:cs typeface="Merriweather"/>
                <a:sym typeface="Merriweather"/>
              </a:rPr>
              <a:t>our Project is </a:t>
            </a:r>
            <a:r>
              <a:rPr b="1" i="1" lang="en-US" sz="4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about?</a:t>
            </a:r>
            <a:endParaRPr b="1" i="1" sz="4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0" name="Google Shape;170;p1"/>
          <p:cNvSpPr txBox="1"/>
          <p:nvPr>
            <p:ph idx="1" type="body"/>
          </p:nvPr>
        </p:nvSpPr>
        <p:spPr>
          <a:xfrm>
            <a:off x="381009" y="1205050"/>
            <a:ext cx="84915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Bree Serif"/>
              <a:buAutoNum type="arabicPeriod"/>
            </a:pPr>
            <a:r>
              <a:rPr lang="en-US" sz="32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Why is the Website important?</a:t>
            </a:r>
            <a:endParaRPr sz="32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71" name="Google Shape;171;p1"/>
          <p:cNvSpPr txBox="1"/>
          <p:nvPr>
            <p:ph idx="3" type="body"/>
          </p:nvPr>
        </p:nvSpPr>
        <p:spPr>
          <a:xfrm>
            <a:off x="6549525" y="8511901"/>
            <a:ext cx="4863900" cy="134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172" name="Google Shape;172;p1"/>
          <p:cNvSpPr txBox="1"/>
          <p:nvPr/>
        </p:nvSpPr>
        <p:spPr>
          <a:xfrm>
            <a:off x="914400" y="2457450"/>
            <a:ext cx="9401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97EA0"/>
              </a:buClr>
              <a:buSzPts val="2000"/>
              <a:buChar char="●"/>
            </a:pPr>
            <a:r>
              <a:rPr lang="en-US" sz="2000">
                <a:solidFill>
                  <a:srgbClr val="197EA0"/>
                </a:solidFill>
              </a:rPr>
              <a:t>Watching today’s world, the need to tackle mental health issues is understood by us. Also taking a look at the situation at hand, we need to have a solution which is online and can help people from the comfort of their homes.</a:t>
            </a:r>
            <a:endParaRPr sz="2000">
              <a:solidFill>
                <a:srgbClr val="197EA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97EA0"/>
              </a:buClr>
              <a:buSzPts val="2000"/>
              <a:buChar char="●"/>
            </a:pPr>
            <a:r>
              <a:rPr lang="en-US" sz="2000">
                <a:solidFill>
                  <a:srgbClr val="197EA0"/>
                </a:solidFill>
              </a:rPr>
              <a:t>There are servers and apps which can connect to doctors or prescribe medication online when it’s a physical problem. But there’s hardly a solution for mental health problems.</a:t>
            </a:r>
            <a:endParaRPr sz="2000">
              <a:solidFill>
                <a:srgbClr val="197EA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97EA0"/>
              </a:buClr>
              <a:buSzPts val="2000"/>
              <a:buChar char="●"/>
            </a:pPr>
            <a:r>
              <a:rPr lang="en-US" sz="2000">
                <a:solidFill>
                  <a:srgbClr val="197EA0"/>
                </a:solidFill>
              </a:rPr>
              <a:t>The most difficult part regarding mental health problems is the identification and tracing of these patients.</a:t>
            </a:r>
            <a:endParaRPr sz="2000">
              <a:solidFill>
                <a:srgbClr val="197EA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97EA0"/>
              </a:buClr>
              <a:buSzPts val="2000"/>
              <a:buChar char="●"/>
            </a:pPr>
            <a:r>
              <a:rPr lang="en-US" sz="2000">
                <a:solidFill>
                  <a:srgbClr val="197EA0"/>
                </a:solidFill>
              </a:rPr>
              <a:t>A majority of people find it uncomfortable to approach a psychiatrist and thus the problem remains undiagnosed.</a:t>
            </a:r>
            <a:endParaRPr sz="2000">
              <a:solidFill>
                <a:srgbClr val="197EA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97EA0"/>
              </a:buClr>
              <a:buSzPts val="2000"/>
              <a:buChar char="●"/>
            </a:pPr>
            <a:r>
              <a:rPr lang="en-US" sz="2000">
                <a:solidFill>
                  <a:srgbClr val="197EA0"/>
                </a:solidFill>
              </a:rPr>
              <a:t>Considering all the above factors in mind we plan to devise a </a:t>
            </a:r>
            <a:r>
              <a:rPr lang="en-US" sz="2000">
                <a:solidFill>
                  <a:srgbClr val="197EA0"/>
                </a:solidFill>
              </a:rPr>
              <a:t>website which shall help cover all the necessities required.</a:t>
            </a:r>
            <a:endParaRPr sz="2000">
              <a:solidFill>
                <a:srgbClr val="197EA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47286b012_9_0"/>
          <p:cNvSpPr txBox="1"/>
          <p:nvPr/>
        </p:nvSpPr>
        <p:spPr>
          <a:xfrm>
            <a:off x="501188" y="742950"/>
            <a:ext cx="109227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2. </a:t>
            </a:r>
            <a:r>
              <a:rPr b="1" lang="en-US" sz="32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What will our Website provide?</a:t>
            </a:r>
            <a:endParaRPr b="1" sz="32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78" name="Google Shape;178;gd47286b012_9_0"/>
          <p:cNvSpPr txBox="1"/>
          <p:nvPr/>
        </p:nvSpPr>
        <p:spPr>
          <a:xfrm>
            <a:off x="400050" y="2053451"/>
            <a:ext cx="11125200" cy="3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</a:rPr>
              <a:t>A platform which will consist of </a:t>
            </a:r>
            <a:endParaRPr sz="2900">
              <a:solidFill>
                <a:schemeClr val="lt1"/>
              </a:solidFill>
            </a:endParaRPr>
          </a:p>
          <a:p>
            <a:pPr indent="-283845" lvl="1" marL="360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97EA0"/>
              </a:buClr>
              <a:buSzPts val="2900"/>
              <a:buChar char="•"/>
            </a:pPr>
            <a:r>
              <a:rPr lang="en-US" sz="2700">
                <a:solidFill>
                  <a:srgbClr val="197EA0"/>
                </a:solidFill>
              </a:rPr>
              <a:t>A</a:t>
            </a:r>
            <a:r>
              <a:rPr lang="en-US" sz="2200">
                <a:solidFill>
                  <a:srgbClr val="197EA0"/>
                </a:solidFill>
              </a:rPr>
              <a:t>I BoT for responding to general questions of patients.</a:t>
            </a:r>
            <a:endParaRPr sz="1700">
              <a:solidFill>
                <a:srgbClr val="197EA0"/>
              </a:solidFill>
            </a:endParaRPr>
          </a:p>
          <a:p>
            <a:pPr indent="-239395" lvl="1" marL="360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97EA0"/>
              </a:buClr>
              <a:buSzPts val="2200"/>
              <a:buChar char="•"/>
            </a:pPr>
            <a:r>
              <a:rPr lang="en-US" sz="2200">
                <a:solidFill>
                  <a:srgbClr val="197EA0"/>
                </a:solidFill>
              </a:rPr>
              <a:t>Emotion recognition for real time gesture recognition on patients and surveying their mood.</a:t>
            </a:r>
            <a:endParaRPr sz="1700">
              <a:solidFill>
                <a:srgbClr val="197EA0"/>
              </a:solidFill>
            </a:endParaRPr>
          </a:p>
          <a:p>
            <a:pPr indent="-239395" lvl="1" marL="360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97EA0"/>
              </a:buClr>
              <a:buSzPts val="2200"/>
              <a:buChar char="•"/>
            </a:pPr>
            <a:r>
              <a:rPr lang="en-US" sz="2200">
                <a:solidFill>
                  <a:srgbClr val="197EA0"/>
                </a:solidFill>
              </a:rPr>
              <a:t>DataBase for clients and doctors both.</a:t>
            </a:r>
            <a:endParaRPr sz="1700">
              <a:solidFill>
                <a:srgbClr val="197EA0"/>
              </a:solidFill>
            </a:endParaRPr>
          </a:p>
          <a:p>
            <a:pPr indent="-239395" lvl="1" marL="360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197EA0"/>
              </a:buClr>
              <a:buSzPts val="2200"/>
              <a:buChar char="•"/>
            </a:pPr>
            <a:r>
              <a:rPr lang="en-US" sz="2200">
                <a:solidFill>
                  <a:srgbClr val="197EA0"/>
                </a:solidFill>
              </a:rPr>
              <a:t>It’ll be build as a web application.</a:t>
            </a:r>
            <a:endParaRPr sz="1700">
              <a:solidFill>
                <a:srgbClr val="197EA0"/>
              </a:solidFill>
            </a:endParaRPr>
          </a:p>
          <a:p>
            <a:pPr indent="0" lvl="1" marL="131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"/>
          <p:cNvSpPr txBox="1"/>
          <p:nvPr>
            <p:ph type="title"/>
          </p:nvPr>
        </p:nvSpPr>
        <p:spPr>
          <a:xfrm>
            <a:off x="712604" y="543339"/>
            <a:ext cx="3319671" cy="92333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 sz="5400"/>
              <a:t>AI BOT</a:t>
            </a:r>
            <a:endParaRPr sz="5400"/>
          </a:p>
        </p:txBody>
      </p:sp>
      <p:pic>
        <p:nvPicPr>
          <p:cNvPr id="184" name="Google Shape;184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3818" y="3023842"/>
            <a:ext cx="3531600" cy="19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"/>
          <p:cNvSpPr txBox="1"/>
          <p:nvPr/>
        </p:nvSpPr>
        <p:spPr>
          <a:xfrm>
            <a:off x="4560225" y="543353"/>
            <a:ext cx="73653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will be having a bot in our application to survey the clients, whether they have problem or not. We will also be checking about what kind of problem they have and suggesting them a proper solution.</a:t>
            </a:r>
            <a:endParaRPr sz="1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will also be guiding the clients about how to go about the app through this bot. </a:t>
            </a:r>
            <a:endParaRPr sz="2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4569" y="543339"/>
            <a:ext cx="809469" cy="77823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"/>
          <p:cNvSpPr txBox="1"/>
          <p:nvPr/>
        </p:nvSpPr>
        <p:spPr>
          <a:xfrm>
            <a:off x="654134" y="5402126"/>
            <a:ext cx="3750364" cy="707886"/>
          </a:xfrm>
          <a:prstGeom prst="rect">
            <a:avLst/>
          </a:prstGeom>
          <a:noFill/>
          <a:ln cap="flat" cmpd="sng" w="9525">
            <a:solidFill>
              <a:srgbClr val="4859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85981"/>
                </a:solidFill>
                <a:latin typeface="Arial"/>
                <a:ea typeface="Arial"/>
                <a:cs typeface="Arial"/>
                <a:sym typeface="Arial"/>
              </a:rPr>
              <a:t>We </a:t>
            </a:r>
            <a:r>
              <a:rPr lang="en-US" sz="2000">
                <a:solidFill>
                  <a:srgbClr val="485981"/>
                </a:solidFill>
              </a:rPr>
              <a:t>will be</a:t>
            </a:r>
            <a:r>
              <a:rPr lang="en-US" sz="2000">
                <a:solidFill>
                  <a:srgbClr val="485981"/>
                </a:solidFill>
                <a:latin typeface="Arial"/>
                <a:ea typeface="Arial"/>
                <a:cs typeface="Arial"/>
                <a:sym typeface="Arial"/>
              </a:rPr>
              <a:t> using </a:t>
            </a:r>
            <a:r>
              <a:rPr b="1" lang="en-US" sz="2000">
                <a:solidFill>
                  <a:srgbClr val="485981"/>
                </a:solidFill>
                <a:latin typeface="Arial"/>
                <a:ea typeface="Arial"/>
                <a:cs typeface="Arial"/>
                <a:sym typeface="Arial"/>
              </a:rPr>
              <a:t>DialogueFlow</a:t>
            </a:r>
            <a:r>
              <a:rPr lang="en-US" sz="2000">
                <a:solidFill>
                  <a:srgbClr val="485981"/>
                </a:solidFill>
                <a:latin typeface="Arial"/>
                <a:ea typeface="Arial"/>
                <a:cs typeface="Arial"/>
                <a:sym typeface="Arial"/>
              </a:rPr>
              <a:t> for this.</a:t>
            </a:r>
            <a:endParaRPr sz="2000">
              <a:solidFill>
                <a:srgbClr val="4859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 txBox="1"/>
          <p:nvPr/>
        </p:nvSpPr>
        <p:spPr>
          <a:xfrm>
            <a:off x="766350" y="1824663"/>
            <a:ext cx="3378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DC5DA"/>
                </a:solidFill>
                <a:latin typeface="Arial"/>
                <a:ea typeface="Arial"/>
                <a:cs typeface="Arial"/>
                <a:sym typeface="Arial"/>
              </a:rPr>
              <a:t>This works on </a:t>
            </a:r>
            <a:r>
              <a:rPr b="1" lang="en-US" sz="2000">
                <a:solidFill>
                  <a:srgbClr val="BDC5DA"/>
                </a:solidFill>
                <a:latin typeface="Arial"/>
                <a:ea typeface="Arial"/>
                <a:cs typeface="Arial"/>
                <a:sym typeface="Arial"/>
              </a:rPr>
              <a:t>Automatic Speech Recognition (ASR) technology</a:t>
            </a:r>
            <a:endParaRPr b="1" sz="2000">
              <a:solidFill>
                <a:srgbClr val="BDC5D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"/>
          <p:cNvSpPr txBox="1"/>
          <p:nvPr/>
        </p:nvSpPr>
        <p:spPr>
          <a:xfrm>
            <a:off x="712601" y="3273275"/>
            <a:ext cx="40179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DC5DA"/>
                </a:solidFill>
                <a:latin typeface="Arial"/>
                <a:ea typeface="Arial"/>
                <a:cs typeface="Arial"/>
                <a:sym typeface="Arial"/>
              </a:rPr>
              <a:t>This also works on Natural language principles such as : </a:t>
            </a:r>
            <a:r>
              <a:rPr b="1" lang="en-US" sz="2000">
                <a:solidFill>
                  <a:srgbClr val="BDC5DA"/>
                </a:solidFill>
                <a:latin typeface="Arial"/>
                <a:ea typeface="Arial"/>
                <a:cs typeface="Arial"/>
                <a:sym typeface="Arial"/>
              </a:rPr>
              <a:t>Natural Language Processing</a:t>
            </a:r>
            <a:r>
              <a:rPr lang="en-US" sz="2000">
                <a:solidFill>
                  <a:srgbClr val="BDC5DA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2000">
                <a:solidFill>
                  <a:srgbClr val="BDC5DA"/>
                </a:solidFill>
                <a:latin typeface="Arial"/>
                <a:ea typeface="Arial"/>
                <a:cs typeface="Arial"/>
                <a:sym typeface="Arial"/>
              </a:rPr>
              <a:t>Natural Language Understanding</a:t>
            </a:r>
            <a:r>
              <a:rPr lang="en-US" sz="2000">
                <a:solidFill>
                  <a:srgbClr val="BDC5DA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2000">
                <a:solidFill>
                  <a:srgbClr val="BDC5DA"/>
                </a:solidFill>
                <a:latin typeface="Arial"/>
                <a:ea typeface="Arial"/>
                <a:cs typeface="Arial"/>
                <a:sym typeface="Arial"/>
              </a:rPr>
              <a:t>Natural Language Generation</a:t>
            </a:r>
            <a:endParaRPr b="1" sz="2000">
              <a:solidFill>
                <a:srgbClr val="BDC5D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"/>
          <p:cNvSpPr txBox="1"/>
          <p:nvPr/>
        </p:nvSpPr>
        <p:spPr>
          <a:xfrm>
            <a:off x="4733400" y="3023850"/>
            <a:ext cx="33198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BDC5DA"/>
                </a:solidFill>
                <a:latin typeface="Arial"/>
                <a:ea typeface="Arial"/>
                <a:cs typeface="Arial"/>
                <a:sym typeface="Arial"/>
              </a:rPr>
              <a:t>A chatbot is an </a:t>
            </a:r>
            <a:r>
              <a:rPr b="1" lang="en-US" sz="2100">
                <a:solidFill>
                  <a:srgbClr val="BDC5DA"/>
                </a:solidFill>
                <a:latin typeface="Arial"/>
                <a:ea typeface="Arial"/>
                <a:cs typeface="Arial"/>
                <a:sym typeface="Arial"/>
              </a:rPr>
              <a:t>artificial intelligence (AI) software </a:t>
            </a:r>
            <a:r>
              <a:rPr lang="en-US" sz="2100">
                <a:solidFill>
                  <a:srgbClr val="BDC5DA"/>
                </a:solidFill>
                <a:latin typeface="Arial"/>
                <a:ea typeface="Arial"/>
                <a:cs typeface="Arial"/>
                <a:sym typeface="Arial"/>
              </a:rPr>
              <a:t>that can simulate a conversation (or a chat) with a user in </a:t>
            </a:r>
            <a:r>
              <a:rPr b="1" lang="en-US" sz="2100">
                <a:solidFill>
                  <a:srgbClr val="BDC5DA"/>
                </a:solidFill>
                <a:latin typeface="Arial"/>
                <a:ea typeface="Arial"/>
                <a:cs typeface="Arial"/>
                <a:sym typeface="Arial"/>
              </a:rPr>
              <a:t>natural language </a:t>
            </a:r>
            <a:r>
              <a:rPr lang="en-US" sz="2100">
                <a:solidFill>
                  <a:srgbClr val="BDC5DA"/>
                </a:solidFill>
                <a:latin typeface="Arial"/>
                <a:ea typeface="Arial"/>
                <a:cs typeface="Arial"/>
                <a:sym typeface="Arial"/>
              </a:rPr>
              <a:t>through messaging applications, websites, mobile apps or through the telephone.</a:t>
            </a:r>
            <a:endParaRPr sz="2100">
              <a:solidFill>
                <a:srgbClr val="BDC5D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"/>
          <p:cNvSpPr txBox="1"/>
          <p:nvPr>
            <p:ph type="title"/>
          </p:nvPr>
        </p:nvSpPr>
        <p:spPr>
          <a:xfrm>
            <a:off x="351183" y="400613"/>
            <a:ext cx="8554278" cy="9143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/>
              <a:t>Realtime Mood Detective</a:t>
            </a:r>
            <a:endParaRPr sz="4800"/>
          </a:p>
        </p:txBody>
      </p:sp>
      <p:pic>
        <p:nvPicPr>
          <p:cNvPr id="196" name="Google Shape;1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5852" y="557253"/>
            <a:ext cx="599190" cy="601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45656" y="557253"/>
            <a:ext cx="599191" cy="59580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"/>
          <p:cNvSpPr txBox="1"/>
          <p:nvPr/>
        </p:nvSpPr>
        <p:spPr>
          <a:xfrm>
            <a:off x="9939131" y="150911"/>
            <a:ext cx="19016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Done by Altamash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4167807" y="1891747"/>
            <a:ext cx="1050235" cy="1050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roduction to emotion recognition in text | MeaningCloud" id="200" name="Google Shape;20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90511" y="4354851"/>
            <a:ext cx="2316580" cy="216223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"/>
          <p:cNvSpPr txBox="1"/>
          <p:nvPr/>
        </p:nvSpPr>
        <p:spPr>
          <a:xfrm>
            <a:off x="319225" y="1634325"/>
            <a:ext cx="8747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will be using Emotion recognition that uses image</a:t>
            </a:r>
            <a:r>
              <a:rPr lang="en-US" sz="2500">
                <a:solidFill>
                  <a:schemeClr val="lt1"/>
                </a:solidFill>
              </a:rPr>
              <a:t> </a:t>
            </a:r>
            <a:r>
              <a:rPr lang="en-US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processing. </a:t>
            </a:r>
            <a:endParaRPr sz="19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</a:rPr>
              <a:t>I</a:t>
            </a:r>
            <a:r>
              <a:rPr lang="en-US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will predict the emotion of the user such as: Angry, Happy, Disgust, Sad, Surprised, Fear, etc. </a:t>
            </a:r>
            <a:endParaRPr sz="19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Its a </a:t>
            </a:r>
            <a:r>
              <a:rPr lang="en-US" sz="2500">
                <a:solidFill>
                  <a:schemeClr val="lt1"/>
                </a:solidFill>
              </a:rPr>
              <a:t>R</a:t>
            </a:r>
            <a:r>
              <a:rPr lang="en-US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ealtime </a:t>
            </a:r>
            <a:r>
              <a:rPr lang="en-US" sz="2500">
                <a:solidFill>
                  <a:schemeClr val="lt1"/>
                </a:solidFill>
              </a:rPr>
              <a:t>E</a:t>
            </a:r>
            <a:r>
              <a:rPr lang="en-US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motion detection so it will directly access the camera of the user and will start predicting their emotions.</a:t>
            </a:r>
            <a:endParaRPr sz="2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"/>
          <p:cNvSpPr txBox="1"/>
          <p:nvPr/>
        </p:nvSpPr>
        <p:spPr>
          <a:xfrm>
            <a:off x="9426350" y="1608401"/>
            <a:ext cx="259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BDC5DA"/>
                </a:solidFill>
                <a:latin typeface="Arial"/>
                <a:ea typeface="Arial"/>
                <a:cs typeface="Arial"/>
                <a:sym typeface="Arial"/>
              </a:rPr>
              <a:t>We will be using same </a:t>
            </a:r>
            <a:r>
              <a:rPr b="1" lang="en-US" sz="1900">
                <a:solidFill>
                  <a:srgbClr val="BDC5DA"/>
                </a:solidFill>
                <a:latin typeface="Arial"/>
                <a:ea typeface="Arial"/>
                <a:cs typeface="Arial"/>
                <a:sym typeface="Arial"/>
              </a:rPr>
              <a:t>Natural Language Technologies </a:t>
            </a:r>
            <a:r>
              <a:rPr lang="en-US" sz="1900">
                <a:solidFill>
                  <a:srgbClr val="BDC5DA"/>
                </a:solidFill>
                <a:latin typeface="Arial"/>
                <a:ea typeface="Arial"/>
                <a:cs typeface="Arial"/>
                <a:sym typeface="Arial"/>
              </a:rPr>
              <a:t>as of AI Bot. </a:t>
            </a:r>
            <a:endParaRPr sz="1900">
              <a:solidFill>
                <a:srgbClr val="BDC5D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"/>
          <p:cNvSpPr txBox="1"/>
          <p:nvPr/>
        </p:nvSpPr>
        <p:spPr>
          <a:xfrm>
            <a:off x="4467708" y="5174356"/>
            <a:ext cx="231658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BDC5DA"/>
                </a:solidFill>
                <a:latin typeface="Arial"/>
                <a:ea typeface="Arial"/>
                <a:cs typeface="Arial"/>
                <a:sym typeface="Arial"/>
              </a:rPr>
              <a:t>We will also be using </a:t>
            </a:r>
            <a:r>
              <a:rPr b="1" lang="en-US" sz="1400">
                <a:solidFill>
                  <a:srgbClr val="BDC5DA"/>
                </a:solidFill>
                <a:latin typeface="Arial"/>
                <a:ea typeface="Arial"/>
                <a:cs typeface="Arial"/>
                <a:sym typeface="Arial"/>
              </a:rPr>
              <a:t>Image Processing </a:t>
            </a:r>
            <a:r>
              <a:rPr lang="en-US" sz="1400">
                <a:solidFill>
                  <a:srgbClr val="BDC5DA"/>
                </a:solidFill>
                <a:latin typeface="Arial"/>
                <a:ea typeface="Arial"/>
                <a:cs typeface="Arial"/>
                <a:sym typeface="Arial"/>
              </a:rPr>
              <a:t>for the same.</a:t>
            </a:r>
            <a:endParaRPr sz="1400">
              <a:solidFill>
                <a:srgbClr val="BDC5D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"/>
          <p:cNvSpPr txBox="1"/>
          <p:nvPr/>
        </p:nvSpPr>
        <p:spPr>
          <a:xfrm>
            <a:off x="527447" y="4728080"/>
            <a:ext cx="3187200" cy="1323600"/>
          </a:xfrm>
          <a:prstGeom prst="rect">
            <a:avLst/>
          </a:prstGeom>
          <a:noFill/>
          <a:ln cap="flat" cmpd="sng" w="9525">
            <a:solidFill>
              <a:srgbClr val="4859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85981"/>
                </a:solidFill>
                <a:latin typeface="Arial"/>
                <a:ea typeface="Arial"/>
                <a:cs typeface="Arial"/>
                <a:sym typeface="Arial"/>
              </a:rPr>
              <a:t>We </a:t>
            </a:r>
            <a:r>
              <a:rPr lang="en-US" sz="2000">
                <a:solidFill>
                  <a:srgbClr val="485981"/>
                </a:solidFill>
              </a:rPr>
              <a:t>will be</a:t>
            </a:r>
            <a:r>
              <a:rPr lang="en-US" sz="2000">
                <a:solidFill>
                  <a:srgbClr val="485981"/>
                </a:solidFill>
                <a:latin typeface="Arial"/>
                <a:ea typeface="Arial"/>
                <a:cs typeface="Arial"/>
                <a:sym typeface="Arial"/>
              </a:rPr>
              <a:t> using Face API and pretrained models for detecting expressions and landmarks</a:t>
            </a:r>
            <a:endParaRPr sz="2000">
              <a:solidFill>
                <a:srgbClr val="48598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"/>
          <p:cNvSpPr txBox="1"/>
          <p:nvPr/>
        </p:nvSpPr>
        <p:spPr>
          <a:xfrm>
            <a:off x="213850" y="526200"/>
            <a:ext cx="4171500" cy="923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Chat Feature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t Logo PNG Free Download | PNG Mart" id="210" name="Google Shape;2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3420" y="112413"/>
            <a:ext cx="2275375" cy="17509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ll Control Techniques: Controlling a Runaway Talker on the Telephone" id="211" name="Google Shape;21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7220" y="3682601"/>
            <a:ext cx="5484780" cy="317539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4"/>
          <p:cNvSpPr txBox="1"/>
          <p:nvPr/>
        </p:nvSpPr>
        <p:spPr>
          <a:xfrm>
            <a:off x="213852" y="1969550"/>
            <a:ext cx="59337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Also we </a:t>
            </a:r>
            <a:r>
              <a:rPr lang="en-US" sz="2400">
                <a:solidFill>
                  <a:schemeClr val="lt1"/>
                </a:solidFill>
              </a:rPr>
              <a:t>will add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in-build live chaTting support so that doct</a:t>
            </a:r>
            <a:r>
              <a:rPr lang="en-US" sz="2400">
                <a:solidFill>
                  <a:schemeClr val="lt1"/>
                </a:solidFill>
              </a:rPr>
              <a:t>o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rs and pati</a:t>
            </a:r>
            <a:r>
              <a:rPr lang="en-US" sz="2400">
                <a:solidFill>
                  <a:schemeClr val="lt1"/>
                </a:solidFill>
              </a:rPr>
              <a:t>e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nt can have a better communication and can discuss the treatment without any hustle</a:t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Also the chatting </a:t>
            </a:r>
            <a:r>
              <a:rPr lang="en-US" sz="2400">
                <a:solidFill>
                  <a:schemeClr val="lt1"/>
                </a:solidFill>
              </a:rPr>
              <a:t>will be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end to end encrypted so there is no possibility of any data breach and the conversations remain confidential</a:t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saves the time of patient to physically meet the doctor 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"/>
          <p:cNvSpPr txBox="1"/>
          <p:nvPr>
            <p:ph type="title"/>
          </p:nvPr>
        </p:nvSpPr>
        <p:spPr>
          <a:xfrm>
            <a:off x="761999" y="407445"/>
            <a:ext cx="6752705" cy="64827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/>
              <a:t>DataBase &amp; Authentication </a:t>
            </a:r>
            <a:endParaRPr sz="4000"/>
          </a:p>
        </p:txBody>
      </p:sp>
      <p:sp>
        <p:nvSpPr>
          <p:cNvPr id="218" name="Google Shape;218;p5"/>
          <p:cNvSpPr txBox="1"/>
          <p:nvPr>
            <p:ph idx="1" type="body"/>
          </p:nvPr>
        </p:nvSpPr>
        <p:spPr>
          <a:xfrm>
            <a:off x="701100" y="1301273"/>
            <a:ext cx="6874500" cy="3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We will make a database to save the entry of clients.</a:t>
            </a:r>
            <a:endParaRPr sz="30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We will also have separate entry for doctors and they will have separate access to the logbook of clients.</a:t>
            </a:r>
            <a:endParaRPr sz="30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We will also try to keep a track of how the patients are doing.</a:t>
            </a:r>
            <a:endParaRPr sz="30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We will also have Login Form.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Email verification link to ensure the validity of email</a:t>
            </a:r>
            <a:endParaRPr sz="2200"/>
          </a:p>
        </p:txBody>
      </p:sp>
      <p:sp>
        <p:nvSpPr>
          <p:cNvPr id="219" name="Google Shape;219;p5"/>
          <p:cNvSpPr txBox="1"/>
          <p:nvPr/>
        </p:nvSpPr>
        <p:spPr>
          <a:xfrm>
            <a:off x="857415" y="5196630"/>
            <a:ext cx="3733138" cy="1015663"/>
          </a:xfrm>
          <a:prstGeom prst="rect">
            <a:avLst/>
          </a:prstGeom>
          <a:noFill/>
          <a:ln cap="flat" cmpd="sng" w="9525">
            <a:solidFill>
              <a:srgbClr val="4859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85981"/>
                </a:solidFill>
                <a:latin typeface="Arial"/>
                <a:ea typeface="Arial"/>
                <a:cs typeface="Arial"/>
                <a:sym typeface="Arial"/>
              </a:rPr>
              <a:t>We are using Firebase for database and Authentication.</a:t>
            </a:r>
            <a:endParaRPr sz="2000">
              <a:solidFill>
                <a:srgbClr val="4859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elp: About Viewing Data in a Database Table" id="220" name="Google Shape;2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6064" y="3280319"/>
            <a:ext cx="3170583" cy="1820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rebase Brand Guidelines" id="221" name="Google Shape;22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8706" y="128848"/>
            <a:ext cx="30480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wo-Factor Authentication for Online Banking | IdenTrust" id="222" name="Google Shape;22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37992" y="4008120"/>
            <a:ext cx="2928072" cy="292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"/>
          <p:cNvSpPr txBox="1"/>
          <p:nvPr/>
        </p:nvSpPr>
        <p:spPr>
          <a:xfrm>
            <a:off x="213839" y="293958"/>
            <a:ext cx="7916008" cy="778384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 based doctor recommedation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Problem with APIs | Hacker Noon" id="228" name="Google Shape;22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4246" y="3658984"/>
            <a:ext cx="3589713" cy="35897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vantages of using Web APIs - ESDS Development" id="229" name="Google Shape;22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6023" y="117762"/>
            <a:ext cx="3744537" cy="248279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 txBox="1"/>
          <p:nvPr/>
        </p:nvSpPr>
        <p:spPr>
          <a:xfrm>
            <a:off x="213850" y="1184550"/>
            <a:ext cx="7978500" cy="29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We will be using Geolocation API and we are also adding api based services through which can recommend docters to patients through their GPS location.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These would bring local doctors in direct contact of patients and can help patients to have variety of options of available doctors to choose from.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descr="White Lable Recharge API Integration Provider in India | CyberPlat" id="231" name="Google Shape;23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364115" y="3926628"/>
            <a:ext cx="528637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47286b012_10_0"/>
          <p:cNvSpPr txBox="1"/>
          <p:nvPr/>
        </p:nvSpPr>
        <p:spPr>
          <a:xfrm>
            <a:off x="174576" y="418625"/>
            <a:ext cx="9227400" cy="935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3"/>
              <a:buFont typeface="Arial"/>
              <a:buNone/>
            </a:pPr>
            <a:r>
              <a:rPr lang="en-US" sz="5400">
                <a:solidFill>
                  <a:schemeClr val="lt1"/>
                </a:solidFill>
              </a:rPr>
              <a:t>Appointment making with doctor </a:t>
            </a:r>
            <a:endParaRPr sz="5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237" name="Google Shape;237;gd47286b012_1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623" y="1567341"/>
            <a:ext cx="5795028" cy="476203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d47286b012_10_0"/>
          <p:cNvSpPr txBox="1"/>
          <p:nvPr/>
        </p:nvSpPr>
        <p:spPr>
          <a:xfrm>
            <a:off x="174579" y="1938548"/>
            <a:ext cx="605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Brand NEW FEATURE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ornVTI">
  <a:themeElements>
    <a:clrScheme name="AnalogousFromRegularSeedRightStep">
      <a:dk1>
        <a:srgbClr val="000000"/>
      </a:dk1>
      <a:lt1>
        <a:srgbClr val="FFFFFF"/>
      </a:lt1>
      <a:dk2>
        <a:srgbClr val="242D41"/>
      </a:dk2>
      <a:lt2>
        <a:srgbClr val="E8E3E2"/>
      </a:lt2>
      <a:accent1>
        <a:srgbClr val="23ADDC"/>
      </a:accent1>
      <a:accent2>
        <a:srgbClr val="1756D5"/>
      </a:accent2>
      <a:accent3>
        <a:srgbClr val="483AE9"/>
      </a:accent3>
      <a:accent4>
        <a:srgbClr val="7C21D7"/>
      </a:accent4>
      <a:accent5>
        <a:srgbClr val="D729E7"/>
      </a:accent5>
      <a:accent6>
        <a:srgbClr val="D51796"/>
      </a:accent6>
      <a:hlink>
        <a:srgbClr val="BF5F3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ornVTI">
  <a:themeElements>
    <a:clrScheme name="AnalogousFromRegularSeedRightStep">
      <a:dk1>
        <a:srgbClr val="000000"/>
      </a:dk1>
      <a:lt1>
        <a:srgbClr val="FFFFFF"/>
      </a:lt1>
      <a:dk2>
        <a:srgbClr val="242D41"/>
      </a:dk2>
      <a:lt2>
        <a:srgbClr val="E8E3E2"/>
      </a:lt2>
      <a:accent1>
        <a:srgbClr val="23ADDC"/>
      </a:accent1>
      <a:accent2>
        <a:srgbClr val="1756D5"/>
      </a:accent2>
      <a:accent3>
        <a:srgbClr val="483AE9"/>
      </a:accent3>
      <a:accent4>
        <a:srgbClr val="7C21D7"/>
      </a:accent4>
      <a:accent5>
        <a:srgbClr val="D729E7"/>
      </a:accent5>
      <a:accent6>
        <a:srgbClr val="D51796"/>
      </a:accent6>
      <a:hlink>
        <a:srgbClr val="BF5F3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2020-09-24T08:57:24Z</dcterms:created>
  <dc:creator>sakshi pandey</dc:creator>
</cp:coreProperties>
</file>