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jpeg" ContentType="image/jpeg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0920" cy="438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0920" cy="438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2520" y="5292360"/>
            <a:ext cx="10077480" cy="377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0" y="5237640"/>
            <a:ext cx="10077480" cy="525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986760" y="1436760"/>
            <a:ext cx="82407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907200" y="236880"/>
            <a:ext cx="8316000" cy="119916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Click to edit Master title style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907200" y="5341320"/>
            <a:ext cx="2043720" cy="301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5388B75E-055E-4081-B68B-DB3C89DA4F15}" type="datetime">
              <a:rPr b="0" lang="en-US" sz="1600" spc="-1" strike="noStrike">
                <a:solidFill>
                  <a:srgbClr val="ffffff"/>
                </a:solidFill>
                <a:latin typeface="Calibri"/>
              </a:rPr>
              <a:t>4/24/21</a:t>
            </a:fld>
            <a:endParaRPr b="0" lang="en-IN" sz="16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3047760" y="5341320"/>
            <a:ext cx="3987360" cy="301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sldNum"/>
          </p:nvPr>
        </p:nvSpPr>
        <p:spPr>
          <a:xfrm>
            <a:off x="8186040" y="5341320"/>
            <a:ext cx="1084320" cy="301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D5A7539-3493-4FFD-8C87-BE2CAE8DE68F}" type="slidenum">
              <a:rPr b="0" lang="en-US" sz="187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870" spc="-1" strike="noStrike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Click to edit the outline text format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Third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Fourth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2520" y="5292360"/>
            <a:ext cx="10077480" cy="377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0" y="5237640"/>
            <a:ext cx="10077480" cy="525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Line 3"/>
          <p:cNvSpPr/>
          <p:nvPr/>
        </p:nvSpPr>
        <p:spPr>
          <a:xfrm>
            <a:off x="986760" y="1436760"/>
            <a:ext cx="82407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Click to edit the outline text format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Third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Fourth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3390840" y="546840"/>
            <a:ext cx="6184080" cy="62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Code Innovation Series - Vidyalankar Institute of Technology 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6624000" y="3384000"/>
            <a:ext cx="3167280" cy="111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</a:rPr>
              <a:t>Group Memebers: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Rohana Survase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Sayali Khamgaonkar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Shardul Birje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3647520" y="2657880"/>
            <a:ext cx="2519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Category: Education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88" name="Picture 2" descr="Text&#10;&#10;Description automatically generated"/>
          <p:cNvPicPr/>
          <p:nvPr/>
        </p:nvPicPr>
        <p:blipFill>
          <a:blip r:embed="rId1"/>
          <a:stretch/>
        </p:blipFill>
        <p:spPr>
          <a:xfrm>
            <a:off x="243720" y="192960"/>
            <a:ext cx="2742840" cy="1227960"/>
          </a:xfrm>
          <a:prstGeom prst="rect">
            <a:avLst/>
          </a:prstGeom>
          <a:ln>
            <a:noFill/>
          </a:ln>
        </p:spPr>
      </p:pic>
      <p:sp>
        <p:nvSpPr>
          <p:cNvPr id="89" name="CustomShape 4"/>
          <p:cNvSpPr/>
          <p:nvPr/>
        </p:nvSpPr>
        <p:spPr>
          <a:xfrm>
            <a:off x="2650320" y="4867560"/>
            <a:ext cx="5131080" cy="41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College: Vidyalankar Institute of Technology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0" name="CustomShape 5"/>
          <p:cNvSpPr/>
          <p:nvPr/>
        </p:nvSpPr>
        <p:spPr>
          <a:xfrm>
            <a:off x="3700080" y="1759320"/>
            <a:ext cx="2163960" cy="73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1" lang="en-US" sz="4200" spc="-1" strike="noStrike">
                <a:solidFill>
                  <a:srgbClr val="000000"/>
                </a:solidFill>
                <a:latin typeface="Times New Roman"/>
              </a:rPr>
              <a:t>UnSkool</a:t>
            </a:r>
            <a:endParaRPr b="0" lang="en-IN" sz="4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2520" y="5292360"/>
            <a:ext cx="10077480" cy="377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2"/>
          <p:cNvSpPr/>
          <p:nvPr/>
        </p:nvSpPr>
        <p:spPr>
          <a:xfrm>
            <a:off x="0" y="5237640"/>
            <a:ext cx="10077480" cy="525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Line 3"/>
          <p:cNvSpPr/>
          <p:nvPr/>
        </p:nvSpPr>
        <p:spPr>
          <a:xfrm>
            <a:off x="986760" y="1436760"/>
            <a:ext cx="82407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4"/>
          <p:cNvSpPr/>
          <p:nvPr/>
        </p:nvSpPr>
        <p:spPr>
          <a:xfrm>
            <a:off x="0" y="0"/>
            <a:ext cx="10080360" cy="5670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5"/>
          <p:cNvSpPr/>
          <p:nvPr/>
        </p:nvSpPr>
        <p:spPr>
          <a:xfrm>
            <a:off x="0" y="0"/>
            <a:ext cx="10080360" cy="523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6"/>
          <p:cNvSpPr/>
          <p:nvPr/>
        </p:nvSpPr>
        <p:spPr>
          <a:xfrm>
            <a:off x="4284360" y="524880"/>
            <a:ext cx="5265000" cy="119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rmAutofit fontScale="97000"/>
          </a:bodyPr>
          <a:p>
            <a:pPr>
              <a:lnSpc>
                <a:spcPct val="85000"/>
              </a:lnSpc>
              <a:spcAft>
                <a:spcPts val="601"/>
              </a:spcAft>
            </a:pPr>
            <a:r>
              <a:rPr b="0" lang="en-US" sz="4400" spc="-52" strike="noStrike">
                <a:solidFill>
                  <a:srgbClr val="655c47"/>
                </a:solidFill>
                <a:latin typeface="Calibri Light"/>
              </a:rPr>
              <a:t>Problem Statement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97" name="Picture 57" descr="Exclamation mark on a yellow background"/>
          <p:cNvPicPr/>
          <p:nvPr/>
        </p:nvPicPr>
        <p:blipFill>
          <a:blip r:embed="rId1"/>
          <a:srcRect l="31135" t="0" r="18052" b="-7"/>
          <a:stretch/>
        </p:blipFill>
        <p:spPr>
          <a:xfrm>
            <a:off x="0" y="-10080"/>
            <a:ext cx="3848040" cy="5680080"/>
          </a:xfrm>
          <a:prstGeom prst="rect">
            <a:avLst/>
          </a:prstGeom>
          <a:ln>
            <a:noFill/>
          </a:ln>
        </p:spPr>
      </p:pic>
      <p:sp>
        <p:nvSpPr>
          <p:cNvPr id="98" name="Line 7"/>
          <p:cNvSpPr/>
          <p:nvPr/>
        </p:nvSpPr>
        <p:spPr>
          <a:xfrm>
            <a:off x="4371840" y="1724400"/>
            <a:ext cx="510192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  <a:alpha val="9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8"/>
          <p:cNvSpPr/>
          <p:nvPr/>
        </p:nvSpPr>
        <p:spPr>
          <a:xfrm>
            <a:off x="4284360" y="1782360"/>
            <a:ext cx="5265000" cy="196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>
            <a:normAutofit/>
          </a:bodyPr>
          <a:p>
            <a:pPr>
              <a:lnSpc>
                <a:spcPct val="9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2000" spc="-1" strike="noStrike">
                <a:solidFill>
                  <a:srgbClr val="404040"/>
                </a:solidFill>
                <a:latin typeface="Times New Roman"/>
              </a:rPr>
              <a:t>UnSkool is a web platform for users to take various educational courses, quizzes, post articles and gain points. Thus, bringing in Gamification to Education.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2520" y="5292360"/>
            <a:ext cx="10077480" cy="377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2"/>
          <p:cNvSpPr/>
          <p:nvPr/>
        </p:nvSpPr>
        <p:spPr>
          <a:xfrm>
            <a:off x="0" y="5237640"/>
            <a:ext cx="10077480" cy="525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Line 3"/>
          <p:cNvSpPr/>
          <p:nvPr/>
        </p:nvSpPr>
        <p:spPr>
          <a:xfrm>
            <a:off x="986760" y="1436760"/>
            <a:ext cx="82407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4"/>
          <p:cNvSpPr/>
          <p:nvPr/>
        </p:nvSpPr>
        <p:spPr>
          <a:xfrm>
            <a:off x="0" y="0"/>
            <a:ext cx="10075680" cy="5670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04" name="CustomShape 5"/>
          <p:cNvSpPr/>
          <p:nvPr/>
        </p:nvSpPr>
        <p:spPr>
          <a:xfrm>
            <a:off x="0" y="0"/>
            <a:ext cx="3349080" cy="56703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6"/>
          <p:cNvSpPr/>
          <p:nvPr/>
        </p:nvSpPr>
        <p:spPr>
          <a:xfrm>
            <a:off x="407160" y="501120"/>
            <a:ext cx="2550240" cy="466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85000"/>
              </a:lnSpc>
              <a:spcAft>
                <a:spcPts val="601"/>
              </a:spcAft>
            </a:pPr>
            <a:r>
              <a:rPr b="0" lang="en-US" sz="3000" spc="-52" strike="noStrike">
                <a:solidFill>
                  <a:srgbClr val="ffffff"/>
                </a:solidFill>
                <a:latin typeface="Calibri Light"/>
              </a:rPr>
              <a:t>Proposed Solution  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106" name="CustomShape 7"/>
          <p:cNvSpPr/>
          <p:nvPr/>
        </p:nvSpPr>
        <p:spPr>
          <a:xfrm>
            <a:off x="3340440" y="0"/>
            <a:ext cx="52560" cy="5670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8"/>
          <p:cNvSpPr/>
          <p:nvPr/>
        </p:nvSpPr>
        <p:spPr>
          <a:xfrm>
            <a:off x="3920760" y="501120"/>
            <a:ext cx="5481000" cy="501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anchor="ctr">
            <a:noAutofit/>
          </a:bodyPr>
          <a:p>
            <a:pPr marL="285840" indent="-285480">
              <a:lnSpc>
                <a:spcPct val="90000"/>
              </a:lnSpc>
              <a:spcAft>
                <a:spcPts val="601"/>
              </a:spcAft>
              <a:buClr>
                <a:srgbClr val="1cade4"/>
              </a:buClr>
              <a:buSzPct val="45000"/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Times New Roman"/>
              </a:rPr>
              <a:t>Our solution is to build a website which has video lectures, quizzes, text lessons for students to study.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endParaRPr b="0" lang="en-IN" sz="1800" spc="-1" strike="noStrike">
              <a:latin typeface="Arial"/>
            </a:endParaRPr>
          </a:p>
          <a:p>
            <a:pPr marL="285840" indent="-285480">
              <a:lnSpc>
                <a:spcPct val="90000"/>
              </a:lnSpc>
              <a:spcAft>
                <a:spcPts val="601"/>
              </a:spcAft>
              <a:buClr>
                <a:srgbClr val="1cade4"/>
              </a:buClr>
              <a:buSzPct val="45000"/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Times New Roman"/>
              </a:rPr>
              <a:t>The students would receive points for completing each video/text lesson/quiz. 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endParaRPr b="0" lang="en-IN" sz="1800" spc="-1" strike="noStrike">
              <a:latin typeface="Arial"/>
            </a:endParaRPr>
          </a:p>
          <a:p>
            <a:pPr marL="285840" indent="-285480">
              <a:lnSpc>
                <a:spcPct val="90000"/>
              </a:lnSpc>
              <a:spcAft>
                <a:spcPts val="601"/>
              </a:spcAft>
              <a:buClr>
                <a:srgbClr val="1cade4"/>
              </a:buClr>
              <a:buSzPct val="45000"/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Times New Roman"/>
              </a:rPr>
              <a:t>The lessons would be based on the field that a student chooses.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endParaRPr b="0" lang="en-IN" sz="1800" spc="-1" strike="noStrike">
              <a:latin typeface="Arial"/>
            </a:endParaRPr>
          </a:p>
          <a:p>
            <a:pPr marL="285840" indent="-285480">
              <a:lnSpc>
                <a:spcPct val="90000"/>
              </a:lnSpc>
              <a:spcAft>
                <a:spcPts val="601"/>
              </a:spcAft>
              <a:buClr>
                <a:srgbClr val="1cade4"/>
              </a:buClr>
              <a:buSzPct val="45000"/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Times New Roman"/>
              </a:rPr>
              <a:t>There would be levels based on the points that a user has. 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endParaRPr b="0" lang="en-IN" sz="1800" spc="-1" strike="noStrike">
              <a:latin typeface="Arial"/>
            </a:endParaRPr>
          </a:p>
          <a:p>
            <a:pPr marL="285840" indent="-285480">
              <a:lnSpc>
                <a:spcPct val="90000"/>
              </a:lnSpc>
              <a:spcAft>
                <a:spcPts val="601"/>
              </a:spcAft>
              <a:buClr>
                <a:srgbClr val="1cade4"/>
              </a:buClr>
              <a:buSzPct val="45000"/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Times New Roman"/>
              </a:rPr>
              <a:t>There would be prizes  after a certain level. (for eg. Gift Cards when a user reaches a certain level)    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2520" y="5292360"/>
            <a:ext cx="10077480" cy="377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2"/>
          <p:cNvSpPr/>
          <p:nvPr/>
        </p:nvSpPr>
        <p:spPr>
          <a:xfrm>
            <a:off x="0" y="5237640"/>
            <a:ext cx="10077480" cy="525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Line 3"/>
          <p:cNvSpPr/>
          <p:nvPr/>
        </p:nvSpPr>
        <p:spPr>
          <a:xfrm>
            <a:off x="986760" y="1436760"/>
            <a:ext cx="82407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4"/>
          <p:cNvSpPr/>
          <p:nvPr/>
        </p:nvSpPr>
        <p:spPr>
          <a:xfrm>
            <a:off x="0" y="0"/>
            <a:ext cx="10075680" cy="5670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12" name="CustomShape 5"/>
          <p:cNvSpPr/>
          <p:nvPr/>
        </p:nvSpPr>
        <p:spPr>
          <a:xfrm>
            <a:off x="0" y="0"/>
            <a:ext cx="3349080" cy="56703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TextShape 6"/>
          <p:cNvSpPr txBox="1"/>
          <p:nvPr/>
        </p:nvSpPr>
        <p:spPr>
          <a:xfrm>
            <a:off x="407160" y="501120"/>
            <a:ext cx="2550240" cy="46681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85000"/>
              </a:lnSpc>
            </a:pPr>
            <a:r>
              <a:rPr b="0" lang="en-US" sz="3000" spc="-52" strike="noStrike">
                <a:solidFill>
                  <a:srgbClr val="ffffff"/>
                </a:solidFill>
                <a:latin typeface="Calibri Light"/>
              </a:rPr>
              <a:t>Proposed Solution</a:t>
            </a:r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CustomShape 7"/>
          <p:cNvSpPr/>
          <p:nvPr/>
        </p:nvSpPr>
        <p:spPr>
          <a:xfrm>
            <a:off x="3340440" y="0"/>
            <a:ext cx="52560" cy="5670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TextShape 8"/>
          <p:cNvSpPr txBox="1"/>
          <p:nvPr/>
        </p:nvSpPr>
        <p:spPr>
          <a:xfrm>
            <a:off x="3920760" y="501120"/>
            <a:ext cx="5302440" cy="4668120"/>
          </a:xfrm>
          <a:prstGeom prst="rect">
            <a:avLst/>
          </a:prstGeom>
          <a:noFill/>
          <a:ln>
            <a:noFill/>
          </a:ln>
        </p:spPr>
        <p:txBody>
          <a:bodyPr lIns="0" rIns="0" anchor="ctr">
            <a:noAutofit/>
          </a:bodyPr>
          <a:p>
            <a:pPr>
              <a:lnSpc>
                <a:spcPct val="90000"/>
              </a:lnSpc>
              <a:spcAft>
                <a:spcPts val="601"/>
              </a:spcAft>
              <a:tabLst>
                <a:tab algn="l" pos="0"/>
              </a:tabLst>
            </a:pPr>
            <a:endParaRPr b="0" lang="en-IN" sz="3200" spc="-1" strike="noStrike">
              <a:latin typeface="Arial"/>
            </a:endParaRPr>
          </a:p>
          <a:p>
            <a:pPr marL="285840" indent="-285480">
              <a:lnSpc>
                <a:spcPct val="90000"/>
              </a:lnSpc>
              <a:spcAft>
                <a:spcPts val="601"/>
              </a:spcAft>
              <a:buClr>
                <a:srgbClr val="1cade4"/>
              </a:buClr>
              <a:buFont typeface="Calibri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404040"/>
                </a:solidFill>
                <a:latin typeface="Times New Roman"/>
              </a:rPr>
              <a:t>Further there would be </a:t>
            </a:r>
            <a:r>
              <a:rPr b="0" lang="en-US" sz="1800" spc="-1" strike="noStrike">
                <a:solidFill>
                  <a:srgbClr val="404040"/>
                </a:solidFill>
                <a:latin typeface="Times New Roman"/>
              </a:rPr>
              <a:t>a tech updates section </a:t>
            </a:r>
            <a:r>
              <a:rPr b="0" lang="en-US" sz="1800" spc="-1" strike="noStrike">
                <a:solidFill>
                  <a:srgbClr val="404040"/>
                </a:solidFill>
                <a:latin typeface="Times New Roman"/>
              </a:rPr>
              <a:t>where users could read </a:t>
            </a:r>
            <a:r>
              <a:rPr b="0" lang="en-US" sz="1800" spc="-1" strike="noStrike">
                <a:solidFill>
                  <a:srgbClr val="404040"/>
                </a:solidFill>
                <a:latin typeface="Times New Roman"/>
              </a:rPr>
              <a:t>articles about latest </a:t>
            </a:r>
            <a:r>
              <a:rPr b="0" lang="en-US" sz="1800" spc="-1" strike="noStrike">
                <a:solidFill>
                  <a:srgbClr val="404040"/>
                </a:solidFill>
                <a:latin typeface="Times New Roman"/>
              </a:rPr>
              <a:t>tech. The articles would </a:t>
            </a:r>
            <a:r>
              <a:rPr b="0" lang="en-US" sz="1800" spc="-1" strike="noStrike">
                <a:solidFill>
                  <a:srgbClr val="404040"/>
                </a:solidFill>
                <a:latin typeface="Times New Roman"/>
              </a:rPr>
              <a:t>be available in audio </a:t>
            </a:r>
            <a:r>
              <a:rPr b="0" lang="en-US" sz="1800" spc="-1" strike="noStrike">
                <a:solidFill>
                  <a:srgbClr val="404040"/>
                </a:solidFill>
                <a:latin typeface="Times New Roman"/>
              </a:rPr>
              <a:t>format too. 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marL="285840" indent="-285480">
              <a:lnSpc>
                <a:spcPct val="90000"/>
              </a:lnSpc>
              <a:spcAft>
                <a:spcPts val="601"/>
              </a:spcAft>
              <a:buClr>
                <a:srgbClr val="1cade4"/>
              </a:buClr>
              <a:buFont typeface="Calibri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404040"/>
                </a:solidFill>
                <a:latin typeface="Times New Roman"/>
              </a:rPr>
              <a:t>Users would be able to </a:t>
            </a:r>
            <a:r>
              <a:rPr b="0" lang="en-US" sz="1800" spc="-1" strike="noStrike">
                <a:solidFill>
                  <a:srgbClr val="404040"/>
                </a:solidFill>
                <a:latin typeface="Times New Roman"/>
              </a:rPr>
              <a:t>write their own articles. </a:t>
            </a:r>
            <a:r>
              <a:rPr b="0" lang="en-US" sz="1800" spc="-1" strike="noStrike">
                <a:solidFill>
                  <a:srgbClr val="404040"/>
                </a:solidFill>
                <a:latin typeface="Times New Roman"/>
              </a:rPr>
              <a:t>This would contribute </a:t>
            </a:r>
            <a:r>
              <a:rPr b="0" lang="en-US" sz="1800" spc="-1" strike="noStrike">
                <a:solidFill>
                  <a:srgbClr val="404040"/>
                </a:solidFill>
                <a:latin typeface="Times New Roman"/>
              </a:rPr>
              <a:t>to their  points.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marL="285840" indent="-285480">
              <a:lnSpc>
                <a:spcPct val="90000"/>
              </a:lnSpc>
              <a:spcAft>
                <a:spcPts val="601"/>
              </a:spcAft>
              <a:buClr>
                <a:srgbClr val="1cade4"/>
              </a:buClr>
              <a:buFont typeface="Calibri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404040"/>
                </a:solidFill>
                <a:latin typeface="Times New Roman"/>
              </a:rPr>
              <a:t>here would be a </a:t>
            </a:r>
            <a:r>
              <a:rPr b="0" lang="en-US" sz="1800" spc="-1" strike="noStrike">
                <a:solidFill>
                  <a:srgbClr val="404040"/>
                </a:solidFill>
                <a:latin typeface="Times New Roman"/>
              </a:rPr>
              <a:t>Discuss section where </a:t>
            </a:r>
            <a:r>
              <a:rPr b="0" lang="en-US" sz="1800" spc="-1" strike="noStrike">
                <a:solidFill>
                  <a:srgbClr val="404040"/>
                </a:solidFill>
                <a:latin typeface="Times New Roman"/>
              </a:rPr>
              <a:t>students can discuss </a:t>
            </a:r>
            <a:r>
              <a:rPr b="0" lang="en-US" sz="1800" spc="-1" strike="noStrike">
                <a:solidFill>
                  <a:srgbClr val="404040"/>
                </a:solidFill>
                <a:latin typeface="Times New Roman"/>
              </a:rPr>
              <a:t>their doubts , these </a:t>
            </a:r>
            <a:r>
              <a:rPr b="0" lang="en-US" sz="1800" spc="-1" strike="noStrike">
                <a:solidFill>
                  <a:srgbClr val="404040"/>
                </a:solidFill>
                <a:latin typeface="Times New Roman"/>
              </a:rPr>
              <a:t>doubts can be answered </a:t>
            </a:r>
            <a:r>
              <a:rPr b="0" lang="en-US" sz="1800" spc="-1" strike="noStrike">
                <a:solidFill>
                  <a:srgbClr val="404040"/>
                </a:solidFill>
                <a:latin typeface="Times New Roman"/>
              </a:rPr>
              <a:t>by peers or by teachers.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marL="285840" indent="-285480">
              <a:lnSpc>
                <a:spcPct val="90000"/>
              </a:lnSpc>
              <a:spcAft>
                <a:spcPts val="601"/>
              </a:spcAft>
              <a:buClr>
                <a:srgbClr val="1cade4"/>
              </a:buClr>
              <a:buFont typeface="Arial,Sans-Serif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404040"/>
                </a:solidFill>
                <a:latin typeface="Times New Roman"/>
              </a:rPr>
              <a:t>The users would be </a:t>
            </a:r>
            <a:r>
              <a:rPr b="0" lang="en-US" sz="1800" spc="-1" strike="noStrike">
                <a:solidFill>
                  <a:srgbClr val="404040"/>
                </a:solidFill>
                <a:latin typeface="Times New Roman"/>
              </a:rPr>
              <a:t>ranked based on points </a:t>
            </a:r>
            <a:r>
              <a:rPr b="0" lang="en-US" sz="1800" spc="-1" strike="noStrike">
                <a:solidFill>
                  <a:srgbClr val="404040"/>
                </a:solidFill>
                <a:latin typeface="Times New Roman"/>
              </a:rPr>
              <a:t>and levels </a:t>
            </a:r>
            <a:r>
              <a:rPr b="0" lang="en-US" sz="1800" spc="-1" strike="noStrike">
                <a:solidFill>
                  <a:srgbClr val="404040"/>
                </a:solidFill>
                <a:latin typeface="Times New Roman"/>
              </a:rPr>
              <a:t>(Leaderboard) 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2520" y="5292360"/>
            <a:ext cx="10077480" cy="377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2"/>
          <p:cNvSpPr/>
          <p:nvPr/>
        </p:nvSpPr>
        <p:spPr>
          <a:xfrm>
            <a:off x="0" y="5237640"/>
            <a:ext cx="10077480" cy="525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Line 3"/>
          <p:cNvSpPr/>
          <p:nvPr/>
        </p:nvSpPr>
        <p:spPr>
          <a:xfrm>
            <a:off x="986760" y="1436760"/>
            <a:ext cx="82407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4"/>
          <p:cNvSpPr/>
          <p:nvPr/>
        </p:nvSpPr>
        <p:spPr>
          <a:xfrm>
            <a:off x="0" y="0"/>
            <a:ext cx="10075680" cy="5670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20" name="CustomShape 5"/>
          <p:cNvSpPr/>
          <p:nvPr/>
        </p:nvSpPr>
        <p:spPr>
          <a:xfrm>
            <a:off x="0" y="0"/>
            <a:ext cx="3349080" cy="56703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6"/>
          <p:cNvSpPr/>
          <p:nvPr/>
        </p:nvSpPr>
        <p:spPr>
          <a:xfrm>
            <a:off x="407160" y="501120"/>
            <a:ext cx="2550240" cy="466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85000"/>
              </a:lnSpc>
              <a:spcAft>
                <a:spcPts val="601"/>
              </a:spcAft>
            </a:pPr>
            <a:r>
              <a:rPr b="0" lang="en-US" sz="3000" spc="-52" strike="noStrike">
                <a:solidFill>
                  <a:srgbClr val="ffffff"/>
                </a:solidFill>
                <a:latin typeface="Calibri Light"/>
              </a:rPr>
              <a:t>Required Technology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122" name="CustomShape 7"/>
          <p:cNvSpPr/>
          <p:nvPr/>
        </p:nvSpPr>
        <p:spPr>
          <a:xfrm>
            <a:off x="3340440" y="0"/>
            <a:ext cx="52560" cy="5670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8"/>
          <p:cNvSpPr/>
          <p:nvPr/>
        </p:nvSpPr>
        <p:spPr>
          <a:xfrm>
            <a:off x="3920760" y="501120"/>
            <a:ext cx="5302440" cy="466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anchor="ctr">
            <a:normAutofit/>
          </a:bodyPr>
          <a:p>
            <a:pPr marL="343080" indent="-342720">
              <a:lnSpc>
                <a:spcPct val="90000"/>
              </a:lnSpc>
              <a:spcAft>
                <a:spcPts val="601"/>
              </a:spcAft>
              <a:buClr>
                <a:srgbClr val="1cade4"/>
              </a:buClr>
              <a:buSzPct val="45000"/>
              <a:buFont typeface="Arial"/>
              <a:buChar char="•"/>
            </a:pPr>
            <a:r>
              <a:rPr b="0" lang="en-US" sz="2000" spc="-1" strike="noStrike">
                <a:solidFill>
                  <a:srgbClr val="404040"/>
                </a:solidFill>
                <a:latin typeface="Times New Roman"/>
              </a:rPr>
              <a:t>The website would be developed using HTML, CSS, JavaScript, BootStrap as the base.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endParaRPr b="0" lang="en-IN" sz="2000" spc="-1" strike="noStrike">
              <a:latin typeface="Arial"/>
            </a:endParaRPr>
          </a:p>
          <a:p>
            <a:pPr marL="343080" indent="-342720">
              <a:lnSpc>
                <a:spcPct val="90000"/>
              </a:lnSpc>
              <a:spcAft>
                <a:spcPts val="601"/>
              </a:spcAft>
              <a:buClr>
                <a:srgbClr val="1cade4"/>
              </a:buClr>
              <a:buSzPct val="45000"/>
              <a:buFont typeface="Arial"/>
              <a:buChar char="•"/>
            </a:pPr>
            <a:r>
              <a:rPr b="0" lang="en-US" sz="2000" spc="-1" strike="noStrike">
                <a:solidFill>
                  <a:srgbClr val="404040"/>
                </a:solidFill>
                <a:latin typeface="Times New Roman"/>
              </a:rPr>
              <a:t>For Backend we would use PHP with MySQL.  We could also use Firebase based on the requirements.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endParaRPr b="0" lang="en-IN" sz="2000" spc="-1" strike="noStrike">
              <a:latin typeface="Arial"/>
            </a:endParaRPr>
          </a:p>
          <a:p>
            <a:pPr marL="343080" indent="-342720">
              <a:lnSpc>
                <a:spcPct val="90000"/>
              </a:lnSpc>
              <a:spcAft>
                <a:spcPts val="601"/>
              </a:spcAft>
              <a:buClr>
                <a:srgbClr val="1cade4"/>
              </a:buClr>
              <a:buSzPct val="45000"/>
              <a:buFont typeface="Arial"/>
              <a:buChar char="•"/>
            </a:pPr>
            <a:r>
              <a:rPr b="0" lang="en-US" sz="2000" spc="-1" strike="noStrike">
                <a:solidFill>
                  <a:srgbClr val="404040"/>
                </a:solidFill>
                <a:latin typeface="Times New Roman"/>
              </a:rPr>
              <a:t>The website source code would be available on Github and we would try to host the website on Github Pages.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2520" y="5292360"/>
            <a:ext cx="10077480" cy="377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2"/>
          <p:cNvSpPr/>
          <p:nvPr/>
        </p:nvSpPr>
        <p:spPr>
          <a:xfrm>
            <a:off x="0" y="5237640"/>
            <a:ext cx="10077480" cy="525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Line 3"/>
          <p:cNvSpPr/>
          <p:nvPr/>
        </p:nvSpPr>
        <p:spPr>
          <a:xfrm>
            <a:off x="986760" y="1436760"/>
            <a:ext cx="82407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4"/>
          <p:cNvSpPr/>
          <p:nvPr/>
        </p:nvSpPr>
        <p:spPr>
          <a:xfrm>
            <a:off x="0" y="0"/>
            <a:ext cx="10077840" cy="5670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5"/>
          <p:cNvSpPr/>
          <p:nvPr/>
        </p:nvSpPr>
        <p:spPr>
          <a:xfrm>
            <a:off x="266040" y="264600"/>
            <a:ext cx="9548640" cy="5140800"/>
          </a:xfrm>
          <a:prstGeom prst="rect">
            <a:avLst/>
          </a:prstGeom>
          <a:solidFill>
            <a:schemeClr val="bg2"/>
          </a:solidFill>
          <a:ln w="1270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TextShape 6"/>
          <p:cNvSpPr txBox="1"/>
          <p:nvPr/>
        </p:nvSpPr>
        <p:spPr>
          <a:xfrm>
            <a:off x="797760" y="797040"/>
            <a:ext cx="2690640" cy="4082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r">
              <a:lnSpc>
                <a:spcPct val="85000"/>
              </a:lnSpc>
            </a:pPr>
            <a:r>
              <a:rPr b="0" lang="en-US" sz="3000" spc="-52" strike="noStrike">
                <a:solidFill>
                  <a:srgbClr val="404040"/>
                </a:solidFill>
                <a:latin typeface="Calibri Light"/>
              </a:rPr>
              <a:t>Components</a:t>
            </a:r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Line 7"/>
          <p:cNvSpPr/>
          <p:nvPr/>
        </p:nvSpPr>
        <p:spPr>
          <a:xfrm>
            <a:off x="3844800" y="1701000"/>
            <a:ext cx="0" cy="2268360"/>
          </a:xfrm>
          <a:prstGeom prst="line">
            <a:avLst/>
          </a:prstGeom>
          <a:ln w="1908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TextShape 8"/>
          <p:cNvSpPr txBox="1"/>
          <p:nvPr/>
        </p:nvSpPr>
        <p:spPr>
          <a:xfrm>
            <a:off x="4245480" y="796680"/>
            <a:ext cx="5072400" cy="4083480"/>
          </a:xfrm>
          <a:prstGeom prst="rect">
            <a:avLst/>
          </a:prstGeom>
          <a:noFill/>
          <a:ln>
            <a:noFill/>
          </a:ln>
        </p:spPr>
        <p:txBody>
          <a:bodyPr lIns="0" rIns="0" anchor="ctr">
            <a:normAutofit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601"/>
              </a:spcAft>
            </a:pPr>
            <a:endParaRPr b="0" lang="en-IN" sz="3200" spc="-1" strike="noStrike"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199"/>
              </a:spcBef>
              <a:spcAft>
                <a:spcPts val="601"/>
              </a:spcAft>
              <a:buClr>
                <a:srgbClr val="1cade4"/>
              </a:buClr>
              <a:buFont typeface="Calibri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Times New Roman"/>
              </a:rPr>
              <a:t>Registration</a:t>
            </a:r>
            <a:endParaRPr b="0" lang="en-IN" sz="1800" spc="-1" strike="noStrike"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199"/>
              </a:spcBef>
              <a:spcAft>
                <a:spcPts val="601"/>
              </a:spcAft>
              <a:buClr>
                <a:srgbClr val="1cade4"/>
              </a:buClr>
              <a:buFont typeface="Calibri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Times New Roman"/>
              </a:rPr>
              <a:t>Courses List</a:t>
            </a:r>
            <a:endParaRPr b="0" lang="en-IN" sz="1800" spc="-1" strike="noStrike"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199"/>
              </a:spcBef>
              <a:spcAft>
                <a:spcPts val="601"/>
              </a:spcAft>
              <a:buClr>
                <a:srgbClr val="1cade4"/>
              </a:buClr>
              <a:buFont typeface="Calibri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Times New Roman"/>
              </a:rPr>
              <a:t>LeaderBoard</a:t>
            </a:r>
            <a:endParaRPr b="0" lang="en-IN" sz="1800" spc="-1" strike="noStrike"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199"/>
              </a:spcBef>
              <a:spcAft>
                <a:spcPts val="601"/>
              </a:spcAft>
              <a:buClr>
                <a:srgbClr val="1cade4"/>
              </a:buClr>
              <a:buFont typeface="Calibri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Times New Roman"/>
              </a:rPr>
              <a:t>Profile</a:t>
            </a:r>
            <a:endParaRPr b="0" lang="en-IN" sz="1800" spc="-1" strike="noStrike"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199"/>
              </a:spcBef>
              <a:spcAft>
                <a:spcPts val="601"/>
              </a:spcAft>
              <a:buClr>
                <a:srgbClr val="1cade4"/>
              </a:buClr>
              <a:buFont typeface="Calibri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Times New Roman"/>
              </a:rPr>
              <a:t>Discuss</a:t>
            </a:r>
            <a:endParaRPr b="0" lang="en-IN" sz="1800" spc="-1" strike="noStrike"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199"/>
              </a:spcBef>
              <a:spcAft>
                <a:spcPts val="601"/>
              </a:spcAft>
              <a:buClr>
                <a:srgbClr val="1cade4"/>
              </a:buClr>
              <a:buFont typeface="Calibri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Times New Roman"/>
              </a:rPr>
              <a:t>Articles</a:t>
            </a:r>
            <a:endParaRPr b="0" lang="en-IN" sz="1800" spc="-1" strike="noStrike"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199"/>
              </a:spcBef>
              <a:spcAft>
                <a:spcPts val="601"/>
              </a:spcAft>
              <a:buClr>
                <a:srgbClr val="1cade4"/>
              </a:buClr>
              <a:buFont typeface="Calibri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Times New Roman"/>
              </a:rPr>
              <a:t>Users  Database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0" y="5292360"/>
            <a:ext cx="10080360" cy="377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2"/>
          <p:cNvSpPr/>
          <p:nvPr/>
        </p:nvSpPr>
        <p:spPr>
          <a:xfrm>
            <a:off x="0" y="5237640"/>
            <a:ext cx="10080360" cy="54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Line 3"/>
          <p:cNvSpPr/>
          <p:nvPr/>
        </p:nvSpPr>
        <p:spPr>
          <a:xfrm>
            <a:off x="998280" y="3591000"/>
            <a:ext cx="816552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4"/>
          <p:cNvSpPr/>
          <p:nvPr/>
        </p:nvSpPr>
        <p:spPr>
          <a:xfrm>
            <a:off x="0" y="0"/>
            <a:ext cx="10077840" cy="5670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TextShape 5"/>
          <p:cNvSpPr txBox="1"/>
          <p:nvPr/>
        </p:nvSpPr>
        <p:spPr>
          <a:xfrm>
            <a:off x="798120" y="532080"/>
            <a:ext cx="5171400" cy="4178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r">
              <a:lnSpc>
                <a:spcPct val="85000"/>
              </a:lnSpc>
              <a:spcAft>
                <a:spcPts val="201"/>
              </a:spcAft>
            </a:pPr>
            <a:r>
              <a:rPr b="0" lang="en-US" sz="7000" spc="-52" strike="noStrike">
                <a:solidFill>
                  <a:srgbClr val="262626"/>
                </a:solidFill>
                <a:latin typeface="Calibri Light"/>
              </a:rPr>
              <a:t>Thank You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Line 6"/>
          <p:cNvSpPr/>
          <p:nvPr/>
        </p:nvSpPr>
        <p:spPr>
          <a:xfrm>
            <a:off x="6229800" y="1150200"/>
            <a:ext cx="0" cy="2942280"/>
          </a:xfrm>
          <a:prstGeom prst="line">
            <a:avLst/>
          </a:prstGeom>
          <a:ln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7"/>
          <p:cNvSpPr/>
          <p:nvPr/>
        </p:nvSpPr>
        <p:spPr>
          <a:xfrm>
            <a:off x="2520" y="5292360"/>
            <a:ext cx="10077480" cy="377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8"/>
          <p:cNvSpPr/>
          <p:nvPr/>
        </p:nvSpPr>
        <p:spPr>
          <a:xfrm>
            <a:off x="0" y="5243040"/>
            <a:ext cx="10077480" cy="525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10">
                                  <p:stCondLst>
                                    <p:cond delay="5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4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2021-04-22T18:09:34Z</dcterms:created>
  <dc:creator/>
  <dc:description/>
  <dc:language>en-IN</dc:language>
  <cp:lastModifiedBy/>
  <dcterms:modified xsi:type="dcterms:W3CDTF">2021-04-24T14:21:44Z</dcterms:modified>
  <cp:revision>358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Notes">
    <vt:i4>0</vt:i4>
  </property>
  <property fmtid="{D5CDD505-2E9C-101B-9397-08002B2CF9AE}" pid="7" name="PresentationFormat">
    <vt:lpwstr>Custom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7</vt:i4>
  </property>
</Properties>
</file>