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303" r:id="rId6"/>
    <p:sldId id="300" r:id="rId7"/>
    <p:sldId id="305" r:id="rId8"/>
    <p:sldId id="302" r:id="rId9"/>
    <p:sldId id="262"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p:scale>
          <a:sx n="111" d="100"/>
          <a:sy n="111" d="100"/>
        </p:scale>
        <p:origin x="-402" y="-7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0758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5"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87824" y="1794902"/>
            <a:ext cx="6156176" cy="1080121"/>
          </a:xfrm>
        </p:spPr>
        <p:txBody>
          <a:bodyPr/>
          <a:lstStyle/>
          <a:p>
            <a:pPr algn="ctr"/>
            <a:r>
              <a:rPr lang="en-US" altLang="ko-KR" sz="4000" b="1" i="1" dirty="0" smtClean="0">
                <a:effectLst>
                  <a:outerShdw blurRad="38100" dist="38100" dir="2700000" algn="tl">
                    <a:srgbClr val="000000">
                      <a:alpha val="43137"/>
                    </a:srgbClr>
                  </a:outerShdw>
                </a:effectLst>
                <a:latin typeface="Adobe Caslon Pro Bold" panose="0205070206050A020403" pitchFamily="18" charset="0"/>
                <a:ea typeface="맑은 고딕" pitchFamily="50" charset="-127"/>
              </a:rPr>
              <a:t>Notebook Tracking System</a:t>
            </a:r>
            <a:endParaRPr lang="en-US" altLang="ko-KR" sz="4000" b="1" i="1" dirty="0">
              <a:effectLst>
                <a:outerShdw blurRad="38100" dist="38100" dir="2700000" algn="tl">
                  <a:srgbClr val="000000">
                    <a:alpha val="43137"/>
                  </a:srgbClr>
                </a:outerShdw>
              </a:effectLst>
              <a:latin typeface="Adobe Caslon Pro Bold" panose="0205070206050A020403" pitchFamily="18" charset="0"/>
            </a:endParaRPr>
          </a:p>
        </p:txBody>
      </p:sp>
      <p:sp>
        <p:nvSpPr>
          <p:cNvPr id="4" name="Text Placeholder 3"/>
          <p:cNvSpPr>
            <a:spLocks noGrp="1"/>
          </p:cNvSpPr>
          <p:nvPr>
            <p:ph type="body" sz="quarter" idx="11"/>
          </p:nvPr>
        </p:nvSpPr>
        <p:spPr>
          <a:xfrm>
            <a:off x="3851772" y="3003798"/>
            <a:ext cx="5292080" cy="1944216"/>
          </a:xfrm>
        </p:spPr>
        <p:txBody>
          <a:bodyPr/>
          <a:lstStyle/>
          <a:p>
            <a:pPr>
              <a:spcBef>
                <a:spcPts val="0"/>
              </a:spcBef>
              <a:defRPr/>
            </a:pPr>
            <a:r>
              <a:rPr lang="en-US" altLang="ko-KR" b="1" u="sng" dirty="0" smtClean="0"/>
              <a:t>Team members</a:t>
            </a:r>
            <a:r>
              <a:rPr lang="en-US" altLang="ko-KR" b="1" dirty="0" smtClean="0"/>
              <a:t>:		</a:t>
            </a:r>
            <a:r>
              <a:rPr lang="en-US" altLang="ko-KR" b="1" u="sng" dirty="0" smtClean="0"/>
              <a:t>Team Name</a:t>
            </a:r>
            <a:r>
              <a:rPr lang="en-US" altLang="ko-KR" b="1" dirty="0" smtClean="0"/>
              <a:t>: </a:t>
            </a:r>
            <a:r>
              <a:rPr lang="en-US" altLang="ko-KR" b="1" dirty="0" err="1" smtClean="0"/>
              <a:t>Mernates</a:t>
            </a:r>
            <a:endParaRPr lang="en-US" altLang="ko-KR" b="1" dirty="0" smtClean="0"/>
          </a:p>
          <a:p>
            <a:pPr>
              <a:spcBef>
                <a:spcPts val="0"/>
              </a:spcBef>
              <a:defRPr/>
            </a:pPr>
            <a:r>
              <a:rPr lang="en-US" altLang="ko-KR" dirty="0" smtClean="0"/>
              <a:t>Aradhana Rai		</a:t>
            </a:r>
            <a:r>
              <a:rPr lang="en-US" altLang="ko-KR" b="1" u="sng" dirty="0" smtClean="0"/>
              <a:t>Domain</a:t>
            </a:r>
            <a:r>
              <a:rPr lang="en-US" altLang="ko-KR" dirty="0" smtClean="0"/>
              <a:t> : Education</a:t>
            </a:r>
          </a:p>
          <a:p>
            <a:pPr>
              <a:spcBef>
                <a:spcPts val="0"/>
              </a:spcBef>
              <a:defRPr/>
            </a:pPr>
            <a:r>
              <a:rPr lang="en-US" altLang="ko-KR" dirty="0" smtClean="0"/>
              <a:t>Tanmay </a:t>
            </a:r>
            <a:r>
              <a:rPr lang="en-US" altLang="ko-KR" dirty="0" smtClean="0"/>
              <a:t>Dhanu </a:t>
            </a:r>
            <a:endParaRPr lang="en-US" altLang="ko-KR" dirty="0"/>
          </a:p>
          <a:p>
            <a:pPr>
              <a:spcBef>
                <a:spcPts val="0"/>
              </a:spcBef>
              <a:defRPr/>
            </a:pPr>
            <a:r>
              <a:rPr lang="en-US" altLang="ko-KR" dirty="0" smtClean="0"/>
              <a:t>Divya Kadam</a:t>
            </a:r>
          </a:p>
          <a:p>
            <a:pPr>
              <a:spcBef>
                <a:spcPts val="0"/>
              </a:spcBef>
              <a:defRPr/>
            </a:pPr>
            <a:r>
              <a:rPr lang="en-US" altLang="ko-KR" dirty="0" smtClean="0"/>
              <a:t>Sonali Karnataki</a:t>
            </a: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cs typeface="Arial" pitchFamily="34" charset="0"/>
              </a:rPr>
              <a:t>Content</a:t>
            </a:r>
            <a:endParaRPr lang="en-US" sz="3600" dirty="0">
              <a:cs typeface="Arial"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Problem Statement</a:t>
            </a:r>
            <a:endParaRPr lang="ko-KR" altLang="en-US" sz="2400" b="1" dirty="0">
              <a:solidFill>
                <a:schemeClr val="tx1">
                  <a:lumMod val="75000"/>
                  <a:lumOff val="25000"/>
                </a:schemeClr>
              </a:solidFill>
              <a:cs typeface="Arial" pitchFamily="34" charset="0"/>
            </a:endParaRPr>
          </a:p>
        </p:txBody>
      </p:sp>
      <p:sp>
        <p:nvSpPr>
          <p:cNvPr id="37" name="TextBox 36"/>
          <p:cNvSpPr txBox="1"/>
          <p:nvPr/>
        </p:nvSpPr>
        <p:spPr>
          <a:xfrm>
            <a:off x="3851840" y="225055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Solution</a:t>
            </a:r>
            <a:endParaRPr lang="ko-KR" altLang="en-US" sz="2400" b="1" dirty="0">
              <a:solidFill>
                <a:schemeClr val="tx1">
                  <a:lumMod val="75000"/>
                  <a:lumOff val="25000"/>
                </a:schemeClr>
              </a:solidFill>
              <a:cs typeface="Arial" pitchFamily="34" charset="0"/>
            </a:endParaRPr>
          </a:p>
        </p:txBody>
      </p:sp>
      <p:sp>
        <p:nvSpPr>
          <p:cNvPr id="40" name="TextBox 39"/>
          <p:cNvSpPr txBox="1"/>
          <p:nvPr/>
        </p:nvSpPr>
        <p:spPr>
          <a:xfrm>
            <a:off x="3851840" y="314485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Tech Stack</a:t>
            </a:r>
            <a:endParaRPr lang="ko-KR" altLang="en-US" sz="2400" b="1" dirty="0">
              <a:solidFill>
                <a:schemeClr val="tx1">
                  <a:lumMod val="75000"/>
                  <a:lumOff val="25000"/>
                </a:schemeClr>
              </a:solidFill>
              <a:cs typeface="Arial" pitchFamily="34" charset="0"/>
            </a:endParaRPr>
          </a:p>
        </p:txBody>
      </p:sp>
      <p:grpSp>
        <p:nvGrpSpPr>
          <p:cNvPr id="23" name="Group 22"/>
          <p:cNvGrpSpPr/>
          <p:nvPr/>
        </p:nvGrpSpPr>
        <p:grpSpPr>
          <a:xfrm>
            <a:off x="3108820" y="3939823"/>
            <a:ext cx="5302147" cy="720001"/>
            <a:chOff x="3131840" y="1491628"/>
            <a:chExt cx="5302147" cy="576064"/>
          </a:xfrm>
        </p:grpSpPr>
        <p:sp>
          <p:nvSpPr>
            <p:cNvPr id="24" name="Rectangle 23"/>
            <p:cNvSpPr/>
            <p:nvPr/>
          </p:nvSpPr>
          <p:spPr>
            <a:xfrm>
              <a:off x="3177403" y="1491628"/>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29"/>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 name="Rectangle 3"/>
          <p:cNvSpPr/>
          <p:nvPr/>
        </p:nvSpPr>
        <p:spPr>
          <a:xfrm>
            <a:off x="3103839" y="3970682"/>
            <a:ext cx="441146" cy="369332"/>
          </a:xfrm>
          <a:prstGeom prst="rect">
            <a:avLst/>
          </a:prstGeom>
        </p:spPr>
        <p:txBody>
          <a:bodyPr wrap="none">
            <a:spAutoFit/>
          </a:bodyPr>
          <a:lstStyle/>
          <a:p>
            <a:r>
              <a:rPr lang="en-US" altLang="ko-KR" b="1" dirty="0" smtClean="0">
                <a:solidFill>
                  <a:schemeClr val="bg1"/>
                </a:solidFill>
                <a:cs typeface="Arial" pitchFamily="34" charset="0"/>
              </a:rPr>
              <a:t>04</a:t>
            </a:r>
            <a:endParaRPr lang="ko-KR" altLang="en-US" b="1" dirty="0">
              <a:solidFill>
                <a:schemeClr val="bg1"/>
              </a:solidFill>
              <a:cs typeface="Arial" pitchFamily="34" charset="0"/>
            </a:endParaRPr>
          </a:p>
        </p:txBody>
      </p:sp>
      <p:sp>
        <p:nvSpPr>
          <p:cNvPr id="7" name="Rectangle 6"/>
          <p:cNvSpPr/>
          <p:nvPr/>
        </p:nvSpPr>
        <p:spPr>
          <a:xfrm>
            <a:off x="3889671" y="4075127"/>
            <a:ext cx="2149948" cy="461665"/>
          </a:xfrm>
          <a:prstGeom prst="rect">
            <a:avLst/>
          </a:prstGeom>
        </p:spPr>
        <p:txBody>
          <a:bodyPr wrap="none">
            <a:spAutoFit/>
          </a:bodyPr>
          <a:lstStyle/>
          <a:p>
            <a:r>
              <a:rPr lang="en-US" altLang="ko-KR" sz="2400" b="1" dirty="0">
                <a:solidFill>
                  <a:schemeClr val="tx1">
                    <a:lumMod val="75000"/>
                    <a:lumOff val="25000"/>
                  </a:schemeClr>
                </a:solidFill>
                <a:cs typeface="Arial" pitchFamily="34" charset="0"/>
              </a:rPr>
              <a:t>Future Scope</a:t>
            </a:r>
            <a:endParaRPr lang="en-US" sz="2400" dirty="0"/>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651775" y="771302"/>
            <a:ext cx="1912317"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u="sng" dirty="0" smtClean="0">
                <a:effectLst>
                  <a:outerShdw blurRad="38100" dist="38100" dir="2700000" algn="tl">
                    <a:srgbClr val="000000">
                      <a:alpha val="43137"/>
                    </a:srgbClr>
                  </a:outerShdw>
                </a:effectLst>
                <a:latin typeface="+mj-lt"/>
                <a:cs typeface="Arial" pitchFamily="34" charset="0"/>
              </a:rPr>
              <a:t>Problem</a:t>
            </a:r>
          </a:p>
          <a:p>
            <a:pPr marL="0" indent="0" algn="r">
              <a:buNone/>
            </a:pPr>
            <a:r>
              <a:rPr lang="en-US" altLang="ko-KR" sz="2800" b="1" u="sng" dirty="0" smtClean="0">
                <a:effectLst>
                  <a:outerShdw blurRad="38100" dist="38100" dir="2700000" algn="tl">
                    <a:srgbClr val="000000">
                      <a:alpha val="43137"/>
                    </a:srgbClr>
                  </a:outerShdw>
                </a:effectLst>
                <a:latin typeface="+mj-lt"/>
                <a:cs typeface="Arial" pitchFamily="34" charset="0"/>
              </a:rPr>
              <a:t>Statement</a:t>
            </a:r>
            <a:endParaRPr lang="ko-KR" altLang="en-US" sz="2800" b="1" u="sng" dirty="0">
              <a:effectLst>
                <a:outerShdw blurRad="38100" dist="38100" dir="2700000" algn="tl">
                  <a:srgbClr val="000000">
                    <a:alpha val="43137"/>
                  </a:srgbClr>
                </a:outerShdw>
              </a:effectLst>
              <a:latin typeface="+mj-lt"/>
              <a:cs typeface="Arial" pitchFamily="34" charset="0"/>
            </a:endParaRPr>
          </a:p>
        </p:txBody>
      </p:sp>
      <p:sp>
        <p:nvSpPr>
          <p:cNvPr id="22" name="TextBox 21"/>
          <p:cNvSpPr txBox="1"/>
          <p:nvPr/>
        </p:nvSpPr>
        <p:spPr>
          <a:xfrm>
            <a:off x="707275" y="1484210"/>
            <a:ext cx="5688632" cy="1785104"/>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Pandemic has caused education system to adapt online mode which </a:t>
            </a:r>
            <a:r>
              <a:rPr lang="en-US" altLang="ko-KR" sz="1400" dirty="0">
                <a:solidFill>
                  <a:schemeClr val="tx1">
                    <a:lumMod val="75000"/>
                    <a:lumOff val="25000"/>
                  </a:schemeClr>
                </a:solidFill>
                <a:cs typeface="Arial" pitchFamily="34" charset="0"/>
              </a:rPr>
              <a:t>lead to a decrease in the enthusiasm of the students to study and take notes.</a:t>
            </a:r>
            <a:endParaRPr lang="en-US" altLang="ko-KR" sz="1400" dirty="0" smtClean="0">
              <a:solidFill>
                <a:schemeClr val="tx1">
                  <a:lumMod val="75000"/>
                  <a:lumOff val="25000"/>
                </a:schemeClr>
              </a:solidFill>
              <a:cs typeface="Arial" pitchFamily="34" charset="0"/>
            </a:endParaRPr>
          </a:p>
          <a:p>
            <a:endParaRPr lang="en-US" altLang="ko-KR" sz="1400" dirty="0">
              <a:solidFill>
                <a:schemeClr val="tx1">
                  <a:lumMod val="75000"/>
                  <a:lumOff val="25000"/>
                </a:schemeClr>
              </a:solidFill>
              <a:cs typeface="Arial" pitchFamily="34" charset="0"/>
            </a:endParaRPr>
          </a:p>
          <a:p>
            <a:r>
              <a:rPr lang="en-US" altLang="ko-KR" sz="1400" dirty="0" smtClean="0">
                <a:solidFill>
                  <a:schemeClr val="tx1">
                    <a:lumMod val="75000"/>
                    <a:lumOff val="25000"/>
                  </a:schemeClr>
                </a:solidFill>
                <a:cs typeface="Arial" pitchFamily="34" charset="0"/>
              </a:rPr>
              <a:t>It becomes difficult for professor to track down the students who are actively attending lecture. There are cases where students just join the lecture but doesn’t participate.</a:t>
            </a:r>
            <a:endParaRPr lang="en-US" altLang="ko-KR" sz="1400" dirty="0">
              <a:solidFill>
                <a:schemeClr val="tx1">
                  <a:lumMod val="75000"/>
                  <a:lumOff val="25000"/>
                </a:schemeClr>
              </a:solidFill>
              <a:cs typeface="Arial" pitchFamily="34" charset="0"/>
            </a:endParaRPr>
          </a:p>
          <a:p>
            <a:endParaRPr lang="en-US" altLang="ko-KR" sz="1200" dirty="0" smtClean="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4037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u="sng" dirty="0" smtClean="0">
                <a:solidFill>
                  <a:schemeClr val="tx1"/>
                </a:solidFill>
                <a:effectLst>
                  <a:outerShdw blurRad="38100" dist="38100" dir="2700000" algn="tl">
                    <a:srgbClr val="000000">
                      <a:alpha val="43137"/>
                    </a:srgbClr>
                  </a:outerShdw>
                </a:effectLst>
                <a:latin typeface="Agency FB" panose="020B0503020202020204" pitchFamily="34" charset="0"/>
              </a:rPr>
              <a:t>Solution</a:t>
            </a:r>
            <a:endParaRPr lang="ko-KR" altLang="en-US" b="1" u="sng" dirty="0">
              <a:solidFill>
                <a:schemeClr val="tx1"/>
              </a:solidFill>
              <a:effectLst>
                <a:outerShdw blurRad="38100" dist="38100" dir="2700000" algn="tl">
                  <a:srgbClr val="000000">
                    <a:alpha val="43137"/>
                  </a:srgbClr>
                </a:outerShdw>
              </a:effectLst>
              <a:latin typeface="Agency FB" panose="020B0503020202020204" pitchFamily="34" charset="0"/>
            </a:endParaRP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16893" y="3300213"/>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1114294"/>
            <a:chOff x="803640" y="3362835"/>
            <a:chExt cx="2059657" cy="1114294"/>
          </a:xfrm>
        </p:grpSpPr>
        <p:sp>
          <p:nvSpPr>
            <p:cNvPr id="12" name="TextBox 11"/>
            <p:cNvSpPr txBox="1"/>
            <p:nvPr/>
          </p:nvSpPr>
          <p:spPr>
            <a:xfrm>
              <a:off x="803640" y="3646132"/>
              <a:ext cx="2059657" cy="830997"/>
            </a:xfrm>
            <a:prstGeom prst="rect">
              <a:avLst/>
            </a:prstGeom>
            <a:noFill/>
          </p:spPr>
          <p:txBody>
            <a:bodyPr wrap="square" rtlCol="0">
              <a:spAutoFit/>
            </a:bodyPr>
            <a:lstStyle/>
            <a:p>
              <a:r>
                <a:rPr lang="en-US" altLang="ko-KR" sz="1200" dirty="0" smtClean="0">
                  <a:solidFill>
                    <a:schemeClr val="bg1"/>
                  </a:solidFill>
                  <a:cs typeface="Arial" pitchFamily="34" charset="0"/>
                </a:rPr>
                <a:t>Allows users to take notes in lectures which are automatically saved on the cloud for easy storage and backups</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The Editor</a:t>
              </a:r>
              <a:endParaRPr lang="ko-KR" altLang="en-US" sz="1400" b="1" dirty="0">
                <a:solidFill>
                  <a:schemeClr val="bg1"/>
                </a:solidFill>
                <a:cs typeface="Arial" pitchFamily="34" charset="0"/>
              </a:endParaRPr>
            </a:p>
          </p:txBody>
        </p:sp>
      </p:grpSp>
      <p:grpSp>
        <p:nvGrpSpPr>
          <p:cNvPr id="14" name="Group 13"/>
          <p:cNvGrpSpPr/>
          <p:nvPr/>
        </p:nvGrpSpPr>
        <p:grpSpPr>
          <a:xfrm>
            <a:off x="1300683" y="3123430"/>
            <a:ext cx="2664296" cy="744962"/>
            <a:chOff x="803640" y="3362835"/>
            <a:chExt cx="2059657" cy="744962"/>
          </a:xfrm>
        </p:grpSpPr>
        <p:sp>
          <p:nvSpPr>
            <p:cNvPr id="15" name="TextBox 14"/>
            <p:cNvSpPr txBox="1"/>
            <p:nvPr/>
          </p:nvSpPr>
          <p:spPr>
            <a:xfrm>
              <a:off x="803640" y="3646132"/>
              <a:ext cx="2059657" cy="461665"/>
            </a:xfrm>
            <a:prstGeom prst="rect">
              <a:avLst/>
            </a:prstGeom>
            <a:noFill/>
          </p:spPr>
          <p:txBody>
            <a:bodyPr wrap="square" rtlCol="0">
              <a:spAutoFit/>
            </a:bodyPr>
            <a:lstStyle/>
            <a:p>
              <a:r>
                <a:rPr lang="en-US" altLang="ko-KR" sz="1200" dirty="0" smtClean="0">
                  <a:solidFill>
                    <a:schemeClr val="bg1"/>
                  </a:solidFill>
                  <a:cs typeface="Arial" pitchFamily="34" charset="0"/>
                </a:rPr>
                <a:t>Allows users to create their login id to access dashboard.</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Login and Registration</a:t>
              </a:r>
              <a:endParaRPr lang="ko-KR" altLang="en-US" sz="1400" b="1" dirty="0">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15376" y="335741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1483626"/>
            <a:chOff x="803640" y="3362835"/>
            <a:chExt cx="2059657" cy="1483626"/>
          </a:xfrm>
        </p:grpSpPr>
        <p:sp>
          <p:nvSpPr>
            <p:cNvPr id="24" name="TextBox 23"/>
            <p:cNvSpPr txBox="1"/>
            <p:nvPr/>
          </p:nvSpPr>
          <p:spPr>
            <a:xfrm>
              <a:off x="803640" y="3646132"/>
              <a:ext cx="2059657" cy="1200329"/>
            </a:xfrm>
            <a:prstGeom prst="rect">
              <a:avLst/>
            </a:prstGeom>
            <a:noFill/>
          </p:spPr>
          <p:txBody>
            <a:bodyPr wrap="square" rtlCol="0">
              <a:spAutoFit/>
            </a:bodyPr>
            <a:lstStyle/>
            <a:p>
              <a:r>
                <a:rPr lang="en-US" altLang="ko-KR" sz="1200" dirty="0" smtClean="0">
                  <a:solidFill>
                    <a:schemeClr val="bg1"/>
                  </a:solidFill>
                  <a:cs typeface="Arial" pitchFamily="34" charset="0"/>
                </a:rPr>
                <a:t>Allows user who has created a team to track other members notebook/assignments. Also those who have joined any team can create a notebook to take notes for different teams.</a:t>
              </a:r>
              <a:endParaRPr lang="ko-KR" altLang="en-US" sz="1200" dirty="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Dashboard</a:t>
              </a:r>
              <a:endParaRPr lang="ko-KR" altLang="en-US" sz="1400" b="1" dirty="0">
                <a:solidFill>
                  <a:schemeClr val="bg1"/>
                </a:solidFill>
                <a:cs typeface="Arial" pitchFamily="34" charset="0"/>
              </a:endParaRPr>
            </a:p>
          </p:txBody>
        </p:sp>
      </p:grpSp>
      <p:grpSp>
        <p:nvGrpSpPr>
          <p:cNvPr id="26" name="Group 25"/>
          <p:cNvGrpSpPr/>
          <p:nvPr/>
        </p:nvGrpSpPr>
        <p:grpSpPr>
          <a:xfrm>
            <a:off x="5896719" y="3152049"/>
            <a:ext cx="2664296" cy="929628"/>
            <a:chOff x="803640" y="3362835"/>
            <a:chExt cx="2059657" cy="929628"/>
          </a:xfrm>
        </p:grpSpPr>
        <p:sp>
          <p:nvSpPr>
            <p:cNvPr id="27" name="TextBox 26"/>
            <p:cNvSpPr txBox="1"/>
            <p:nvPr/>
          </p:nvSpPr>
          <p:spPr>
            <a:xfrm>
              <a:off x="803640" y="3646132"/>
              <a:ext cx="2059657" cy="646331"/>
            </a:xfrm>
            <a:prstGeom prst="rect">
              <a:avLst/>
            </a:prstGeom>
            <a:noFill/>
          </p:spPr>
          <p:txBody>
            <a:bodyPr wrap="square" rtlCol="0">
              <a:spAutoFit/>
            </a:bodyPr>
            <a:lstStyle/>
            <a:p>
              <a:r>
                <a:rPr lang="en-US" altLang="ko-KR" sz="1200" dirty="0" smtClean="0">
                  <a:solidFill>
                    <a:schemeClr val="bg1"/>
                  </a:solidFill>
                  <a:cs typeface="Arial" pitchFamily="34" charset="0"/>
                </a:rPr>
                <a:t>Allows for team creation, and deletion, and also allows users to join different teams</a:t>
              </a:r>
              <a:endParaRPr lang="ko-KR" altLang="en-US" sz="1200" dirty="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Team Automation</a:t>
              </a:r>
              <a:endParaRPr lang="ko-KR" altLang="en-US" sz="14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335741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7" name="TextBox 36"/>
          <p:cNvSpPr txBox="1"/>
          <p:nvPr/>
        </p:nvSpPr>
        <p:spPr>
          <a:xfrm>
            <a:off x="5181839" y="3414611"/>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
        <p:nvSpPr>
          <p:cNvPr id="4" name="Text Placeholder 3"/>
          <p:cNvSpPr>
            <a:spLocks noGrp="1"/>
          </p:cNvSpPr>
          <p:nvPr>
            <p:ph type="body" sz="quarter" idx="11"/>
          </p:nvPr>
        </p:nvSpPr>
        <p:spPr/>
        <p:txBody>
          <a:bodyPr/>
          <a:lstStyle/>
          <a:p>
            <a:r>
              <a:rPr lang="en-US" dirty="0" smtClean="0"/>
              <a:t>For this we divided the whole thing into 4 main sections</a:t>
            </a:r>
            <a:endParaRPr lang="en-IN" dirty="0"/>
          </a:p>
        </p:txBody>
      </p:sp>
      <p:sp>
        <p:nvSpPr>
          <p:cNvPr id="29" name="Text Placeholder 3"/>
          <p:cNvSpPr txBox="1">
            <a:spLocks/>
          </p:cNvSpPr>
          <p:nvPr/>
        </p:nvSpPr>
        <p:spPr>
          <a:xfrm>
            <a:off x="0" y="4726828"/>
            <a:ext cx="9144000" cy="22118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0000"/>
                </a:solidFill>
              </a:rPr>
              <a:t>Disclaimer: </a:t>
            </a:r>
            <a:r>
              <a:rPr lang="en-US" dirty="0" smtClean="0">
                <a:solidFill>
                  <a:srgbClr val="FF0000"/>
                </a:solidFill>
              </a:rPr>
              <a:t>This </a:t>
            </a:r>
            <a:r>
              <a:rPr lang="en-US" dirty="0">
                <a:solidFill>
                  <a:srgbClr val="FF0000"/>
                </a:solidFill>
              </a:rPr>
              <a:t>system is </a:t>
            </a:r>
            <a:r>
              <a:rPr lang="en-US" dirty="0" smtClean="0">
                <a:solidFill>
                  <a:srgbClr val="FF0000"/>
                </a:solidFill>
              </a:rPr>
              <a:t>to be </a:t>
            </a:r>
            <a:r>
              <a:rPr lang="en-US" dirty="0">
                <a:solidFill>
                  <a:srgbClr val="FF0000"/>
                </a:solidFill>
              </a:rPr>
              <a:t>deployed with </a:t>
            </a:r>
            <a:r>
              <a:rPr lang="en-US" dirty="0" smtClean="0">
                <a:solidFill>
                  <a:srgbClr val="FF0000"/>
                </a:solidFill>
              </a:rPr>
              <a:t>Microsoft Teams </a:t>
            </a:r>
            <a:r>
              <a:rPr lang="en-US" dirty="0">
                <a:solidFill>
                  <a:srgbClr val="FF0000"/>
                </a:solidFill>
              </a:rPr>
              <a:t>or some other similar app</a:t>
            </a:r>
            <a:endParaRPr lang="en-IN" dirty="0">
              <a:solidFill>
                <a:srgbClr val="FF0000"/>
              </a:solidFill>
            </a:endParaRPr>
          </a:p>
        </p:txBody>
      </p:sp>
    </p:spTree>
    <p:extLst>
      <p:ext uri="{BB962C8B-B14F-4D97-AF65-F5344CB8AC3E}">
        <p14:creationId xmlns:p14="http://schemas.microsoft.com/office/powerpoint/2010/main" val="400073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876" y="699542"/>
            <a:ext cx="9144000" cy="1923678"/>
          </a:xfrm>
        </p:spPr>
        <p:txBody>
          <a:bodyPr/>
          <a:lstStyle/>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HTML</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CSS</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REACT JS</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FIREBASE</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NODE JS</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JAVASCRIPT</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MATERIAL UI</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4534" r="4534"/>
          <a:stretch>
            <a:fillRect/>
          </a:stretch>
        </p:blipFill>
        <p:spPr/>
      </p:pic>
      <p:sp>
        <p:nvSpPr>
          <p:cNvPr id="6" name="TextBox 5"/>
          <p:cNvSpPr txBox="1"/>
          <p:nvPr/>
        </p:nvSpPr>
        <p:spPr>
          <a:xfrm>
            <a:off x="467544" y="3435846"/>
            <a:ext cx="3024336" cy="584775"/>
          </a:xfrm>
          <a:prstGeom prst="rect">
            <a:avLst/>
          </a:prstGeom>
          <a:noFill/>
        </p:spPr>
        <p:txBody>
          <a:bodyPr wrap="square" rtlCol="0">
            <a:spAutoFit/>
          </a:bodyPr>
          <a:lstStyle/>
          <a:p>
            <a:pPr algn="ctr"/>
            <a:r>
              <a:rPr lang="en-US" sz="3200" b="1" u="sng" dirty="0" smtClean="0">
                <a:effectLst>
                  <a:outerShdw blurRad="38100" dist="38100" dir="2700000" algn="tl">
                    <a:srgbClr val="000000">
                      <a:alpha val="43137"/>
                    </a:srgbClr>
                  </a:outerShdw>
                </a:effectLst>
                <a:latin typeface="Agency FB" panose="020B0503020202020204" pitchFamily="34" charset="0"/>
              </a:rPr>
              <a:t>TECH STACK</a:t>
            </a:r>
            <a:endParaRPr lang="en-US" sz="3200" b="1" u="sng"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124293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000" y="411510"/>
            <a:ext cx="9144000" cy="576064"/>
          </a:xfrm>
        </p:spPr>
        <p:txBody>
          <a:bodyPr/>
          <a:lstStyle/>
          <a:p>
            <a:r>
              <a:rPr lang="en-US" altLang="ko-KR" b="1" u="sng" dirty="0" smtClean="0">
                <a:effectLst>
                  <a:outerShdw blurRad="38100" dist="38100" dir="2700000" algn="tl">
                    <a:srgbClr val="000000">
                      <a:alpha val="43137"/>
                    </a:srgbClr>
                  </a:outerShdw>
                </a:effectLst>
                <a:latin typeface="Agency FB" panose="020B0503020202020204" pitchFamily="34" charset="0"/>
              </a:rPr>
              <a:t>Future Scope</a:t>
            </a:r>
            <a:endParaRPr lang="ko-KR" altLang="en-US" b="1" u="sng" dirty="0">
              <a:effectLst>
                <a:outerShdw blurRad="38100" dist="38100" dir="2700000" algn="tl">
                  <a:srgbClr val="000000">
                    <a:alpha val="43137"/>
                  </a:srgbClr>
                </a:outerShdw>
              </a:effectLst>
              <a:latin typeface="Agency FB" panose="020B0503020202020204" pitchFamily="34" charset="0"/>
            </a:endParaRP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83424" cy="2310893"/>
            <a:chOff x="803640" y="3362835"/>
            <a:chExt cx="2074444" cy="2310893"/>
          </a:xfrm>
        </p:grpSpPr>
        <p:sp>
          <p:nvSpPr>
            <p:cNvPr id="12" name="TextBox 11"/>
            <p:cNvSpPr txBox="1"/>
            <p:nvPr/>
          </p:nvSpPr>
          <p:spPr>
            <a:xfrm>
              <a:off x="818427" y="4073290"/>
              <a:ext cx="2059657" cy="1600438"/>
            </a:xfrm>
            <a:prstGeom prst="rect">
              <a:avLst/>
            </a:prstGeom>
            <a:noFill/>
          </p:spPr>
          <p:txBody>
            <a:bodyPr wrap="square" rtlCol="0">
              <a:spAutoFit/>
            </a:bodyPr>
            <a:lstStyle/>
            <a:p>
              <a:r>
                <a:rPr lang="en-US" altLang="ko-KR" sz="1400" dirty="0" smtClean="0">
                  <a:solidFill>
                    <a:schemeClr val="bg1"/>
                  </a:solidFill>
                  <a:cs typeface="Arial" pitchFamily="34" charset="0"/>
                </a:rPr>
                <a:t>Quiz </a:t>
              </a:r>
              <a:r>
                <a:rPr lang="en-US" altLang="ko-KR" sz="1400" dirty="0">
                  <a:solidFill>
                    <a:schemeClr val="bg1"/>
                  </a:solidFill>
                  <a:cs typeface="Arial" pitchFamily="34" charset="0"/>
                </a:rPr>
                <a:t>will pop up every 30 </a:t>
              </a:r>
              <a:r>
                <a:rPr lang="en-US" altLang="ko-KR" sz="1400" dirty="0" smtClean="0">
                  <a:solidFill>
                    <a:schemeClr val="bg1"/>
                  </a:solidFill>
                  <a:cs typeface="Arial" pitchFamily="34" charset="0"/>
                </a:rPr>
                <a:t>minutes. The motive of these quizzes to check whether the student is being attentive in the lecture. If they don’t attempt the quiz they would be kicked from the session </a:t>
              </a:r>
              <a:endParaRPr lang="ko-KR" altLang="en-US" sz="1400" dirty="0">
                <a:solidFill>
                  <a:schemeClr val="bg1"/>
                </a:solidFill>
                <a:cs typeface="Arial" pitchFamily="34" charset="0"/>
              </a:endParaRPr>
            </a:p>
          </p:txBody>
        </p:sp>
        <p:sp>
          <p:nvSpPr>
            <p:cNvPr id="13" name="TextBox 12"/>
            <p:cNvSpPr txBox="1"/>
            <p:nvPr/>
          </p:nvSpPr>
          <p:spPr>
            <a:xfrm>
              <a:off x="803640" y="3362835"/>
              <a:ext cx="2059657" cy="584775"/>
            </a:xfrm>
            <a:prstGeom prst="rect">
              <a:avLst/>
            </a:prstGeom>
            <a:noFill/>
          </p:spPr>
          <p:txBody>
            <a:bodyPr wrap="square" rtlCol="0">
              <a:spAutoFit/>
            </a:bodyPr>
            <a:lstStyle/>
            <a:p>
              <a:r>
                <a:rPr lang="en-US" altLang="ko-KR" sz="1600" b="1" dirty="0" smtClean="0">
                  <a:solidFill>
                    <a:schemeClr val="bg1"/>
                  </a:solidFill>
                  <a:cs typeface="Arial" pitchFamily="34" charset="0"/>
                </a:rPr>
                <a:t>Random Pop Quiz Generator</a:t>
              </a:r>
              <a:endParaRPr lang="ko-KR" altLang="en-US" sz="1600" b="1" dirty="0">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56986" y="1539255"/>
            <a:ext cx="2704029" cy="2488231"/>
            <a:chOff x="772924" y="3362835"/>
            <a:chExt cx="2090373" cy="2488231"/>
          </a:xfrm>
        </p:grpSpPr>
        <p:sp>
          <p:nvSpPr>
            <p:cNvPr id="24" name="TextBox 23"/>
            <p:cNvSpPr txBox="1"/>
            <p:nvPr/>
          </p:nvSpPr>
          <p:spPr>
            <a:xfrm>
              <a:off x="772924" y="4035184"/>
              <a:ext cx="2059657" cy="1815882"/>
            </a:xfrm>
            <a:prstGeom prst="rect">
              <a:avLst/>
            </a:prstGeom>
            <a:noFill/>
          </p:spPr>
          <p:txBody>
            <a:bodyPr wrap="square" rtlCol="0">
              <a:spAutoFit/>
            </a:bodyPr>
            <a:lstStyle/>
            <a:p>
              <a:r>
                <a:rPr lang="en-US" altLang="ko-KR" sz="1400" dirty="0" smtClean="0">
                  <a:solidFill>
                    <a:schemeClr val="bg1"/>
                  </a:solidFill>
                  <a:cs typeface="Arial" pitchFamily="34" charset="0"/>
                </a:rPr>
                <a:t>This system will calculate the attendance based on the time of joining and time of leaving of the student. If the total time of student in the meeting is less than our threshold then the attendance of the user won’t be marked</a:t>
              </a:r>
              <a:endParaRPr lang="ko-KR" altLang="en-US" sz="1400" dirty="0">
                <a:solidFill>
                  <a:schemeClr val="bg1"/>
                </a:solidFill>
                <a:cs typeface="Arial" pitchFamily="34" charset="0"/>
              </a:endParaRPr>
            </a:p>
          </p:txBody>
        </p:sp>
        <p:sp>
          <p:nvSpPr>
            <p:cNvPr id="25" name="TextBox 24"/>
            <p:cNvSpPr txBox="1"/>
            <p:nvPr/>
          </p:nvSpPr>
          <p:spPr>
            <a:xfrm>
              <a:off x="803640" y="3362835"/>
              <a:ext cx="2059657" cy="584775"/>
            </a:xfrm>
            <a:prstGeom prst="rect">
              <a:avLst/>
            </a:prstGeom>
            <a:noFill/>
          </p:spPr>
          <p:txBody>
            <a:bodyPr wrap="square" rtlCol="0">
              <a:spAutoFit/>
            </a:bodyPr>
            <a:lstStyle/>
            <a:p>
              <a:r>
                <a:rPr lang="en-US" altLang="ko-KR" sz="1600" b="1" dirty="0" smtClean="0">
                  <a:solidFill>
                    <a:schemeClr val="bg1"/>
                  </a:solidFill>
                  <a:cs typeface="Arial" pitchFamily="34" charset="0"/>
                </a:rPr>
                <a:t>Attendance Marking System</a:t>
              </a:r>
              <a:endParaRPr lang="ko-KR" altLang="en-US" sz="16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02</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167814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301</Words>
  <Application>Microsoft Office PowerPoint</Application>
  <PresentationFormat>On-screen Show (16:9)</PresentationFormat>
  <Paragraphs>54</Paragraphs>
  <Slides>7</Slides>
  <Notes>0</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RePack by Diakov</cp:lastModifiedBy>
  <cp:revision>100</cp:revision>
  <dcterms:created xsi:type="dcterms:W3CDTF">2016-12-05T23:26:54Z</dcterms:created>
  <dcterms:modified xsi:type="dcterms:W3CDTF">2021-04-24T08:26:11Z</dcterms:modified>
</cp:coreProperties>
</file>