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Aileron Heavy" panose="020B0604020202020204" charset="0"/>
      <p:regular r:id="rId11"/>
    </p:embeddedFont>
    <p:embeddedFont>
      <p:font typeface="Aileron Regular Bold" panose="020B0604020202020204" charset="0"/>
      <p:regular r:id="rId12"/>
    </p:embeddedFont>
    <p:embeddedFont>
      <p:font typeface="Amaranth" panose="020B0604020202020204" charset="0"/>
      <p:regular r:id="rId13"/>
    </p:embeddedFont>
    <p:embeddedFont>
      <p:font typeface="Amaranth Bold" panose="020B0604020202020204" charset="0"/>
      <p:regular r:id="rId14"/>
    </p:embeddedFont>
    <p:embeddedFont>
      <p:font typeface="Arimo Bold" panose="020B060402020202020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65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946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39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53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028700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855118" y="5143500"/>
            <a:ext cx="17631428" cy="4143591"/>
            <a:chOff x="0" y="0"/>
            <a:chExt cx="23508571" cy="5524788"/>
          </a:xfrm>
        </p:grpSpPr>
        <p:sp>
          <p:nvSpPr>
            <p:cNvPr id="4" name="TextBox 4"/>
            <p:cNvSpPr txBox="1"/>
            <p:nvPr/>
          </p:nvSpPr>
          <p:spPr>
            <a:xfrm>
              <a:off x="0" y="47625"/>
              <a:ext cx="23508571" cy="18459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632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426768"/>
              <a:ext cx="23508571" cy="10980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28"/>
                </a:lnSpc>
              </a:pPr>
              <a:r>
                <a:rPr lang="en-US" sz="5136" spc="256" dirty="0">
                  <a:solidFill>
                    <a:srgbClr val="FFFFFF"/>
                  </a:solidFill>
                  <a:latin typeface="Amaranth"/>
                </a:rPr>
                <a:t>Team - TrojanHash</a:t>
              </a:r>
            </a:p>
          </p:txBody>
        </p:sp>
        <p:sp>
          <p:nvSpPr>
            <p:cNvPr id="6" name="AutoShape 6"/>
            <p:cNvSpPr/>
            <p:nvPr/>
          </p:nvSpPr>
          <p:spPr>
            <a:xfrm>
              <a:off x="0" y="3140224"/>
              <a:ext cx="23508571" cy="97001"/>
            </a:xfrm>
            <a:prstGeom prst="rect">
              <a:avLst/>
            </a:prstGeom>
            <a:solidFill>
              <a:srgbClr val="FFFFFF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759" r="32011"/>
          <a:stretch/>
        </p:blipFill>
        <p:spPr>
          <a:xfrm>
            <a:off x="1835683" y="3623894"/>
            <a:ext cx="16452317" cy="263662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3934837" y="490504"/>
            <a:ext cx="3641541" cy="3086206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514350" y="8555060"/>
            <a:ext cx="1406481" cy="1406481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CD418CD2-3F1D-4F22-8E46-311F0605CF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131791"/>
            <a:ext cx="13030200" cy="34747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53860" y="679150"/>
            <a:ext cx="18536471" cy="1596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639"/>
              </a:lnSpc>
            </a:pPr>
            <a:r>
              <a:rPr lang="en-US" sz="10276" spc="616">
                <a:solidFill>
                  <a:srgbClr val="191919"/>
                </a:solidFill>
                <a:latin typeface="Amaranth Bold"/>
              </a:rPr>
              <a:t>Team Members</a:t>
            </a:r>
          </a:p>
        </p:txBody>
      </p:sp>
      <p:sp>
        <p:nvSpPr>
          <p:cNvPr id="3" name="AutoShape 3"/>
          <p:cNvSpPr/>
          <p:nvPr/>
        </p:nvSpPr>
        <p:spPr>
          <a:xfrm>
            <a:off x="0" y="0"/>
            <a:ext cx="1556960" cy="10287000"/>
          </a:xfrm>
          <a:prstGeom prst="rect">
            <a:avLst/>
          </a:prstGeom>
          <a:solidFill>
            <a:srgbClr val="13538A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53720" y="8555060"/>
            <a:ext cx="1406481" cy="1406481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2768674" y="3663215"/>
            <a:ext cx="12750653" cy="2326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37"/>
              </a:lnSpc>
            </a:pPr>
            <a:r>
              <a:rPr lang="en-US" sz="7068" spc="424">
                <a:solidFill>
                  <a:srgbClr val="191919"/>
                </a:solidFill>
                <a:latin typeface="Amaranth"/>
              </a:rPr>
              <a:t>- Bhargav Joshi</a:t>
            </a:r>
          </a:p>
          <a:p>
            <a:pPr>
              <a:lnSpc>
                <a:spcPts val="5937"/>
              </a:lnSpc>
            </a:pPr>
            <a:endParaRPr lang="en-US" sz="7068" spc="424">
              <a:solidFill>
                <a:srgbClr val="191919"/>
              </a:solidFill>
              <a:latin typeface="Amaranth"/>
            </a:endParaRPr>
          </a:p>
          <a:p>
            <a:pPr>
              <a:lnSpc>
                <a:spcPts val="5937"/>
              </a:lnSpc>
            </a:pPr>
            <a:r>
              <a:rPr lang="en-US" sz="7068" spc="424">
                <a:solidFill>
                  <a:srgbClr val="191919"/>
                </a:solidFill>
                <a:latin typeface="Amaranth"/>
              </a:rPr>
              <a:t>- Dikshita Kambri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3355713" y="5846740"/>
            <a:ext cx="4327228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88595" y="713101"/>
            <a:ext cx="18536471" cy="1596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639"/>
              </a:lnSpc>
            </a:pPr>
            <a:r>
              <a:rPr lang="en-US" sz="10276" spc="616">
                <a:solidFill>
                  <a:srgbClr val="191919"/>
                </a:solidFill>
                <a:latin typeface="Amaranth Bold"/>
              </a:rPr>
              <a:t>Problem Statement</a:t>
            </a:r>
          </a:p>
        </p:txBody>
      </p:sp>
      <p:sp>
        <p:nvSpPr>
          <p:cNvPr id="3" name="AutoShape 3"/>
          <p:cNvSpPr/>
          <p:nvPr/>
        </p:nvSpPr>
        <p:spPr>
          <a:xfrm>
            <a:off x="0" y="0"/>
            <a:ext cx="1556960" cy="10287000"/>
          </a:xfrm>
          <a:prstGeom prst="rect">
            <a:avLst/>
          </a:prstGeom>
          <a:solidFill>
            <a:srgbClr val="13538A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53720" y="8555060"/>
            <a:ext cx="1406481" cy="1406481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2463904" y="3164749"/>
            <a:ext cx="14523792" cy="4933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875"/>
              </a:lnSpc>
            </a:pPr>
            <a:r>
              <a:rPr lang="en-US" sz="5321" spc="117">
                <a:solidFill>
                  <a:srgbClr val="191919"/>
                </a:solidFill>
                <a:latin typeface="Amaranth"/>
              </a:rPr>
              <a:t>BookMydose is a web-based Application platform to connect users directly with nearby hospitals and facilitate the process of scheduling an appointment with the hospital to get vaccinated.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178880" y="7904140"/>
            <a:ext cx="1617631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18917" y="3649598"/>
            <a:ext cx="4518930" cy="129816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028700" y="5583278"/>
            <a:ext cx="5149258" cy="198480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619316" y="3377073"/>
            <a:ext cx="1787327" cy="252058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2619435" y="7980184"/>
            <a:ext cx="1717894" cy="171789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7071622" y="6927168"/>
            <a:ext cx="2178730" cy="2434335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9144000" y="4011996"/>
            <a:ext cx="3959018" cy="935768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>
          <a:xfrm>
            <a:off x="11893997" y="8144336"/>
            <a:ext cx="5577760" cy="1553742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>
          <a:xfrm>
            <a:off x="10302513" y="5468169"/>
            <a:ext cx="3929881" cy="2215024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7"/>
          <a:srcRect l="28618" t="8733" r="29329" b="31289"/>
          <a:stretch>
            <a:fillRect/>
          </a:stretch>
        </p:blipFill>
        <p:spPr>
          <a:xfrm>
            <a:off x="13858938" y="3462337"/>
            <a:ext cx="3364149" cy="2350061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r="48700"/>
          <a:stretch/>
        </p:blipFill>
        <p:spPr>
          <a:xfrm rot="-10800000">
            <a:off x="0" y="343794"/>
            <a:ext cx="11486590" cy="2483376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028700" y="673848"/>
            <a:ext cx="7795301" cy="17851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173"/>
              </a:lnSpc>
            </a:pPr>
            <a:r>
              <a:rPr lang="en-US" sz="11523" spc="691">
                <a:solidFill>
                  <a:srgbClr val="FFFFFF"/>
                </a:solidFill>
                <a:latin typeface="Amaranth Bold"/>
              </a:rPr>
              <a:t>Tech Stack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21761" y="577299"/>
            <a:ext cx="18536471" cy="1596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639"/>
              </a:lnSpc>
            </a:pPr>
            <a:r>
              <a:rPr lang="en-US" sz="10276" spc="616">
                <a:solidFill>
                  <a:srgbClr val="191919"/>
                </a:solidFill>
                <a:latin typeface="Amaranth Bold"/>
              </a:rPr>
              <a:t>Solution/Prototype</a:t>
            </a:r>
          </a:p>
        </p:txBody>
      </p:sp>
      <p:sp>
        <p:nvSpPr>
          <p:cNvPr id="3" name="AutoShape 3"/>
          <p:cNvSpPr/>
          <p:nvPr/>
        </p:nvSpPr>
        <p:spPr>
          <a:xfrm>
            <a:off x="0" y="0"/>
            <a:ext cx="1556960" cy="10287000"/>
          </a:xfrm>
          <a:prstGeom prst="rect">
            <a:avLst/>
          </a:prstGeom>
          <a:solidFill>
            <a:srgbClr val="13538A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53720" y="8555060"/>
            <a:ext cx="1406481" cy="1406481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2269129" y="1876568"/>
            <a:ext cx="13271316" cy="8975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493"/>
              </a:lnSpc>
            </a:pPr>
            <a:endParaRPr dirty="0"/>
          </a:p>
          <a:p>
            <a:pPr algn="just">
              <a:lnSpc>
                <a:spcPts val="6493"/>
              </a:lnSpc>
            </a:pPr>
            <a:r>
              <a:rPr lang="en-US" sz="4774" spc="105" dirty="0">
                <a:solidFill>
                  <a:srgbClr val="191919"/>
                </a:solidFill>
                <a:latin typeface="Amaranth"/>
              </a:rPr>
              <a:t>Using our platform, the user has to fill a registration form providing necessary details which will be shared to the hospital. Then, the user can choose from available date and time slots, &amp; Register self with his details. Later, the user can visit the chosen hospital according to the scheduled appointment.</a:t>
            </a:r>
          </a:p>
          <a:p>
            <a:pPr algn="just">
              <a:lnSpc>
                <a:spcPts val="6493"/>
              </a:lnSpc>
            </a:pPr>
            <a:r>
              <a:rPr lang="en-US" sz="4774" spc="105" dirty="0">
                <a:solidFill>
                  <a:srgbClr val="191919"/>
                </a:solidFill>
                <a:latin typeface="Amaranth"/>
              </a:rPr>
              <a:t> </a:t>
            </a:r>
          </a:p>
          <a:p>
            <a:pPr algn="just">
              <a:lnSpc>
                <a:spcPts val="6493"/>
              </a:lnSpc>
            </a:pPr>
            <a:endParaRPr lang="en-US" sz="4774" spc="105" dirty="0">
              <a:solidFill>
                <a:srgbClr val="191919"/>
              </a:solidFill>
              <a:latin typeface="Amaranth"/>
            </a:endParaRPr>
          </a:p>
          <a:p>
            <a:pPr algn="just">
              <a:lnSpc>
                <a:spcPts val="6493"/>
              </a:lnSpc>
            </a:pPr>
            <a:endParaRPr lang="en-US" sz="4774" spc="105" dirty="0">
              <a:solidFill>
                <a:srgbClr val="191919"/>
              </a:solidFill>
              <a:latin typeface="Amaranth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540445" y="7284382"/>
            <a:ext cx="2423818" cy="25413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21761" y="577299"/>
            <a:ext cx="18536471" cy="1596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639"/>
              </a:lnSpc>
            </a:pPr>
            <a:r>
              <a:rPr lang="en-US" sz="10276" spc="616">
                <a:solidFill>
                  <a:srgbClr val="191919"/>
                </a:solidFill>
                <a:latin typeface="Amaranth Bold"/>
              </a:rPr>
              <a:t>Why our platform?</a:t>
            </a:r>
          </a:p>
        </p:txBody>
      </p:sp>
      <p:sp>
        <p:nvSpPr>
          <p:cNvPr id="3" name="AutoShape 3"/>
          <p:cNvSpPr/>
          <p:nvPr/>
        </p:nvSpPr>
        <p:spPr>
          <a:xfrm>
            <a:off x="0" y="0"/>
            <a:ext cx="1556960" cy="10287000"/>
          </a:xfrm>
          <a:prstGeom prst="rect">
            <a:avLst/>
          </a:prstGeom>
          <a:solidFill>
            <a:srgbClr val="13538A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53720" y="8555060"/>
            <a:ext cx="1406481" cy="1406481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760663" y="2623405"/>
            <a:ext cx="14279521" cy="74254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30870" lvl="1" indent="-515435" algn="just">
              <a:lnSpc>
                <a:spcPts val="6493"/>
              </a:lnSpc>
              <a:buFont typeface="Arial"/>
              <a:buChar char="•"/>
            </a:pPr>
            <a:r>
              <a:rPr lang="en-US" sz="4400" spc="28" dirty="0">
                <a:solidFill>
                  <a:srgbClr val="191919"/>
                </a:solidFill>
                <a:latin typeface="Amaranth" panose="020B0604020202020204" charset="0"/>
              </a:rPr>
              <a:t>Proper Management of Vaccine Distribution.</a:t>
            </a:r>
          </a:p>
          <a:p>
            <a:pPr marL="1030870" lvl="1" indent="-515435" algn="just">
              <a:lnSpc>
                <a:spcPts val="6493"/>
              </a:lnSpc>
              <a:buFont typeface="Arial"/>
              <a:buChar char="•"/>
            </a:pPr>
            <a:r>
              <a:rPr lang="en-US" sz="4400" spc="28" dirty="0">
                <a:solidFill>
                  <a:srgbClr val="191919"/>
                </a:solidFill>
                <a:latin typeface="Amaranth" panose="020B0604020202020204" charset="0"/>
              </a:rPr>
              <a:t>Database of all Registered people.</a:t>
            </a:r>
          </a:p>
          <a:p>
            <a:pPr marL="1030870" lvl="1" indent="-515435" algn="just">
              <a:lnSpc>
                <a:spcPts val="6493"/>
              </a:lnSpc>
              <a:buFont typeface="Arial"/>
              <a:buChar char="•"/>
            </a:pPr>
            <a:r>
              <a:rPr lang="en-US" sz="4400" spc="28" dirty="0">
                <a:solidFill>
                  <a:srgbClr val="191919"/>
                </a:solidFill>
                <a:latin typeface="Amaranth" panose="020B0604020202020204" charset="0"/>
              </a:rPr>
              <a:t>Reducing possible crowding at clinics/ hospitals when the vaccine becomes public.</a:t>
            </a:r>
          </a:p>
          <a:p>
            <a:pPr marL="1030870" lvl="1" indent="-515435" algn="just">
              <a:lnSpc>
                <a:spcPts val="6493"/>
              </a:lnSpc>
              <a:buFont typeface="Arial"/>
              <a:buChar char="•"/>
            </a:pPr>
            <a:r>
              <a:rPr lang="en-US" sz="4400" spc="28" dirty="0">
                <a:solidFill>
                  <a:srgbClr val="191919"/>
                </a:solidFill>
                <a:latin typeface="Amaranth" panose="020B0604020202020204" charset="0"/>
              </a:rPr>
              <a:t>On the admin side, a proper database of users and hospitals will be maintained to track the progress and maintain the records of vaccine distribution easily and efficiently.</a:t>
            </a:r>
          </a:p>
          <a:p>
            <a:pPr algn="just">
              <a:lnSpc>
                <a:spcPts val="6493"/>
              </a:lnSpc>
            </a:pPr>
            <a:endParaRPr lang="en-US" sz="4400" spc="28" dirty="0">
              <a:solidFill>
                <a:srgbClr val="191919"/>
              </a:solidFill>
              <a:latin typeface="Amaranth" panose="020B0604020202020204" charset="0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588363" y="7756090"/>
            <a:ext cx="2699637" cy="25309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843355" y="2155194"/>
            <a:ext cx="4404911" cy="1516690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3" name="TextBox 3"/>
          <p:cNvSpPr txBox="1"/>
          <p:nvPr/>
        </p:nvSpPr>
        <p:spPr>
          <a:xfrm>
            <a:off x="5260921" y="2714675"/>
            <a:ext cx="2983653" cy="378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92"/>
              </a:lnSpc>
              <a:spcBef>
                <a:spcPct val="0"/>
              </a:spcBef>
            </a:pPr>
            <a:r>
              <a:rPr lang="en-US" sz="2397" spc="93" dirty="0">
                <a:solidFill>
                  <a:srgbClr val="FFFFFF"/>
                </a:solidFill>
                <a:latin typeface="Aileron Regular Bold"/>
              </a:rPr>
              <a:t>VISIT WEBSITE</a:t>
            </a:r>
          </a:p>
        </p:txBody>
      </p:sp>
      <p:grpSp>
        <p:nvGrpSpPr>
          <p:cNvPr id="4" name="Group 4"/>
          <p:cNvGrpSpPr/>
          <p:nvPr/>
        </p:nvGrpSpPr>
        <p:grpSpPr>
          <a:xfrm rot="-8100000">
            <a:off x="7707914" y="2377737"/>
            <a:ext cx="1073321" cy="1071603"/>
            <a:chOff x="0" y="0"/>
            <a:chExt cx="6350000" cy="6339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538A"/>
            </a:solidFill>
          </p:spPr>
        </p:sp>
      </p:grpSp>
      <p:sp>
        <p:nvSpPr>
          <p:cNvPr id="6" name="AutoShape 6"/>
          <p:cNvSpPr/>
          <p:nvPr/>
        </p:nvSpPr>
        <p:spPr>
          <a:xfrm>
            <a:off x="5308509" y="3623175"/>
            <a:ext cx="4404911" cy="1516690"/>
          </a:xfrm>
          <a:prstGeom prst="rect">
            <a:avLst/>
          </a:prstGeom>
          <a:solidFill>
            <a:srgbClr val="13538A"/>
          </a:solidFill>
        </p:spPr>
      </p:sp>
      <p:grpSp>
        <p:nvGrpSpPr>
          <p:cNvPr id="7" name="Group 7"/>
          <p:cNvGrpSpPr/>
          <p:nvPr/>
        </p:nvGrpSpPr>
        <p:grpSpPr>
          <a:xfrm rot="-8100000">
            <a:off x="9173067" y="3845719"/>
            <a:ext cx="1073321" cy="1071603"/>
            <a:chOff x="0" y="0"/>
            <a:chExt cx="6350000" cy="633984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538A"/>
            </a:solidFill>
          </p:spPr>
        </p:sp>
      </p:grpSp>
      <p:sp>
        <p:nvSpPr>
          <p:cNvPr id="9" name="AutoShape 9"/>
          <p:cNvSpPr/>
          <p:nvPr/>
        </p:nvSpPr>
        <p:spPr>
          <a:xfrm>
            <a:off x="6752748" y="5139865"/>
            <a:ext cx="4404911" cy="1516690"/>
          </a:xfrm>
          <a:prstGeom prst="rect">
            <a:avLst/>
          </a:prstGeom>
          <a:solidFill>
            <a:srgbClr val="13538A"/>
          </a:solidFill>
        </p:spPr>
      </p:sp>
      <p:grpSp>
        <p:nvGrpSpPr>
          <p:cNvPr id="10" name="Group 10"/>
          <p:cNvGrpSpPr/>
          <p:nvPr/>
        </p:nvGrpSpPr>
        <p:grpSpPr>
          <a:xfrm rot="-8100000">
            <a:off x="10617306" y="5362409"/>
            <a:ext cx="1073321" cy="1071603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538A"/>
            </a:solidFill>
          </p:spPr>
        </p:sp>
      </p:grpSp>
      <p:sp>
        <p:nvSpPr>
          <p:cNvPr id="12" name="AutoShape 12"/>
          <p:cNvSpPr/>
          <p:nvPr/>
        </p:nvSpPr>
        <p:spPr>
          <a:xfrm>
            <a:off x="8174006" y="6656555"/>
            <a:ext cx="4404911" cy="1516690"/>
          </a:xfrm>
          <a:prstGeom prst="rect">
            <a:avLst/>
          </a:prstGeom>
          <a:solidFill>
            <a:srgbClr val="13538A"/>
          </a:solidFill>
        </p:spPr>
      </p:sp>
      <p:grpSp>
        <p:nvGrpSpPr>
          <p:cNvPr id="13" name="Group 13"/>
          <p:cNvGrpSpPr/>
          <p:nvPr/>
        </p:nvGrpSpPr>
        <p:grpSpPr>
          <a:xfrm rot="-8100000">
            <a:off x="12038564" y="6879099"/>
            <a:ext cx="1073321" cy="1071603"/>
            <a:chOff x="0" y="0"/>
            <a:chExt cx="6350000" cy="633984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538A"/>
            </a:solidFill>
          </p:spPr>
        </p:sp>
      </p:grpSp>
      <p:sp>
        <p:nvSpPr>
          <p:cNvPr id="15" name="AutoShape 15"/>
          <p:cNvSpPr/>
          <p:nvPr/>
        </p:nvSpPr>
        <p:spPr>
          <a:xfrm>
            <a:off x="9713420" y="8173246"/>
            <a:ext cx="4404911" cy="1516690"/>
          </a:xfrm>
          <a:prstGeom prst="rect">
            <a:avLst/>
          </a:prstGeom>
          <a:solidFill>
            <a:srgbClr val="13538A"/>
          </a:solidFill>
        </p:spPr>
      </p:sp>
      <p:grpSp>
        <p:nvGrpSpPr>
          <p:cNvPr id="16" name="Group 16"/>
          <p:cNvGrpSpPr/>
          <p:nvPr/>
        </p:nvGrpSpPr>
        <p:grpSpPr>
          <a:xfrm rot="-8100000">
            <a:off x="13577978" y="8395789"/>
            <a:ext cx="1073321" cy="1071603"/>
            <a:chOff x="0" y="0"/>
            <a:chExt cx="6350000" cy="633984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538A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4235930" y="2203902"/>
            <a:ext cx="722054" cy="1419273"/>
            <a:chOff x="0" y="0"/>
            <a:chExt cx="962739" cy="1892364"/>
          </a:xfrm>
        </p:grpSpPr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4562" r="24562"/>
            <a:stretch>
              <a:fillRect/>
            </a:stretch>
          </p:blipFill>
          <p:spPr>
            <a:xfrm>
              <a:off x="0" y="0"/>
              <a:ext cx="962739" cy="1892364"/>
            </a:xfrm>
            <a:prstGeom prst="rect">
              <a:avLst/>
            </a:prstGeom>
          </p:spPr>
        </p:pic>
        <p:sp>
          <p:nvSpPr>
            <p:cNvPr id="20" name="TextBox 20"/>
            <p:cNvSpPr txBox="1"/>
            <p:nvPr/>
          </p:nvSpPr>
          <p:spPr>
            <a:xfrm>
              <a:off x="125097" y="212971"/>
              <a:ext cx="712545" cy="14283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348"/>
                </a:lnSpc>
                <a:spcBef>
                  <a:spcPct val="0"/>
                </a:spcBef>
              </a:pPr>
              <a:r>
                <a:rPr lang="en-US" sz="3319" u="none">
                  <a:solidFill>
                    <a:srgbClr val="070135"/>
                  </a:solidFill>
                  <a:latin typeface="Aileron Heavy"/>
                </a:rPr>
                <a:t>01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5701083" y="3663922"/>
            <a:ext cx="722054" cy="1419273"/>
            <a:chOff x="0" y="0"/>
            <a:chExt cx="962739" cy="1892364"/>
          </a:xfrm>
        </p:grpSpPr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4562" r="24562"/>
            <a:stretch>
              <a:fillRect/>
            </a:stretch>
          </p:blipFill>
          <p:spPr>
            <a:xfrm>
              <a:off x="0" y="0"/>
              <a:ext cx="962739" cy="1892364"/>
            </a:xfrm>
            <a:prstGeom prst="rect">
              <a:avLst/>
            </a:prstGeom>
          </p:spPr>
        </p:pic>
        <p:sp>
          <p:nvSpPr>
            <p:cNvPr id="23" name="TextBox 23"/>
            <p:cNvSpPr txBox="1"/>
            <p:nvPr/>
          </p:nvSpPr>
          <p:spPr>
            <a:xfrm>
              <a:off x="125097" y="212971"/>
              <a:ext cx="712545" cy="14283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348"/>
                </a:lnSpc>
                <a:spcBef>
                  <a:spcPct val="0"/>
                </a:spcBef>
              </a:pPr>
              <a:r>
                <a:rPr lang="en-US" sz="3319" u="none">
                  <a:solidFill>
                    <a:srgbClr val="000000"/>
                  </a:solidFill>
                  <a:latin typeface="Aileron Heavy"/>
                </a:rPr>
                <a:t>02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7145322" y="5188574"/>
            <a:ext cx="722054" cy="1419273"/>
            <a:chOff x="0" y="0"/>
            <a:chExt cx="962739" cy="1892364"/>
          </a:xfrm>
        </p:grpSpPr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4562" r="24562"/>
            <a:stretch>
              <a:fillRect/>
            </a:stretch>
          </p:blipFill>
          <p:spPr>
            <a:xfrm>
              <a:off x="0" y="0"/>
              <a:ext cx="962739" cy="1892364"/>
            </a:xfrm>
            <a:prstGeom prst="rect">
              <a:avLst/>
            </a:prstGeom>
          </p:spPr>
        </p:pic>
        <p:sp>
          <p:nvSpPr>
            <p:cNvPr id="26" name="TextBox 26"/>
            <p:cNvSpPr txBox="1"/>
            <p:nvPr/>
          </p:nvSpPr>
          <p:spPr>
            <a:xfrm>
              <a:off x="125097" y="212971"/>
              <a:ext cx="712545" cy="14283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348"/>
                </a:lnSpc>
                <a:spcBef>
                  <a:spcPct val="0"/>
                </a:spcBef>
              </a:pPr>
              <a:r>
                <a:rPr lang="en-US" sz="3319" u="none">
                  <a:solidFill>
                    <a:srgbClr val="000000"/>
                  </a:solidFill>
                  <a:latin typeface="Aileron Heavy"/>
                </a:rPr>
                <a:t>03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8566580" y="6705264"/>
            <a:ext cx="722054" cy="1419273"/>
            <a:chOff x="0" y="0"/>
            <a:chExt cx="962739" cy="1892364"/>
          </a:xfrm>
        </p:grpSpPr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4562" r="24562"/>
            <a:stretch>
              <a:fillRect/>
            </a:stretch>
          </p:blipFill>
          <p:spPr>
            <a:xfrm>
              <a:off x="0" y="0"/>
              <a:ext cx="962739" cy="1892364"/>
            </a:xfrm>
            <a:prstGeom prst="rect">
              <a:avLst/>
            </a:prstGeom>
          </p:spPr>
        </p:pic>
        <p:sp>
          <p:nvSpPr>
            <p:cNvPr id="29" name="TextBox 29"/>
            <p:cNvSpPr txBox="1"/>
            <p:nvPr/>
          </p:nvSpPr>
          <p:spPr>
            <a:xfrm>
              <a:off x="125097" y="212971"/>
              <a:ext cx="712545" cy="14283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348"/>
                </a:lnSpc>
                <a:spcBef>
                  <a:spcPct val="0"/>
                </a:spcBef>
              </a:pPr>
              <a:r>
                <a:rPr lang="en-US" sz="3319" u="none">
                  <a:solidFill>
                    <a:srgbClr val="000000"/>
                  </a:solidFill>
                  <a:latin typeface="Aileron Heavy"/>
                </a:rPr>
                <a:t>04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0105994" y="8221954"/>
            <a:ext cx="722054" cy="1419273"/>
            <a:chOff x="0" y="0"/>
            <a:chExt cx="962739" cy="1892364"/>
          </a:xfrm>
        </p:grpSpPr>
        <p:pic>
          <p:nvPicPr>
            <p:cNvPr id="31" name="Picture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4562" r="24562"/>
            <a:stretch>
              <a:fillRect/>
            </a:stretch>
          </p:blipFill>
          <p:spPr>
            <a:xfrm>
              <a:off x="0" y="0"/>
              <a:ext cx="962739" cy="1892364"/>
            </a:xfrm>
            <a:prstGeom prst="rect">
              <a:avLst/>
            </a:prstGeom>
          </p:spPr>
        </p:pic>
        <p:sp>
          <p:nvSpPr>
            <p:cNvPr id="32" name="TextBox 32"/>
            <p:cNvSpPr txBox="1"/>
            <p:nvPr/>
          </p:nvSpPr>
          <p:spPr>
            <a:xfrm>
              <a:off x="125097" y="212971"/>
              <a:ext cx="712545" cy="14283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348"/>
                </a:lnSpc>
                <a:spcBef>
                  <a:spcPct val="0"/>
                </a:spcBef>
              </a:pPr>
              <a:r>
                <a:rPr lang="en-US" sz="3319" u="none">
                  <a:solidFill>
                    <a:srgbClr val="000000"/>
                  </a:solidFill>
                  <a:latin typeface="Aileron Heavy"/>
                </a:rPr>
                <a:t>05</a:t>
              </a:r>
            </a:p>
          </p:txBody>
        </p:sp>
      </p:grpSp>
      <p:sp>
        <p:nvSpPr>
          <p:cNvPr id="33" name="AutoShape 33"/>
          <p:cNvSpPr/>
          <p:nvPr/>
        </p:nvSpPr>
        <p:spPr>
          <a:xfrm>
            <a:off x="0" y="0"/>
            <a:ext cx="1556960" cy="10287000"/>
          </a:xfrm>
          <a:prstGeom prst="rect">
            <a:avLst/>
          </a:prstGeom>
          <a:solidFill>
            <a:srgbClr val="13538A"/>
          </a:solidFill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853720" y="8555060"/>
            <a:ext cx="1406481" cy="1406481"/>
          </a:xfrm>
          <a:prstGeom prst="rect">
            <a:avLst/>
          </a:prstGeom>
        </p:spPr>
      </p:pic>
      <p:sp>
        <p:nvSpPr>
          <p:cNvPr id="35" name="TextBox 35"/>
          <p:cNvSpPr txBox="1"/>
          <p:nvPr/>
        </p:nvSpPr>
        <p:spPr>
          <a:xfrm>
            <a:off x="2197565" y="212443"/>
            <a:ext cx="14999100" cy="2544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112"/>
              </a:lnSpc>
            </a:pPr>
            <a:r>
              <a:rPr lang="en-US" sz="9034" spc="542" dirty="0">
                <a:solidFill>
                  <a:srgbClr val="191919"/>
                </a:solidFill>
                <a:latin typeface="Amaranth Bold"/>
              </a:rPr>
              <a:t>Registration Stages</a:t>
            </a:r>
            <a:r>
              <a:rPr lang="en-US" sz="1837" spc="110" dirty="0">
                <a:solidFill>
                  <a:srgbClr val="191919"/>
                </a:solidFill>
                <a:latin typeface="Arimo Bold"/>
              </a:rPr>
              <a:t> </a:t>
            </a:r>
          </a:p>
          <a:p>
            <a:pPr>
              <a:lnSpc>
                <a:spcPts val="11112"/>
              </a:lnSpc>
            </a:pPr>
            <a:endParaRPr lang="en-US" sz="1837" spc="110" dirty="0">
              <a:solidFill>
                <a:srgbClr val="191919"/>
              </a:solidFill>
              <a:latin typeface="Arimo Bold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6726075" y="4129020"/>
            <a:ext cx="2983653" cy="378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92"/>
              </a:lnSpc>
              <a:spcBef>
                <a:spcPct val="0"/>
              </a:spcBef>
            </a:pPr>
            <a:r>
              <a:rPr lang="en-US" sz="2397" spc="93">
                <a:solidFill>
                  <a:srgbClr val="FFFFFF"/>
                </a:solidFill>
                <a:latin typeface="Aileron Regular Bold"/>
              </a:rPr>
              <a:t>CLICK ON BOOK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74006" y="5701693"/>
            <a:ext cx="2983653" cy="378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92"/>
              </a:lnSpc>
              <a:spcBef>
                <a:spcPct val="0"/>
              </a:spcBef>
            </a:pPr>
            <a:r>
              <a:rPr lang="en-US" sz="2397" spc="93">
                <a:solidFill>
                  <a:srgbClr val="FFFFFF"/>
                </a:solidFill>
                <a:latin typeface="Aileron Regular Bold"/>
              </a:rPr>
              <a:t>FILL THE DETAILS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9595264" y="7231448"/>
            <a:ext cx="2983653" cy="378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92"/>
              </a:lnSpc>
              <a:spcBef>
                <a:spcPct val="0"/>
              </a:spcBef>
            </a:pPr>
            <a:r>
              <a:rPr lang="en-US" sz="2397" spc="93">
                <a:solidFill>
                  <a:srgbClr val="FFFFFF"/>
                </a:solidFill>
                <a:latin typeface="Aileron Regular Bold"/>
              </a:rPr>
              <a:t>BOOK SLOT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134678" y="8748138"/>
            <a:ext cx="2983653" cy="378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92"/>
              </a:lnSpc>
              <a:spcBef>
                <a:spcPct val="0"/>
              </a:spcBef>
            </a:pPr>
            <a:r>
              <a:rPr lang="en-US" sz="2397" spc="93">
                <a:solidFill>
                  <a:srgbClr val="FFFFFF"/>
                </a:solidFill>
                <a:latin typeface="Aileron Regular Bold"/>
              </a:rPr>
              <a:t>SUBMIT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556960" cy="10287000"/>
          </a:xfrm>
          <a:prstGeom prst="rect">
            <a:avLst/>
          </a:prstGeom>
          <a:solidFill>
            <a:srgbClr val="13538A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53720" y="8555060"/>
            <a:ext cx="1406481" cy="140648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4559284" y="6919177"/>
            <a:ext cx="2690743" cy="269074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3875423" y="4225181"/>
            <a:ext cx="2756274" cy="275627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260200" y="4524267"/>
            <a:ext cx="2656394" cy="2656394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1456275" y="6682508"/>
            <a:ext cx="2756591" cy="275659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8018777" y="7443423"/>
            <a:ext cx="2695006" cy="2695006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5215998" y="651871"/>
            <a:ext cx="8300563" cy="14321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870"/>
              </a:lnSpc>
            </a:pPr>
            <a:r>
              <a:rPr lang="en-US" sz="9600" b="1" spc="117" dirty="0">
                <a:solidFill>
                  <a:srgbClr val="191919"/>
                </a:solidFill>
                <a:latin typeface="Amaranth" panose="020B0604020202020204" charset="0"/>
              </a:rPr>
              <a:t>Components</a:t>
            </a:r>
          </a:p>
        </p:txBody>
      </p:sp>
      <p:grpSp>
        <p:nvGrpSpPr>
          <p:cNvPr id="10" name="Group 10"/>
          <p:cNvGrpSpPr/>
          <p:nvPr/>
        </p:nvGrpSpPr>
        <p:grpSpPr>
          <a:xfrm rot="5400000">
            <a:off x="6851680" y="4239195"/>
            <a:ext cx="5029200" cy="1034004"/>
            <a:chOff x="0" y="0"/>
            <a:chExt cx="6350000" cy="1305560"/>
          </a:xfrm>
        </p:grpSpPr>
        <p:sp>
          <p:nvSpPr>
            <p:cNvPr id="11" name="Freeform 11"/>
            <p:cNvSpPr/>
            <p:nvPr/>
          </p:nvSpPr>
          <p:spPr>
            <a:xfrm>
              <a:off x="0" y="-27940"/>
              <a:ext cx="6369050" cy="1360170"/>
            </a:xfrm>
            <a:custGeom>
              <a:avLst/>
              <a:gdLst/>
              <a:ahLst/>
              <a:cxnLst/>
              <a:rect l="l" t="t" r="r" b="b"/>
              <a:pathLst>
                <a:path w="6369050" h="1360170">
                  <a:moveTo>
                    <a:pt x="6294120" y="579120"/>
                  </a:moveTo>
                  <a:lnTo>
                    <a:pt x="5594350" y="55880"/>
                  </a:lnTo>
                  <a:cubicBezTo>
                    <a:pt x="5520690" y="0"/>
                    <a:pt x="5459730" y="30480"/>
                    <a:pt x="5459730" y="123190"/>
                  </a:cubicBezTo>
                  <a:lnTo>
                    <a:pt x="5459730" y="556260"/>
                  </a:lnTo>
                  <a:lnTo>
                    <a:pt x="831850" y="556260"/>
                  </a:lnTo>
                  <a:cubicBezTo>
                    <a:pt x="778510" y="382270"/>
                    <a:pt x="617220" y="255270"/>
                    <a:pt x="425450" y="255270"/>
                  </a:cubicBezTo>
                  <a:cubicBezTo>
                    <a:pt x="190500" y="255270"/>
                    <a:pt x="0" y="445770"/>
                    <a:pt x="0" y="680720"/>
                  </a:cubicBezTo>
                  <a:cubicBezTo>
                    <a:pt x="0" y="915670"/>
                    <a:pt x="190500" y="1106170"/>
                    <a:pt x="425450" y="1106170"/>
                  </a:cubicBezTo>
                  <a:cubicBezTo>
                    <a:pt x="617220" y="1106170"/>
                    <a:pt x="778510" y="979170"/>
                    <a:pt x="831850" y="805180"/>
                  </a:cubicBezTo>
                  <a:lnTo>
                    <a:pt x="5458460" y="805180"/>
                  </a:lnTo>
                  <a:lnTo>
                    <a:pt x="5458460" y="1236980"/>
                  </a:lnTo>
                  <a:cubicBezTo>
                    <a:pt x="5458460" y="1329690"/>
                    <a:pt x="5519420" y="1360170"/>
                    <a:pt x="5593080" y="1304290"/>
                  </a:cubicBezTo>
                  <a:lnTo>
                    <a:pt x="6294120" y="779780"/>
                  </a:lnTo>
                  <a:cubicBezTo>
                    <a:pt x="6369050" y="726440"/>
                    <a:pt x="6369050" y="635000"/>
                    <a:pt x="6294120" y="579120"/>
                  </a:cubicBezTo>
                  <a:close/>
                </a:path>
              </a:pathLst>
            </a:custGeom>
            <a:solidFill>
              <a:srgbClr val="F16529"/>
            </a:solidFill>
          </p:spPr>
        </p:sp>
      </p:grpSp>
      <p:grpSp>
        <p:nvGrpSpPr>
          <p:cNvPr id="12" name="Group 12"/>
          <p:cNvGrpSpPr/>
          <p:nvPr/>
        </p:nvGrpSpPr>
        <p:grpSpPr>
          <a:xfrm rot="7026575">
            <a:off x="5762591" y="4019761"/>
            <a:ext cx="5029200" cy="1034004"/>
            <a:chOff x="0" y="0"/>
            <a:chExt cx="6350000" cy="1305560"/>
          </a:xfrm>
        </p:grpSpPr>
        <p:sp>
          <p:nvSpPr>
            <p:cNvPr id="13" name="Freeform 13"/>
            <p:cNvSpPr/>
            <p:nvPr/>
          </p:nvSpPr>
          <p:spPr>
            <a:xfrm>
              <a:off x="0" y="-27940"/>
              <a:ext cx="6369050" cy="1360170"/>
            </a:xfrm>
            <a:custGeom>
              <a:avLst/>
              <a:gdLst/>
              <a:ahLst/>
              <a:cxnLst/>
              <a:rect l="l" t="t" r="r" b="b"/>
              <a:pathLst>
                <a:path w="6369050" h="1360170">
                  <a:moveTo>
                    <a:pt x="6294120" y="579120"/>
                  </a:moveTo>
                  <a:lnTo>
                    <a:pt x="5594350" y="55880"/>
                  </a:lnTo>
                  <a:cubicBezTo>
                    <a:pt x="5520690" y="0"/>
                    <a:pt x="5459730" y="30480"/>
                    <a:pt x="5459730" y="123190"/>
                  </a:cubicBezTo>
                  <a:lnTo>
                    <a:pt x="5459730" y="556260"/>
                  </a:lnTo>
                  <a:lnTo>
                    <a:pt x="831850" y="556260"/>
                  </a:lnTo>
                  <a:cubicBezTo>
                    <a:pt x="778510" y="382270"/>
                    <a:pt x="617220" y="255270"/>
                    <a:pt x="425450" y="255270"/>
                  </a:cubicBezTo>
                  <a:cubicBezTo>
                    <a:pt x="190500" y="255270"/>
                    <a:pt x="0" y="445770"/>
                    <a:pt x="0" y="680720"/>
                  </a:cubicBezTo>
                  <a:cubicBezTo>
                    <a:pt x="0" y="915670"/>
                    <a:pt x="190500" y="1106170"/>
                    <a:pt x="425450" y="1106170"/>
                  </a:cubicBezTo>
                  <a:cubicBezTo>
                    <a:pt x="617220" y="1106170"/>
                    <a:pt x="778510" y="979170"/>
                    <a:pt x="831850" y="805180"/>
                  </a:cubicBezTo>
                  <a:lnTo>
                    <a:pt x="5458460" y="805180"/>
                  </a:lnTo>
                  <a:lnTo>
                    <a:pt x="5458460" y="1236980"/>
                  </a:lnTo>
                  <a:cubicBezTo>
                    <a:pt x="5458460" y="1329690"/>
                    <a:pt x="5519420" y="1360170"/>
                    <a:pt x="5593080" y="1304290"/>
                  </a:cubicBezTo>
                  <a:lnTo>
                    <a:pt x="6294120" y="779780"/>
                  </a:lnTo>
                  <a:cubicBezTo>
                    <a:pt x="6369050" y="726440"/>
                    <a:pt x="6369050" y="635000"/>
                    <a:pt x="6294120" y="579120"/>
                  </a:cubicBezTo>
                  <a:close/>
                </a:path>
              </a:pathLst>
            </a:custGeom>
            <a:solidFill>
              <a:srgbClr val="0277BD"/>
            </a:solidFill>
          </p:spPr>
        </p:sp>
      </p:grpSp>
      <p:grpSp>
        <p:nvGrpSpPr>
          <p:cNvPr id="14" name="Group 14"/>
          <p:cNvGrpSpPr/>
          <p:nvPr/>
        </p:nvGrpSpPr>
        <p:grpSpPr>
          <a:xfrm rot="8704805">
            <a:off x="5010880" y="3300546"/>
            <a:ext cx="5029200" cy="1034004"/>
            <a:chOff x="0" y="0"/>
            <a:chExt cx="6350000" cy="1305560"/>
          </a:xfrm>
        </p:grpSpPr>
        <p:sp>
          <p:nvSpPr>
            <p:cNvPr id="15" name="Freeform 15"/>
            <p:cNvSpPr/>
            <p:nvPr/>
          </p:nvSpPr>
          <p:spPr>
            <a:xfrm>
              <a:off x="0" y="-27940"/>
              <a:ext cx="6369050" cy="1360170"/>
            </a:xfrm>
            <a:custGeom>
              <a:avLst/>
              <a:gdLst/>
              <a:ahLst/>
              <a:cxnLst/>
              <a:rect l="l" t="t" r="r" b="b"/>
              <a:pathLst>
                <a:path w="6369050" h="1360170">
                  <a:moveTo>
                    <a:pt x="6294120" y="579120"/>
                  </a:moveTo>
                  <a:lnTo>
                    <a:pt x="5594350" y="55880"/>
                  </a:lnTo>
                  <a:cubicBezTo>
                    <a:pt x="5520690" y="0"/>
                    <a:pt x="5459730" y="30480"/>
                    <a:pt x="5459730" y="123190"/>
                  </a:cubicBezTo>
                  <a:lnTo>
                    <a:pt x="5459730" y="556260"/>
                  </a:lnTo>
                  <a:lnTo>
                    <a:pt x="831850" y="556260"/>
                  </a:lnTo>
                  <a:cubicBezTo>
                    <a:pt x="778510" y="382270"/>
                    <a:pt x="617220" y="255270"/>
                    <a:pt x="425450" y="255270"/>
                  </a:cubicBezTo>
                  <a:cubicBezTo>
                    <a:pt x="190500" y="255270"/>
                    <a:pt x="0" y="445770"/>
                    <a:pt x="0" y="680720"/>
                  </a:cubicBezTo>
                  <a:cubicBezTo>
                    <a:pt x="0" y="915670"/>
                    <a:pt x="190500" y="1106170"/>
                    <a:pt x="425450" y="1106170"/>
                  </a:cubicBezTo>
                  <a:cubicBezTo>
                    <a:pt x="617220" y="1106170"/>
                    <a:pt x="778510" y="979170"/>
                    <a:pt x="831850" y="805180"/>
                  </a:cubicBezTo>
                  <a:lnTo>
                    <a:pt x="5458460" y="805180"/>
                  </a:lnTo>
                  <a:lnTo>
                    <a:pt x="5458460" y="1236980"/>
                  </a:lnTo>
                  <a:cubicBezTo>
                    <a:pt x="5458460" y="1329690"/>
                    <a:pt x="5519420" y="1360170"/>
                    <a:pt x="5593080" y="1304290"/>
                  </a:cubicBezTo>
                  <a:lnTo>
                    <a:pt x="6294120" y="779780"/>
                  </a:lnTo>
                  <a:cubicBezTo>
                    <a:pt x="6369050" y="726440"/>
                    <a:pt x="6369050" y="635000"/>
                    <a:pt x="6294120" y="579120"/>
                  </a:cubicBezTo>
                  <a:close/>
                </a:path>
              </a:pathLst>
            </a:custGeom>
            <a:solidFill>
              <a:srgbClr val="F16529"/>
            </a:solidFill>
          </p:spPr>
        </p:sp>
      </p:grpSp>
      <p:grpSp>
        <p:nvGrpSpPr>
          <p:cNvPr id="16" name="Group 16"/>
          <p:cNvGrpSpPr/>
          <p:nvPr/>
        </p:nvGrpSpPr>
        <p:grpSpPr>
          <a:xfrm rot="3702744">
            <a:off x="7981602" y="4005141"/>
            <a:ext cx="5029200" cy="1034004"/>
            <a:chOff x="0" y="0"/>
            <a:chExt cx="6350000" cy="1305560"/>
          </a:xfrm>
        </p:grpSpPr>
        <p:sp>
          <p:nvSpPr>
            <p:cNvPr id="17" name="Freeform 17"/>
            <p:cNvSpPr/>
            <p:nvPr/>
          </p:nvSpPr>
          <p:spPr>
            <a:xfrm>
              <a:off x="0" y="-27940"/>
              <a:ext cx="6369050" cy="1360170"/>
            </a:xfrm>
            <a:custGeom>
              <a:avLst/>
              <a:gdLst/>
              <a:ahLst/>
              <a:cxnLst/>
              <a:rect l="l" t="t" r="r" b="b"/>
              <a:pathLst>
                <a:path w="6369050" h="1360170">
                  <a:moveTo>
                    <a:pt x="6294120" y="579120"/>
                  </a:moveTo>
                  <a:lnTo>
                    <a:pt x="5594350" y="55880"/>
                  </a:lnTo>
                  <a:cubicBezTo>
                    <a:pt x="5520690" y="0"/>
                    <a:pt x="5459730" y="30480"/>
                    <a:pt x="5459730" y="123190"/>
                  </a:cubicBezTo>
                  <a:lnTo>
                    <a:pt x="5459730" y="556260"/>
                  </a:lnTo>
                  <a:lnTo>
                    <a:pt x="831850" y="556260"/>
                  </a:lnTo>
                  <a:cubicBezTo>
                    <a:pt x="778510" y="382270"/>
                    <a:pt x="617220" y="255270"/>
                    <a:pt x="425450" y="255270"/>
                  </a:cubicBezTo>
                  <a:cubicBezTo>
                    <a:pt x="190500" y="255270"/>
                    <a:pt x="0" y="445770"/>
                    <a:pt x="0" y="680720"/>
                  </a:cubicBezTo>
                  <a:cubicBezTo>
                    <a:pt x="0" y="915670"/>
                    <a:pt x="190500" y="1106170"/>
                    <a:pt x="425450" y="1106170"/>
                  </a:cubicBezTo>
                  <a:cubicBezTo>
                    <a:pt x="617220" y="1106170"/>
                    <a:pt x="778510" y="979170"/>
                    <a:pt x="831850" y="805180"/>
                  </a:cubicBezTo>
                  <a:lnTo>
                    <a:pt x="5458460" y="805180"/>
                  </a:lnTo>
                  <a:lnTo>
                    <a:pt x="5458460" y="1236980"/>
                  </a:lnTo>
                  <a:cubicBezTo>
                    <a:pt x="5458460" y="1329690"/>
                    <a:pt x="5519420" y="1360170"/>
                    <a:pt x="5593080" y="1304290"/>
                  </a:cubicBezTo>
                  <a:lnTo>
                    <a:pt x="6294120" y="779780"/>
                  </a:lnTo>
                  <a:cubicBezTo>
                    <a:pt x="6369050" y="726440"/>
                    <a:pt x="6369050" y="635000"/>
                    <a:pt x="6294120" y="579120"/>
                  </a:cubicBezTo>
                  <a:close/>
                </a:path>
              </a:pathLst>
            </a:custGeom>
            <a:solidFill>
              <a:srgbClr val="0277BD"/>
            </a:solidFill>
          </p:spPr>
        </p:sp>
      </p:grpSp>
      <p:grpSp>
        <p:nvGrpSpPr>
          <p:cNvPr id="18" name="Group 18"/>
          <p:cNvGrpSpPr/>
          <p:nvPr/>
        </p:nvGrpSpPr>
        <p:grpSpPr>
          <a:xfrm rot="2218622">
            <a:off x="8654507" y="3300546"/>
            <a:ext cx="5029200" cy="1034004"/>
            <a:chOff x="0" y="0"/>
            <a:chExt cx="6350000" cy="1305560"/>
          </a:xfrm>
        </p:grpSpPr>
        <p:sp>
          <p:nvSpPr>
            <p:cNvPr id="19" name="Freeform 19"/>
            <p:cNvSpPr/>
            <p:nvPr/>
          </p:nvSpPr>
          <p:spPr>
            <a:xfrm>
              <a:off x="0" y="-27940"/>
              <a:ext cx="6369050" cy="1360170"/>
            </a:xfrm>
            <a:custGeom>
              <a:avLst/>
              <a:gdLst/>
              <a:ahLst/>
              <a:cxnLst/>
              <a:rect l="l" t="t" r="r" b="b"/>
              <a:pathLst>
                <a:path w="6369050" h="1360170">
                  <a:moveTo>
                    <a:pt x="6294120" y="579120"/>
                  </a:moveTo>
                  <a:lnTo>
                    <a:pt x="5594350" y="55880"/>
                  </a:lnTo>
                  <a:cubicBezTo>
                    <a:pt x="5520690" y="0"/>
                    <a:pt x="5459730" y="30480"/>
                    <a:pt x="5459730" y="123190"/>
                  </a:cubicBezTo>
                  <a:lnTo>
                    <a:pt x="5459730" y="556260"/>
                  </a:lnTo>
                  <a:lnTo>
                    <a:pt x="831850" y="556260"/>
                  </a:lnTo>
                  <a:cubicBezTo>
                    <a:pt x="778510" y="382270"/>
                    <a:pt x="617220" y="255270"/>
                    <a:pt x="425450" y="255270"/>
                  </a:cubicBezTo>
                  <a:cubicBezTo>
                    <a:pt x="190500" y="255270"/>
                    <a:pt x="0" y="445770"/>
                    <a:pt x="0" y="680720"/>
                  </a:cubicBezTo>
                  <a:cubicBezTo>
                    <a:pt x="0" y="915670"/>
                    <a:pt x="190500" y="1106170"/>
                    <a:pt x="425450" y="1106170"/>
                  </a:cubicBezTo>
                  <a:cubicBezTo>
                    <a:pt x="617220" y="1106170"/>
                    <a:pt x="778510" y="979170"/>
                    <a:pt x="831850" y="805180"/>
                  </a:cubicBezTo>
                  <a:lnTo>
                    <a:pt x="5458460" y="805180"/>
                  </a:lnTo>
                  <a:lnTo>
                    <a:pt x="5458460" y="1236980"/>
                  </a:lnTo>
                  <a:cubicBezTo>
                    <a:pt x="5458460" y="1329690"/>
                    <a:pt x="5519420" y="1360170"/>
                    <a:pt x="5593080" y="1304290"/>
                  </a:cubicBezTo>
                  <a:lnTo>
                    <a:pt x="6294120" y="779780"/>
                  </a:lnTo>
                  <a:cubicBezTo>
                    <a:pt x="6369050" y="726440"/>
                    <a:pt x="6369050" y="635000"/>
                    <a:pt x="6294120" y="579120"/>
                  </a:cubicBezTo>
                  <a:close/>
                </a:path>
              </a:pathLst>
            </a:custGeom>
            <a:solidFill>
              <a:srgbClr val="F16529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4723976" y="7631763"/>
            <a:ext cx="2361360" cy="862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2"/>
              </a:lnSpc>
            </a:pPr>
            <a:r>
              <a:rPr lang="en-US" sz="2707" spc="105" dirty="0">
                <a:solidFill>
                  <a:srgbClr val="FFFFFF"/>
                </a:solidFill>
                <a:latin typeface="Aileron Regular Bold"/>
              </a:rPr>
              <a:t>ADMIN</a:t>
            </a:r>
          </a:p>
          <a:p>
            <a:pPr marL="0" lvl="0" indent="0" algn="ctr">
              <a:lnSpc>
                <a:spcPts val="3492"/>
              </a:lnSpc>
              <a:spcBef>
                <a:spcPct val="0"/>
              </a:spcBef>
            </a:pPr>
            <a:r>
              <a:rPr lang="en-US" sz="2707" spc="105" dirty="0">
                <a:solidFill>
                  <a:srgbClr val="FFFFFF"/>
                </a:solidFill>
                <a:latin typeface="Aileron Regular Bold"/>
              </a:rPr>
              <a:t>DAHBOARD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4212828" y="5142822"/>
            <a:ext cx="2081464" cy="8924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77"/>
              </a:lnSpc>
            </a:pPr>
            <a:r>
              <a:rPr lang="en-US" sz="2773" spc="108" dirty="0">
                <a:solidFill>
                  <a:srgbClr val="FFFFFF"/>
                </a:solidFill>
                <a:latin typeface="Aileron Regular Bold"/>
              </a:rPr>
              <a:t>MANAGE</a:t>
            </a:r>
          </a:p>
          <a:p>
            <a:pPr marL="0" lvl="0" indent="0" algn="ctr">
              <a:lnSpc>
                <a:spcPts val="3577"/>
              </a:lnSpc>
              <a:spcBef>
                <a:spcPct val="0"/>
              </a:spcBef>
            </a:pPr>
            <a:r>
              <a:rPr lang="en-US" sz="2773" spc="108" dirty="0">
                <a:solidFill>
                  <a:srgbClr val="FFFFFF"/>
                </a:solidFill>
                <a:latin typeface="Aileron Regular Bold"/>
              </a:rPr>
              <a:t>DB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134658" y="5667025"/>
            <a:ext cx="2907478" cy="3518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61"/>
              </a:lnSpc>
              <a:spcBef>
                <a:spcPct val="0"/>
              </a:spcBef>
            </a:pPr>
            <a:r>
              <a:rPr lang="en-US" sz="2218" spc="86" dirty="0">
                <a:solidFill>
                  <a:srgbClr val="FFFFFF"/>
                </a:solidFill>
                <a:latin typeface="Aileron Regular Bold"/>
              </a:rPr>
              <a:t>REGISTRATION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1793719" y="7600258"/>
            <a:ext cx="2081703" cy="892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78"/>
              </a:lnSpc>
            </a:pPr>
            <a:r>
              <a:rPr lang="en-US" sz="2773" spc="108" dirty="0">
                <a:solidFill>
                  <a:srgbClr val="FFFFFF"/>
                </a:solidFill>
                <a:latin typeface="Aileron Regular Bold"/>
              </a:rPr>
              <a:t>USERS </a:t>
            </a:r>
          </a:p>
          <a:p>
            <a:pPr marL="0" lvl="0" indent="0" algn="ctr">
              <a:lnSpc>
                <a:spcPts val="3578"/>
              </a:lnSpc>
              <a:spcBef>
                <a:spcPct val="0"/>
              </a:spcBef>
            </a:pPr>
            <a:r>
              <a:rPr lang="en-US" sz="2773" spc="108" dirty="0">
                <a:solidFill>
                  <a:srgbClr val="FFFFFF"/>
                </a:solidFill>
                <a:latin typeface="Aileron Regular Bold"/>
              </a:rPr>
              <a:t>DATABASE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8348682" y="8349555"/>
            <a:ext cx="2035196" cy="863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8"/>
              </a:lnSpc>
            </a:pPr>
            <a:r>
              <a:rPr lang="en-US" sz="2711" spc="105" dirty="0">
                <a:solidFill>
                  <a:srgbClr val="FFFFFF"/>
                </a:solidFill>
                <a:latin typeface="Aileron Regular Bold"/>
              </a:rPr>
              <a:t>HOSPITALS</a:t>
            </a:r>
          </a:p>
          <a:p>
            <a:pPr marL="0" lvl="0" indent="0" algn="ctr">
              <a:lnSpc>
                <a:spcPts val="3498"/>
              </a:lnSpc>
              <a:spcBef>
                <a:spcPct val="0"/>
              </a:spcBef>
            </a:pPr>
            <a:r>
              <a:rPr lang="en-US" sz="2711" spc="105" dirty="0">
                <a:solidFill>
                  <a:srgbClr val="FFFFFF"/>
                </a:solidFill>
                <a:latin typeface="Aileron Regular Bold"/>
              </a:rPr>
              <a:t>LIST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556960" cy="10287000"/>
          </a:xfrm>
          <a:prstGeom prst="rect">
            <a:avLst/>
          </a:prstGeom>
          <a:solidFill>
            <a:srgbClr val="13538A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6960" y="1611678"/>
            <a:ext cx="16731040" cy="694338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192</Words>
  <Application>Microsoft Office PowerPoint</Application>
  <PresentationFormat>Custom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Amaranth Bold</vt:lpstr>
      <vt:lpstr>Calibri</vt:lpstr>
      <vt:lpstr>Arial</vt:lpstr>
      <vt:lpstr>Aileron Heavy</vt:lpstr>
      <vt:lpstr>Aileron Regular Bold</vt:lpstr>
      <vt:lpstr>Arimo Bold</vt:lpstr>
      <vt:lpstr>Amaranth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TrojanHash-BookMyDose_PPT</dc:title>
  <dc:creator>Bhargav Anil Joshi</dc:creator>
  <cp:lastModifiedBy>Bhargav Joshi</cp:lastModifiedBy>
  <cp:revision>8</cp:revision>
  <dcterms:created xsi:type="dcterms:W3CDTF">2006-08-16T00:00:00Z</dcterms:created>
  <dcterms:modified xsi:type="dcterms:W3CDTF">2021-04-24T07:54:24Z</dcterms:modified>
  <dc:identifier>DAEcdHf8G7k</dc:identifier>
</cp:coreProperties>
</file>