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media/image2.jpeg" ContentType="image/jpeg"/>
  <Override PartName="/ppt/slides/slide1.xml" ContentType="application/vnd.openxmlformats-officedocument.presentationml.slide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2520" y="5292360"/>
            <a:ext cx="10076760" cy="3769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CustomShape 2"/>
          <p:cNvSpPr/>
          <p:nvPr/>
        </p:nvSpPr>
        <p:spPr>
          <a:xfrm>
            <a:off x="0" y="5237640"/>
            <a:ext cx="10076760" cy="518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Line 3"/>
          <p:cNvSpPr/>
          <p:nvPr/>
        </p:nvSpPr>
        <p:spPr>
          <a:xfrm>
            <a:off x="986760" y="1436760"/>
            <a:ext cx="8240760" cy="0"/>
          </a:xfrm>
          <a:prstGeom prst="line">
            <a:avLst/>
          </a:prstGeom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IN" sz="1800" spc="-1" strike="noStrike">
                <a:latin typeface="Arial"/>
              </a:rPr>
              <a:t>Click to edit the title text format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2520" y="5292360"/>
            <a:ext cx="10076760" cy="3769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" name="CustomShape 2"/>
          <p:cNvSpPr/>
          <p:nvPr/>
        </p:nvSpPr>
        <p:spPr>
          <a:xfrm>
            <a:off x="0" y="5237640"/>
            <a:ext cx="10076760" cy="518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" name="Line 3"/>
          <p:cNvSpPr/>
          <p:nvPr/>
        </p:nvSpPr>
        <p:spPr>
          <a:xfrm>
            <a:off x="986760" y="1436760"/>
            <a:ext cx="8240760" cy="0"/>
          </a:xfrm>
          <a:prstGeom prst="line">
            <a:avLst/>
          </a:prstGeom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latin typeface="Arial"/>
              </a:rPr>
              <a:t>Click to edit </a:t>
            </a:r>
            <a:r>
              <a:rPr b="0" lang="en-IN" sz="4400" spc="-1" strike="noStrike">
                <a:latin typeface="Arial"/>
              </a:rPr>
              <a:t>the title text </a:t>
            </a:r>
            <a:r>
              <a:rPr b="0" lang="en-IN" sz="4400" spc="-1" strike="noStrike">
                <a:latin typeface="Arial"/>
              </a:rPr>
              <a:t>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3390840" y="546840"/>
            <a:ext cx="6183360" cy="62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Code Innovation Series - Vidyalankar Institute of Technology 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6624000" y="3384000"/>
            <a:ext cx="3166560" cy="111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Group Members: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Rohana Survase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Sayali Khamgaonkar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Shardul Birje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84" name="CustomShape 3"/>
          <p:cNvSpPr/>
          <p:nvPr/>
        </p:nvSpPr>
        <p:spPr>
          <a:xfrm>
            <a:off x="3647520" y="2657880"/>
            <a:ext cx="2518560" cy="34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Category: Education</a:t>
            </a:r>
            <a:endParaRPr b="0" lang="en-IN" sz="1800" spc="-1" strike="noStrike">
              <a:latin typeface="Arial"/>
            </a:endParaRPr>
          </a:p>
        </p:txBody>
      </p:sp>
      <p:pic>
        <p:nvPicPr>
          <p:cNvPr id="85" name="Picture 2" descr="Text&#10;&#10;Description automatically generated"/>
          <p:cNvPicPr/>
          <p:nvPr/>
        </p:nvPicPr>
        <p:blipFill>
          <a:blip r:embed="rId1"/>
          <a:stretch/>
        </p:blipFill>
        <p:spPr>
          <a:xfrm>
            <a:off x="243720" y="192960"/>
            <a:ext cx="2742120" cy="1227240"/>
          </a:xfrm>
          <a:prstGeom prst="rect">
            <a:avLst/>
          </a:prstGeom>
          <a:ln>
            <a:noFill/>
          </a:ln>
        </p:spPr>
      </p:pic>
      <p:sp>
        <p:nvSpPr>
          <p:cNvPr id="86" name="CustomShape 4"/>
          <p:cNvSpPr/>
          <p:nvPr/>
        </p:nvSpPr>
        <p:spPr>
          <a:xfrm>
            <a:off x="2650320" y="4867560"/>
            <a:ext cx="5130360" cy="41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College: Vidyalankar Institute of Technology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87" name="CustomShape 5"/>
          <p:cNvSpPr/>
          <p:nvPr/>
        </p:nvSpPr>
        <p:spPr>
          <a:xfrm>
            <a:off x="3700080" y="1759320"/>
            <a:ext cx="2163240" cy="73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4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UnSkool</a:t>
            </a:r>
            <a:endParaRPr b="0" lang="en-IN" sz="4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2520" y="5292360"/>
            <a:ext cx="10076760" cy="3769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" name="CustomShape 2"/>
          <p:cNvSpPr/>
          <p:nvPr/>
        </p:nvSpPr>
        <p:spPr>
          <a:xfrm>
            <a:off x="0" y="5237640"/>
            <a:ext cx="10076760" cy="518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" name="Line 3"/>
          <p:cNvSpPr/>
          <p:nvPr/>
        </p:nvSpPr>
        <p:spPr>
          <a:xfrm>
            <a:off x="986760" y="1436760"/>
            <a:ext cx="8240760" cy="0"/>
          </a:xfrm>
          <a:prstGeom prst="line">
            <a:avLst/>
          </a:prstGeom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" name="CustomShape 4"/>
          <p:cNvSpPr/>
          <p:nvPr/>
        </p:nvSpPr>
        <p:spPr>
          <a:xfrm>
            <a:off x="0" y="0"/>
            <a:ext cx="10079640" cy="5669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" name="CustomShape 5"/>
          <p:cNvSpPr/>
          <p:nvPr/>
        </p:nvSpPr>
        <p:spPr>
          <a:xfrm>
            <a:off x="0" y="0"/>
            <a:ext cx="10079640" cy="5236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3" name="CustomShape 6"/>
          <p:cNvSpPr/>
          <p:nvPr/>
        </p:nvSpPr>
        <p:spPr>
          <a:xfrm>
            <a:off x="4284360" y="524880"/>
            <a:ext cx="5264280" cy="1198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>
              <a:lnSpc>
                <a:spcPct val="85000"/>
              </a:lnSpc>
              <a:spcAft>
                <a:spcPts val="601"/>
              </a:spcAft>
            </a:pPr>
            <a:r>
              <a:rPr b="0" lang="en-US" sz="4400" spc="-52" strike="noStrike">
                <a:solidFill>
                  <a:srgbClr val="655c47"/>
                </a:solidFill>
                <a:latin typeface="Calibri Light"/>
                <a:ea typeface="DejaVu Sans"/>
              </a:rPr>
              <a:t>Problem Statement</a:t>
            </a:r>
            <a:endParaRPr b="0" lang="en-IN" sz="4400" spc="-1" strike="noStrike">
              <a:latin typeface="Arial"/>
            </a:endParaRPr>
          </a:p>
        </p:txBody>
      </p:sp>
      <p:pic>
        <p:nvPicPr>
          <p:cNvPr id="94" name="Picture 57" descr="Exclamation mark on a yellow background"/>
          <p:cNvPicPr/>
          <p:nvPr/>
        </p:nvPicPr>
        <p:blipFill>
          <a:blip r:embed="rId1"/>
          <a:srcRect l="31135" t="0" r="18052" b="-7"/>
          <a:stretch/>
        </p:blipFill>
        <p:spPr>
          <a:xfrm>
            <a:off x="0" y="-10080"/>
            <a:ext cx="3847320" cy="5679360"/>
          </a:xfrm>
          <a:prstGeom prst="rect">
            <a:avLst/>
          </a:prstGeom>
          <a:ln>
            <a:noFill/>
          </a:ln>
        </p:spPr>
      </p:pic>
      <p:sp>
        <p:nvSpPr>
          <p:cNvPr id="95" name="Line 7"/>
          <p:cNvSpPr/>
          <p:nvPr/>
        </p:nvSpPr>
        <p:spPr>
          <a:xfrm>
            <a:off x="4371840" y="1724400"/>
            <a:ext cx="5101920" cy="0"/>
          </a:xfrm>
          <a:prstGeom prst="line">
            <a:avLst/>
          </a:prstGeom>
          <a:ln w="6480">
            <a:solidFill>
              <a:schemeClr val="tx1">
                <a:lumMod val="50000"/>
                <a:lumOff val="50000"/>
                <a:alpha val="9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" name="CustomShape 8"/>
          <p:cNvSpPr/>
          <p:nvPr/>
        </p:nvSpPr>
        <p:spPr>
          <a:xfrm>
            <a:off x="4284360" y="1782360"/>
            <a:ext cx="5264280" cy="1963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>
            <a:normAutofit/>
          </a:bodyPr>
          <a:p>
            <a:pPr>
              <a:lnSpc>
                <a:spcPct val="9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US" sz="2000" spc="-1" strike="noStrike">
                <a:solidFill>
                  <a:srgbClr val="404040"/>
                </a:solidFill>
                <a:latin typeface="Times New Roman"/>
                <a:ea typeface="DejaVu Sans"/>
              </a:rPr>
              <a:t>UnSkool is a web platform for users to take various educational courses, quizzes, post articles and gain points. Thus, bringing in Gamification to Education.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601"/>
              </a:spcAft>
            </a:pPr>
            <a:endParaRPr b="0" lang="en-IN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2520" y="5292360"/>
            <a:ext cx="10076760" cy="3769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" name="CustomShape 2"/>
          <p:cNvSpPr/>
          <p:nvPr/>
        </p:nvSpPr>
        <p:spPr>
          <a:xfrm>
            <a:off x="0" y="5237640"/>
            <a:ext cx="10076760" cy="518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" name="Line 3"/>
          <p:cNvSpPr/>
          <p:nvPr/>
        </p:nvSpPr>
        <p:spPr>
          <a:xfrm>
            <a:off x="986760" y="1436760"/>
            <a:ext cx="8240760" cy="0"/>
          </a:xfrm>
          <a:prstGeom prst="line">
            <a:avLst/>
          </a:prstGeom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" name="CustomShape 4"/>
          <p:cNvSpPr/>
          <p:nvPr/>
        </p:nvSpPr>
        <p:spPr>
          <a:xfrm>
            <a:off x="0" y="0"/>
            <a:ext cx="10074960" cy="5669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01" name="CustomShape 5"/>
          <p:cNvSpPr/>
          <p:nvPr/>
        </p:nvSpPr>
        <p:spPr>
          <a:xfrm>
            <a:off x="0" y="0"/>
            <a:ext cx="3348360" cy="5669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" name="CustomShape 6"/>
          <p:cNvSpPr/>
          <p:nvPr/>
        </p:nvSpPr>
        <p:spPr>
          <a:xfrm>
            <a:off x="407160" y="501120"/>
            <a:ext cx="2549520" cy="4667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85000"/>
              </a:lnSpc>
              <a:spcAft>
                <a:spcPts val="601"/>
              </a:spcAft>
            </a:pPr>
            <a:r>
              <a:rPr b="0" lang="en-US" sz="3000" spc="-52" strike="noStrike">
                <a:solidFill>
                  <a:srgbClr val="ffffff"/>
                </a:solidFill>
                <a:latin typeface="Calibri Light"/>
                <a:ea typeface="DejaVu Sans"/>
              </a:rPr>
              <a:t>Proposed Solution  </a:t>
            </a:r>
            <a:endParaRPr b="0" lang="en-IN" sz="3000" spc="-1" strike="noStrike">
              <a:latin typeface="Arial"/>
            </a:endParaRPr>
          </a:p>
        </p:txBody>
      </p:sp>
      <p:sp>
        <p:nvSpPr>
          <p:cNvPr id="103" name="CustomShape 7"/>
          <p:cNvSpPr/>
          <p:nvPr/>
        </p:nvSpPr>
        <p:spPr>
          <a:xfrm>
            <a:off x="3340440" y="0"/>
            <a:ext cx="51840" cy="5669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" name="CustomShape 8"/>
          <p:cNvSpPr/>
          <p:nvPr/>
        </p:nvSpPr>
        <p:spPr>
          <a:xfrm>
            <a:off x="3920760" y="501120"/>
            <a:ext cx="5480280" cy="501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 anchor="ctr">
            <a:noAutofit/>
          </a:bodyPr>
          <a:p>
            <a:pPr marL="285840" indent="-284760">
              <a:lnSpc>
                <a:spcPct val="90000"/>
              </a:lnSpc>
              <a:spcAft>
                <a:spcPts val="601"/>
              </a:spcAft>
              <a:buClr>
                <a:srgbClr val="1cade4"/>
              </a:buClr>
              <a:buSzPct val="45000"/>
              <a:buFont typeface="Arial"/>
              <a:buChar char="•"/>
            </a:pPr>
            <a:r>
              <a:rPr b="0" lang="en-US" sz="1800" spc="-1" strike="noStrike">
                <a:solidFill>
                  <a:srgbClr val="404040"/>
                </a:solidFill>
                <a:latin typeface="Times New Roman"/>
                <a:ea typeface="DejaVu Sans"/>
              </a:rPr>
              <a:t>Our solution is to build a website which has video lectures, quizzes, text lessons for students to study.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601"/>
              </a:spcAft>
            </a:pPr>
            <a:endParaRPr b="0" lang="en-IN" sz="1800" spc="-1" strike="noStrike">
              <a:latin typeface="Arial"/>
            </a:endParaRPr>
          </a:p>
          <a:p>
            <a:pPr marL="285840" indent="-284760">
              <a:lnSpc>
                <a:spcPct val="90000"/>
              </a:lnSpc>
              <a:spcAft>
                <a:spcPts val="601"/>
              </a:spcAft>
              <a:buClr>
                <a:srgbClr val="1cade4"/>
              </a:buClr>
              <a:buSzPct val="45000"/>
              <a:buFont typeface="Arial"/>
              <a:buChar char="•"/>
            </a:pPr>
            <a:r>
              <a:rPr b="0" lang="en-US" sz="1800" spc="-1" strike="noStrike">
                <a:solidFill>
                  <a:srgbClr val="404040"/>
                </a:solidFill>
                <a:latin typeface="Times New Roman"/>
                <a:ea typeface="DejaVu Sans"/>
              </a:rPr>
              <a:t>The students would receive points for completing each video/text lesson/quiz. 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601"/>
              </a:spcAft>
            </a:pPr>
            <a:endParaRPr b="0" lang="en-IN" sz="1800" spc="-1" strike="noStrike">
              <a:latin typeface="Arial"/>
            </a:endParaRPr>
          </a:p>
          <a:p>
            <a:pPr marL="285840" indent="-284760">
              <a:lnSpc>
                <a:spcPct val="90000"/>
              </a:lnSpc>
              <a:spcAft>
                <a:spcPts val="601"/>
              </a:spcAft>
              <a:buClr>
                <a:srgbClr val="1cade4"/>
              </a:buClr>
              <a:buSzPct val="45000"/>
              <a:buFont typeface="Arial"/>
              <a:buChar char="•"/>
            </a:pPr>
            <a:r>
              <a:rPr b="0" lang="en-US" sz="1800" spc="-1" strike="noStrike">
                <a:solidFill>
                  <a:srgbClr val="404040"/>
                </a:solidFill>
                <a:latin typeface="Times New Roman"/>
                <a:ea typeface="DejaVu Sans"/>
              </a:rPr>
              <a:t>The lessons would be based on the field that a student chooses.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601"/>
              </a:spcAft>
            </a:pPr>
            <a:endParaRPr b="0" lang="en-IN" sz="1800" spc="-1" strike="noStrike">
              <a:latin typeface="Arial"/>
            </a:endParaRPr>
          </a:p>
          <a:p>
            <a:pPr marL="285840" indent="-284760">
              <a:lnSpc>
                <a:spcPct val="90000"/>
              </a:lnSpc>
              <a:spcAft>
                <a:spcPts val="601"/>
              </a:spcAft>
              <a:buClr>
                <a:srgbClr val="1cade4"/>
              </a:buClr>
              <a:buSzPct val="45000"/>
              <a:buFont typeface="Arial"/>
              <a:buChar char="•"/>
            </a:pPr>
            <a:r>
              <a:rPr b="0" lang="en-US" sz="1800" spc="-1" strike="noStrike">
                <a:solidFill>
                  <a:srgbClr val="404040"/>
                </a:solidFill>
                <a:latin typeface="Times New Roman"/>
                <a:ea typeface="DejaVu Sans"/>
              </a:rPr>
              <a:t>There would be levels based on the points that a user has. 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601"/>
              </a:spcAft>
            </a:pPr>
            <a:endParaRPr b="0" lang="en-IN" sz="1800" spc="-1" strike="noStrike">
              <a:latin typeface="Arial"/>
            </a:endParaRPr>
          </a:p>
          <a:p>
            <a:pPr marL="285840" indent="-284760">
              <a:lnSpc>
                <a:spcPct val="90000"/>
              </a:lnSpc>
              <a:spcAft>
                <a:spcPts val="601"/>
              </a:spcAft>
              <a:buClr>
                <a:srgbClr val="1cade4"/>
              </a:buClr>
              <a:buSzPct val="45000"/>
              <a:buFont typeface="Arial"/>
              <a:buChar char="•"/>
            </a:pPr>
            <a:r>
              <a:rPr b="0" lang="en-US" sz="1800" spc="-1" strike="noStrike">
                <a:solidFill>
                  <a:srgbClr val="404040"/>
                </a:solidFill>
                <a:latin typeface="Times New Roman"/>
                <a:ea typeface="DejaVu Sans"/>
              </a:rPr>
              <a:t>There would be prizes  after a certain level. (for eg. Gift Cards when a user reaches a certain level)    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601"/>
              </a:spcAft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601"/>
              </a:spcAft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601"/>
              </a:spcAft>
            </a:pP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2520" y="5292360"/>
            <a:ext cx="10076760" cy="3769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6" name="CustomShape 2"/>
          <p:cNvSpPr/>
          <p:nvPr/>
        </p:nvSpPr>
        <p:spPr>
          <a:xfrm>
            <a:off x="0" y="5237640"/>
            <a:ext cx="10076760" cy="518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" name="Line 3"/>
          <p:cNvSpPr/>
          <p:nvPr/>
        </p:nvSpPr>
        <p:spPr>
          <a:xfrm>
            <a:off x="986760" y="1436760"/>
            <a:ext cx="8240760" cy="0"/>
          </a:xfrm>
          <a:prstGeom prst="line">
            <a:avLst/>
          </a:prstGeom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" name="CustomShape 4"/>
          <p:cNvSpPr/>
          <p:nvPr/>
        </p:nvSpPr>
        <p:spPr>
          <a:xfrm>
            <a:off x="0" y="0"/>
            <a:ext cx="10074960" cy="5669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09" name="CustomShape 5"/>
          <p:cNvSpPr/>
          <p:nvPr/>
        </p:nvSpPr>
        <p:spPr>
          <a:xfrm>
            <a:off x="0" y="0"/>
            <a:ext cx="3348360" cy="5669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" name="CustomShape 6"/>
          <p:cNvSpPr/>
          <p:nvPr/>
        </p:nvSpPr>
        <p:spPr>
          <a:xfrm>
            <a:off x="407160" y="501120"/>
            <a:ext cx="2549520" cy="4667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85000"/>
              </a:lnSpc>
            </a:pPr>
            <a:r>
              <a:rPr b="0" lang="en-US" sz="3000" spc="-52" strike="noStrike">
                <a:solidFill>
                  <a:srgbClr val="ffffff"/>
                </a:solidFill>
                <a:latin typeface="Calibri Light"/>
                <a:ea typeface="DejaVu Sans"/>
              </a:rPr>
              <a:t>Proposed Solution</a:t>
            </a:r>
            <a:endParaRPr b="0" lang="en-IN" sz="3000" spc="-1" strike="noStrike">
              <a:latin typeface="Arial"/>
            </a:endParaRPr>
          </a:p>
        </p:txBody>
      </p:sp>
      <p:sp>
        <p:nvSpPr>
          <p:cNvPr id="111" name="CustomShape 7"/>
          <p:cNvSpPr/>
          <p:nvPr/>
        </p:nvSpPr>
        <p:spPr>
          <a:xfrm>
            <a:off x="3340440" y="0"/>
            <a:ext cx="51840" cy="5669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" name="CustomShape 8"/>
          <p:cNvSpPr/>
          <p:nvPr/>
        </p:nvSpPr>
        <p:spPr>
          <a:xfrm>
            <a:off x="3920760" y="501120"/>
            <a:ext cx="5301720" cy="4667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 anchor="ctr">
            <a:noAutofit/>
          </a:bodyPr>
          <a:p>
            <a:pPr>
              <a:lnSpc>
                <a:spcPct val="90000"/>
              </a:lnSpc>
              <a:spcAft>
                <a:spcPts val="601"/>
              </a:spcAft>
              <a:tabLst>
                <a:tab algn="l" pos="0"/>
              </a:tabLst>
            </a:pPr>
            <a:endParaRPr b="0" lang="en-IN" sz="1800" spc="-1" strike="noStrike">
              <a:latin typeface="Arial"/>
            </a:endParaRPr>
          </a:p>
          <a:p>
            <a:pPr marL="285840" indent="-284760">
              <a:lnSpc>
                <a:spcPct val="90000"/>
              </a:lnSpc>
              <a:spcAft>
                <a:spcPts val="601"/>
              </a:spcAft>
              <a:buClr>
                <a:srgbClr val="1cade4"/>
              </a:buClr>
              <a:buFont typeface="Calibri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404040"/>
                </a:solidFill>
                <a:latin typeface="Times New Roman"/>
                <a:ea typeface="DejaVu Sans"/>
              </a:rPr>
              <a:t>Further there would be a tech updates section where users could read articles about latest tech. The articles would be available in audio format too. 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601"/>
              </a:spcAft>
              <a:tabLst>
                <a:tab algn="l" pos="0"/>
              </a:tabLst>
            </a:pPr>
            <a:endParaRPr b="0" lang="en-IN" sz="1800" spc="-1" strike="noStrike">
              <a:latin typeface="Arial"/>
            </a:endParaRPr>
          </a:p>
          <a:p>
            <a:pPr marL="285840" indent="-284760">
              <a:lnSpc>
                <a:spcPct val="90000"/>
              </a:lnSpc>
              <a:spcAft>
                <a:spcPts val="601"/>
              </a:spcAft>
              <a:buClr>
                <a:srgbClr val="1cade4"/>
              </a:buClr>
              <a:buFont typeface="Calibri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404040"/>
                </a:solidFill>
                <a:latin typeface="Times New Roman"/>
                <a:ea typeface="DejaVu Sans"/>
              </a:rPr>
              <a:t>Users would be able to write their own articles. This would contribute to their  points.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601"/>
              </a:spcAft>
              <a:tabLst>
                <a:tab algn="l" pos="0"/>
              </a:tabLst>
            </a:pPr>
            <a:endParaRPr b="0" lang="en-IN" sz="1800" spc="-1" strike="noStrike">
              <a:latin typeface="Arial"/>
            </a:endParaRPr>
          </a:p>
          <a:p>
            <a:pPr marL="285840" indent="-284760">
              <a:lnSpc>
                <a:spcPct val="90000"/>
              </a:lnSpc>
              <a:spcAft>
                <a:spcPts val="601"/>
              </a:spcAft>
              <a:buClr>
                <a:srgbClr val="1cade4"/>
              </a:buClr>
              <a:buFont typeface="Calibri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404040"/>
                </a:solidFill>
                <a:latin typeface="Times New Roman"/>
                <a:ea typeface="DejaVu Sans"/>
              </a:rPr>
              <a:t>There would be a Discuss section where students can discuss their doubts , these doubts can be answered by peers or by teachers.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601"/>
              </a:spcAft>
              <a:tabLst>
                <a:tab algn="l" pos="0"/>
              </a:tabLst>
            </a:pPr>
            <a:endParaRPr b="0" lang="en-IN" sz="1800" spc="-1" strike="noStrike">
              <a:latin typeface="Arial"/>
            </a:endParaRPr>
          </a:p>
          <a:p>
            <a:pPr marL="285840" indent="-284760">
              <a:lnSpc>
                <a:spcPct val="90000"/>
              </a:lnSpc>
              <a:spcAft>
                <a:spcPts val="601"/>
              </a:spcAft>
              <a:buClr>
                <a:srgbClr val="1cade4"/>
              </a:buClr>
              <a:buFont typeface="Arial,Sans-Serif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404040"/>
                </a:solidFill>
                <a:latin typeface="Times New Roman"/>
                <a:ea typeface="DejaVu Sans"/>
              </a:rPr>
              <a:t>The users would be ranked based on points and levels (Leaderboard) 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601"/>
              </a:spcAft>
              <a:tabLst>
                <a:tab algn="l" pos="0"/>
              </a:tabLst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tabLst>
                <a:tab algn="l" pos="0"/>
              </a:tabLst>
            </a:pP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2520" y="5292360"/>
            <a:ext cx="10076760" cy="3769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" name="CustomShape 2"/>
          <p:cNvSpPr/>
          <p:nvPr/>
        </p:nvSpPr>
        <p:spPr>
          <a:xfrm>
            <a:off x="0" y="5237640"/>
            <a:ext cx="10076760" cy="518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" name="Line 3"/>
          <p:cNvSpPr/>
          <p:nvPr/>
        </p:nvSpPr>
        <p:spPr>
          <a:xfrm>
            <a:off x="986760" y="1436760"/>
            <a:ext cx="8240760" cy="0"/>
          </a:xfrm>
          <a:prstGeom prst="line">
            <a:avLst/>
          </a:prstGeom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CustomShape 4"/>
          <p:cNvSpPr/>
          <p:nvPr/>
        </p:nvSpPr>
        <p:spPr>
          <a:xfrm>
            <a:off x="0" y="0"/>
            <a:ext cx="10074960" cy="5669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17" name="CustomShape 5"/>
          <p:cNvSpPr/>
          <p:nvPr/>
        </p:nvSpPr>
        <p:spPr>
          <a:xfrm>
            <a:off x="0" y="0"/>
            <a:ext cx="3348360" cy="5669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" name="CustomShape 6"/>
          <p:cNvSpPr/>
          <p:nvPr/>
        </p:nvSpPr>
        <p:spPr>
          <a:xfrm>
            <a:off x="407160" y="501120"/>
            <a:ext cx="2549520" cy="4667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85000"/>
              </a:lnSpc>
              <a:spcAft>
                <a:spcPts val="601"/>
              </a:spcAft>
            </a:pPr>
            <a:r>
              <a:rPr b="0" lang="en-US" sz="3000" spc="-52" strike="noStrike">
                <a:solidFill>
                  <a:srgbClr val="ffffff"/>
                </a:solidFill>
                <a:latin typeface="Calibri Light"/>
                <a:ea typeface="DejaVu Sans"/>
              </a:rPr>
              <a:t>Required Technology</a:t>
            </a:r>
            <a:endParaRPr b="0" lang="en-IN" sz="3000" spc="-1" strike="noStrike">
              <a:latin typeface="Arial"/>
            </a:endParaRPr>
          </a:p>
        </p:txBody>
      </p:sp>
      <p:sp>
        <p:nvSpPr>
          <p:cNvPr id="119" name="CustomShape 7"/>
          <p:cNvSpPr/>
          <p:nvPr/>
        </p:nvSpPr>
        <p:spPr>
          <a:xfrm>
            <a:off x="3340440" y="0"/>
            <a:ext cx="51840" cy="5669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" name="CustomShape 8"/>
          <p:cNvSpPr/>
          <p:nvPr/>
        </p:nvSpPr>
        <p:spPr>
          <a:xfrm>
            <a:off x="3920760" y="501120"/>
            <a:ext cx="5301720" cy="4667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 anchor="ctr">
            <a:normAutofit/>
          </a:bodyPr>
          <a:p>
            <a:pPr marL="343080" indent="-342000">
              <a:lnSpc>
                <a:spcPct val="90000"/>
              </a:lnSpc>
              <a:spcAft>
                <a:spcPts val="601"/>
              </a:spcAft>
              <a:buClr>
                <a:srgbClr val="1cade4"/>
              </a:buClr>
              <a:buSzPct val="45000"/>
              <a:buFont typeface="Arial"/>
              <a:buChar char="•"/>
            </a:pPr>
            <a:r>
              <a:rPr b="0" lang="en-US" sz="2000" spc="-1" strike="noStrike">
                <a:solidFill>
                  <a:srgbClr val="404040"/>
                </a:solidFill>
                <a:latin typeface="Times New Roman"/>
                <a:ea typeface="DejaVu Sans"/>
              </a:rPr>
              <a:t>The website would be developed using HTML, CSS, JavaScript, BootStrap as the base.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601"/>
              </a:spcAft>
            </a:pPr>
            <a:endParaRPr b="0" lang="en-IN" sz="2000" spc="-1" strike="noStrike">
              <a:latin typeface="Arial"/>
            </a:endParaRPr>
          </a:p>
          <a:p>
            <a:pPr marL="343080" indent="-342000">
              <a:lnSpc>
                <a:spcPct val="90000"/>
              </a:lnSpc>
              <a:spcAft>
                <a:spcPts val="601"/>
              </a:spcAft>
              <a:buClr>
                <a:srgbClr val="1cade4"/>
              </a:buClr>
              <a:buSzPct val="45000"/>
              <a:buFont typeface="Arial"/>
              <a:buChar char="•"/>
            </a:pPr>
            <a:r>
              <a:rPr b="0" lang="en-US" sz="2000" spc="-1" strike="noStrike">
                <a:solidFill>
                  <a:srgbClr val="404040"/>
                </a:solidFill>
                <a:latin typeface="Times New Roman"/>
                <a:ea typeface="DejaVu Sans"/>
              </a:rPr>
              <a:t>For Backend we would use PHP with MySQL.  We could also use Firebase based on the requirements.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601"/>
              </a:spcAft>
            </a:pPr>
            <a:endParaRPr b="0" lang="en-IN" sz="2000" spc="-1" strike="noStrike">
              <a:latin typeface="Arial"/>
            </a:endParaRPr>
          </a:p>
          <a:p>
            <a:pPr marL="343080" indent="-342000">
              <a:lnSpc>
                <a:spcPct val="90000"/>
              </a:lnSpc>
              <a:spcAft>
                <a:spcPts val="601"/>
              </a:spcAft>
              <a:buClr>
                <a:srgbClr val="1cade4"/>
              </a:buClr>
              <a:buSzPct val="45000"/>
              <a:buFont typeface="Arial"/>
              <a:buChar char="•"/>
            </a:pPr>
            <a:r>
              <a:rPr b="0" lang="en-US" sz="2000" spc="-1" strike="noStrike">
                <a:solidFill>
                  <a:srgbClr val="404040"/>
                </a:solidFill>
                <a:latin typeface="Times New Roman"/>
                <a:ea typeface="DejaVu Sans"/>
              </a:rPr>
              <a:t>The website source code would be available on Github and we would try to host the website on Github Pages.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601"/>
              </a:spcAft>
            </a:pPr>
            <a:endParaRPr b="0" lang="en-IN" sz="20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601"/>
              </a:spcAft>
            </a:pPr>
            <a:endParaRPr b="0" lang="en-IN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2520" y="5292360"/>
            <a:ext cx="10076760" cy="3769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" name="CustomShape 2"/>
          <p:cNvSpPr/>
          <p:nvPr/>
        </p:nvSpPr>
        <p:spPr>
          <a:xfrm>
            <a:off x="0" y="5237640"/>
            <a:ext cx="10076760" cy="518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" name="Line 3"/>
          <p:cNvSpPr/>
          <p:nvPr/>
        </p:nvSpPr>
        <p:spPr>
          <a:xfrm>
            <a:off x="986760" y="1436760"/>
            <a:ext cx="8240760" cy="0"/>
          </a:xfrm>
          <a:prstGeom prst="line">
            <a:avLst/>
          </a:prstGeom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" name="CustomShape 4"/>
          <p:cNvSpPr/>
          <p:nvPr/>
        </p:nvSpPr>
        <p:spPr>
          <a:xfrm>
            <a:off x="0" y="0"/>
            <a:ext cx="10077120" cy="5669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" name="CustomShape 5"/>
          <p:cNvSpPr/>
          <p:nvPr/>
        </p:nvSpPr>
        <p:spPr>
          <a:xfrm>
            <a:off x="266040" y="264600"/>
            <a:ext cx="9547920" cy="5140080"/>
          </a:xfrm>
          <a:prstGeom prst="rect">
            <a:avLst/>
          </a:prstGeom>
          <a:solidFill>
            <a:schemeClr val="bg2"/>
          </a:solidFill>
          <a:ln w="12708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6" name="CustomShape 6"/>
          <p:cNvSpPr/>
          <p:nvPr/>
        </p:nvSpPr>
        <p:spPr>
          <a:xfrm>
            <a:off x="797760" y="797040"/>
            <a:ext cx="2689920" cy="408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r">
              <a:lnSpc>
                <a:spcPct val="85000"/>
              </a:lnSpc>
            </a:pPr>
            <a:r>
              <a:rPr b="0" lang="en-US" sz="3000" spc="-52" strike="noStrike">
                <a:solidFill>
                  <a:srgbClr val="404040"/>
                </a:solidFill>
                <a:latin typeface="Calibri Light"/>
                <a:ea typeface="DejaVu Sans"/>
              </a:rPr>
              <a:t>Components</a:t>
            </a:r>
            <a:endParaRPr b="0" lang="en-IN" sz="3000" spc="-1" strike="noStrike">
              <a:latin typeface="Arial"/>
            </a:endParaRPr>
          </a:p>
        </p:txBody>
      </p:sp>
      <p:sp>
        <p:nvSpPr>
          <p:cNvPr id="127" name="Line 7"/>
          <p:cNvSpPr/>
          <p:nvPr/>
        </p:nvSpPr>
        <p:spPr>
          <a:xfrm>
            <a:off x="3844800" y="1701000"/>
            <a:ext cx="0" cy="2268360"/>
          </a:xfrm>
          <a:prstGeom prst="line">
            <a:avLst/>
          </a:prstGeom>
          <a:ln w="19080">
            <a:solidFill>
              <a:schemeClr val="tx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8" name="CustomShape 8"/>
          <p:cNvSpPr/>
          <p:nvPr/>
        </p:nvSpPr>
        <p:spPr>
          <a:xfrm>
            <a:off x="4245480" y="796680"/>
            <a:ext cx="5071680" cy="408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 anchor="ctr">
            <a:normAutofit/>
          </a:bodyPr>
          <a:p>
            <a:pPr>
              <a:lnSpc>
                <a:spcPct val="90000"/>
              </a:lnSpc>
              <a:spcBef>
                <a:spcPts val="1199"/>
              </a:spcBef>
              <a:spcAft>
                <a:spcPts val="601"/>
              </a:spcAft>
            </a:pPr>
            <a:endParaRPr b="0" lang="en-IN" sz="1800" spc="-1" strike="noStrike">
              <a:latin typeface="Arial"/>
            </a:endParaRPr>
          </a:p>
          <a:p>
            <a:pPr marL="285840" indent="-284760">
              <a:lnSpc>
                <a:spcPct val="90000"/>
              </a:lnSpc>
              <a:spcBef>
                <a:spcPts val="1199"/>
              </a:spcBef>
              <a:spcAft>
                <a:spcPts val="601"/>
              </a:spcAft>
              <a:buClr>
                <a:srgbClr val="1cade4"/>
              </a:buClr>
              <a:buFont typeface="Calibri"/>
              <a:buChar char="•"/>
            </a:pPr>
            <a:r>
              <a:rPr b="0" lang="en-US" sz="1800" spc="-1" strike="noStrike">
                <a:solidFill>
                  <a:srgbClr val="404040"/>
                </a:solidFill>
                <a:latin typeface="Times New Roman"/>
                <a:ea typeface="DejaVu Sans"/>
              </a:rPr>
              <a:t>Registration</a:t>
            </a:r>
            <a:endParaRPr b="0" lang="en-IN" sz="1800" spc="-1" strike="noStrike">
              <a:latin typeface="Arial"/>
            </a:endParaRPr>
          </a:p>
          <a:p>
            <a:pPr marL="285840" indent="-284760">
              <a:lnSpc>
                <a:spcPct val="90000"/>
              </a:lnSpc>
              <a:spcBef>
                <a:spcPts val="1199"/>
              </a:spcBef>
              <a:spcAft>
                <a:spcPts val="601"/>
              </a:spcAft>
              <a:buClr>
                <a:srgbClr val="1cade4"/>
              </a:buClr>
              <a:buFont typeface="Calibri"/>
              <a:buChar char="•"/>
            </a:pPr>
            <a:r>
              <a:rPr b="0" lang="en-US" sz="1800" spc="-1" strike="noStrike">
                <a:solidFill>
                  <a:srgbClr val="404040"/>
                </a:solidFill>
                <a:latin typeface="Times New Roman"/>
                <a:ea typeface="DejaVu Sans"/>
              </a:rPr>
              <a:t>Courses List</a:t>
            </a:r>
            <a:endParaRPr b="0" lang="en-IN" sz="1800" spc="-1" strike="noStrike">
              <a:latin typeface="Arial"/>
            </a:endParaRPr>
          </a:p>
          <a:p>
            <a:pPr marL="285840" indent="-284760">
              <a:lnSpc>
                <a:spcPct val="90000"/>
              </a:lnSpc>
              <a:spcBef>
                <a:spcPts val="1199"/>
              </a:spcBef>
              <a:spcAft>
                <a:spcPts val="601"/>
              </a:spcAft>
              <a:buClr>
                <a:srgbClr val="1cade4"/>
              </a:buClr>
              <a:buFont typeface="Calibri"/>
              <a:buChar char="•"/>
            </a:pPr>
            <a:r>
              <a:rPr b="0" lang="en-US" sz="1800" spc="-1" strike="noStrike">
                <a:solidFill>
                  <a:srgbClr val="404040"/>
                </a:solidFill>
                <a:latin typeface="Times New Roman"/>
                <a:ea typeface="DejaVu Sans"/>
              </a:rPr>
              <a:t>LeaderBoard</a:t>
            </a:r>
            <a:endParaRPr b="0" lang="en-IN" sz="1800" spc="-1" strike="noStrike">
              <a:latin typeface="Arial"/>
            </a:endParaRPr>
          </a:p>
          <a:p>
            <a:pPr marL="285840" indent="-284760">
              <a:lnSpc>
                <a:spcPct val="90000"/>
              </a:lnSpc>
              <a:spcBef>
                <a:spcPts val="1199"/>
              </a:spcBef>
              <a:spcAft>
                <a:spcPts val="601"/>
              </a:spcAft>
              <a:buClr>
                <a:srgbClr val="1cade4"/>
              </a:buClr>
              <a:buFont typeface="Calibri"/>
              <a:buChar char="•"/>
            </a:pPr>
            <a:r>
              <a:rPr b="0" lang="en-US" sz="1800" spc="-1" strike="noStrike">
                <a:solidFill>
                  <a:srgbClr val="404040"/>
                </a:solidFill>
                <a:latin typeface="Times New Roman"/>
                <a:ea typeface="DejaVu Sans"/>
              </a:rPr>
              <a:t>Profile</a:t>
            </a:r>
            <a:endParaRPr b="0" lang="en-IN" sz="1800" spc="-1" strike="noStrike">
              <a:latin typeface="Arial"/>
            </a:endParaRPr>
          </a:p>
          <a:p>
            <a:pPr marL="285840" indent="-284760">
              <a:lnSpc>
                <a:spcPct val="90000"/>
              </a:lnSpc>
              <a:spcBef>
                <a:spcPts val="1199"/>
              </a:spcBef>
              <a:spcAft>
                <a:spcPts val="601"/>
              </a:spcAft>
              <a:buClr>
                <a:srgbClr val="1cade4"/>
              </a:buClr>
              <a:buFont typeface="Calibri"/>
              <a:buChar char="•"/>
            </a:pPr>
            <a:r>
              <a:rPr b="0" lang="en-US" sz="1800" spc="-1" strike="noStrike">
                <a:solidFill>
                  <a:srgbClr val="404040"/>
                </a:solidFill>
                <a:latin typeface="Times New Roman"/>
                <a:ea typeface="DejaVu Sans"/>
              </a:rPr>
              <a:t>Discuss</a:t>
            </a:r>
            <a:endParaRPr b="0" lang="en-IN" sz="1800" spc="-1" strike="noStrike">
              <a:latin typeface="Arial"/>
            </a:endParaRPr>
          </a:p>
          <a:p>
            <a:pPr marL="285840" indent="-284760">
              <a:lnSpc>
                <a:spcPct val="90000"/>
              </a:lnSpc>
              <a:spcBef>
                <a:spcPts val="1199"/>
              </a:spcBef>
              <a:spcAft>
                <a:spcPts val="601"/>
              </a:spcAft>
              <a:buClr>
                <a:srgbClr val="1cade4"/>
              </a:buClr>
              <a:buFont typeface="Calibri"/>
              <a:buChar char="•"/>
            </a:pPr>
            <a:r>
              <a:rPr b="0" lang="en-US" sz="1800" spc="-1" strike="noStrike">
                <a:solidFill>
                  <a:srgbClr val="404040"/>
                </a:solidFill>
                <a:latin typeface="Times New Roman"/>
                <a:ea typeface="DejaVu Sans"/>
              </a:rPr>
              <a:t>Articles</a:t>
            </a:r>
            <a:endParaRPr b="0" lang="en-IN" sz="1800" spc="-1" strike="noStrike">
              <a:latin typeface="Arial"/>
            </a:endParaRPr>
          </a:p>
          <a:p>
            <a:pPr marL="285840" indent="-284760">
              <a:lnSpc>
                <a:spcPct val="90000"/>
              </a:lnSpc>
              <a:spcBef>
                <a:spcPts val="1199"/>
              </a:spcBef>
              <a:spcAft>
                <a:spcPts val="601"/>
              </a:spcAft>
              <a:buClr>
                <a:srgbClr val="1cade4"/>
              </a:buClr>
              <a:buFont typeface="Calibri"/>
              <a:buChar char="•"/>
            </a:pPr>
            <a:r>
              <a:rPr b="0" lang="en-US" sz="1800" spc="-1" strike="noStrike">
                <a:solidFill>
                  <a:srgbClr val="404040"/>
                </a:solidFill>
                <a:latin typeface="Times New Roman"/>
                <a:ea typeface="DejaVu Sans"/>
              </a:rPr>
              <a:t>Users  Database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0" y="5292360"/>
            <a:ext cx="10079640" cy="3769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0" name="CustomShape 2"/>
          <p:cNvSpPr/>
          <p:nvPr/>
        </p:nvSpPr>
        <p:spPr>
          <a:xfrm>
            <a:off x="0" y="5237640"/>
            <a:ext cx="1007964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" name="Line 3"/>
          <p:cNvSpPr/>
          <p:nvPr/>
        </p:nvSpPr>
        <p:spPr>
          <a:xfrm>
            <a:off x="998280" y="3591000"/>
            <a:ext cx="8165520" cy="0"/>
          </a:xfrm>
          <a:prstGeom prst="line">
            <a:avLst/>
          </a:prstGeom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" name="CustomShape 4"/>
          <p:cNvSpPr/>
          <p:nvPr/>
        </p:nvSpPr>
        <p:spPr>
          <a:xfrm>
            <a:off x="0" y="0"/>
            <a:ext cx="10077120" cy="5669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3" name="CustomShape 5"/>
          <p:cNvSpPr/>
          <p:nvPr/>
        </p:nvSpPr>
        <p:spPr>
          <a:xfrm>
            <a:off x="798120" y="532080"/>
            <a:ext cx="5170680" cy="41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r">
              <a:lnSpc>
                <a:spcPct val="85000"/>
              </a:lnSpc>
              <a:spcAft>
                <a:spcPts val="201"/>
              </a:spcAft>
            </a:pPr>
            <a:r>
              <a:rPr b="0" lang="en-US" sz="7000" spc="-52" strike="noStrike">
                <a:solidFill>
                  <a:srgbClr val="262626"/>
                </a:solidFill>
                <a:latin typeface="Calibri Light"/>
                <a:ea typeface="DejaVu Sans"/>
              </a:rPr>
              <a:t>Thank You</a:t>
            </a:r>
            <a:endParaRPr b="0" lang="en-IN" sz="7000" spc="-1" strike="noStrike">
              <a:latin typeface="Arial"/>
            </a:endParaRPr>
          </a:p>
        </p:txBody>
      </p:sp>
      <p:sp>
        <p:nvSpPr>
          <p:cNvPr id="134" name="Line 6"/>
          <p:cNvSpPr/>
          <p:nvPr/>
        </p:nvSpPr>
        <p:spPr>
          <a:xfrm>
            <a:off x="6229800" y="1150200"/>
            <a:ext cx="0" cy="2942280"/>
          </a:xfrm>
          <a:prstGeom prst="line">
            <a:avLst/>
          </a:prstGeom>
          <a:ln>
            <a:solidFill>
              <a:schemeClr val="tx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5" name="CustomShape 7"/>
          <p:cNvSpPr/>
          <p:nvPr/>
        </p:nvSpPr>
        <p:spPr>
          <a:xfrm>
            <a:off x="2520" y="5292360"/>
            <a:ext cx="10076760" cy="3769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" name="CustomShape 8"/>
          <p:cNvSpPr/>
          <p:nvPr/>
        </p:nvSpPr>
        <p:spPr>
          <a:xfrm>
            <a:off x="0" y="5243040"/>
            <a:ext cx="10076760" cy="518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withEffect" fill="hold" presetClass="entr" presetID="10">
                                  <p:stCondLst>
                                    <p:cond delay="50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" dur="4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</TotalTime>
  <Application>LibreOffice/6.4.6.2$Linux_X86_64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2021-04-22T18:09:34Z</dcterms:created>
  <dc:creator/>
  <dc:description/>
  <dc:language>en-IN</dc:language>
  <cp:lastModifiedBy/>
  <dcterms:modified xsi:type="dcterms:W3CDTF">2021-04-24T14:45:19Z</dcterms:modified>
  <cp:revision>362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Notes">
    <vt:i4>0</vt:i4>
  </property>
  <property fmtid="{D5CDD505-2E9C-101B-9397-08002B2CF9AE}" pid="7" name="PresentationFormat">
    <vt:lpwstr>Custom</vt:lpwstr>
  </property>
  <property fmtid="{D5CDD505-2E9C-101B-9397-08002B2CF9AE}" pid="8" name="ScaleCrop">
    <vt:bool>0</vt:bool>
  </property>
  <property fmtid="{D5CDD505-2E9C-101B-9397-08002B2CF9AE}" pid="9" name="ShareDoc">
    <vt:bool>0</vt:bool>
  </property>
  <property fmtid="{D5CDD505-2E9C-101B-9397-08002B2CF9AE}" pid="10" name="Slides">
    <vt:i4>7</vt:i4>
  </property>
</Properties>
</file>