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39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60" d="100"/>
          <a:sy n="60" d="100"/>
        </p:scale>
        <p:origin x="2364" y="1626"/>
      </p:cViewPr>
      <p:guideLst>
        <p:guide pos="3840"/>
        <p:guide pos="3931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F8DCC-D0F7-4DE0-9498-8AA3E193D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A8F52A-05FC-41C5-BFA8-BB00DDB1E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BA26A-1A4E-44A0-9ABA-6D28E803C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0841-21D9-4469-AA51-94761CBBF70D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2F99F-9BF2-4D2A-A497-B2A350D5A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25FA1-ED0F-43C5-9A02-0F268B59B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9541-DFC1-4046-9147-EF45996984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219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61393-D863-424E-B503-47FE4C5CE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03BFCA-947C-4A4A-A0A6-B554D98C1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6064A-A4B5-4E61-898D-8F20E2BFE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0841-21D9-4469-AA51-94761CBBF70D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AC0B2-B6B5-4B96-8BF1-985A59CFD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A2780-66B2-4A05-9647-120A977C4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9541-DFC1-4046-9147-EF45996984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66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46DD7F-411E-4978-9EE3-3832AB8CED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327EC-A24C-4B9B-8E5B-A04985F3F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5E5C1-3156-45F3-887C-AB8FF7317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0841-21D9-4469-AA51-94761CBBF70D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E3735-1060-46E5-ACF2-3713AF7F5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1D3F2-46AE-47B1-A3E3-CFFE36E5C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9541-DFC1-4046-9147-EF45996984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37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8650-A9A6-47BF-98D9-7FD3C8AB9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96E1F-105A-4EC8-8903-B9F03B6C7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A692D-16D8-4AF6-B1AD-83AAE0E3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0841-21D9-4469-AA51-94761CBBF70D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07436-9ACF-447C-BB31-3544C6B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E2518-B45A-424F-B1E7-CBD52B10A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9541-DFC1-4046-9147-EF45996984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022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4CB15-D19C-4CC7-B24C-A8C0DF326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04BD5-0B24-42D5-B95A-53D72A410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7141B-D8A8-4B24-AB00-FC05C6C3A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0841-21D9-4469-AA51-94761CBBF70D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E8D19-BDFB-446A-B76F-376289F5E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170FE-0018-4AD3-B5D4-5F66270C9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9541-DFC1-4046-9147-EF45996984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5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48046-62EE-4AC2-8CDF-C3AEB8654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AF11F-BBED-453F-8A34-BC0935E5A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04F259-87E0-4E89-9AA7-D4ACAC80E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C026D-AA59-466A-9A0E-6BB03CF19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0841-21D9-4469-AA51-94761CBBF70D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71F07-D7D0-445A-9B7A-DCB5FF67C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2C957-90CC-4300-BA3E-022A5AC18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9541-DFC1-4046-9147-EF45996984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09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DF7E4-26BA-4883-9F38-74A7EE96B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2039E-3288-4186-8F0B-82663D5F1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4CFA2-4CFF-4D8F-A89C-8B4729955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9D8A73-1CBC-465C-8817-B5B69A3B1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837BEA-974C-4B5E-AADC-DD3D1EC1B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4F16BC-9497-4EB9-81E2-BFC4C148B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0841-21D9-4469-AA51-94761CBBF70D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7A3E-9B52-497F-9361-B02E00735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9613B-4DAA-433F-B4B3-A940B255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9541-DFC1-4046-9147-EF45996984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863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482C7-4FC9-4117-88C8-CBF593E8B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DAAC52-56EA-40B2-BFEB-738311047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0841-21D9-4469-AA51-94761CBBF70D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0AFA57-CBB2-4DD4-B796-20B5DA8A1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22DFD-183B-4D87-BD26-FDAF418F2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9541-DFC1-4046-9147-EF45996984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37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839AF3-8C83-40C5-A52A-B42391392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0841-21D9-4469-AA51-94761CBBF70D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C4E8DE-78B0-44B0-B8FC-E88CCDFBA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4C92BB-8B9C-49A1-A02A-C2913844D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9541-DFC1-4046-9147-EF45996984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057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7762-1369-4BC5-BDEF-C948F4D93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78527-3645-40D4-A427-0BCA992CE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5E55D3-4D36-4807-898F-5F95227A3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5D382-9BAE-486A-BC49-9F10CE800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0841-21D9-4469-AA51-94761CBBF70D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0EB22-2F5F-4B75-9F94-025DD050F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120FC-6252-47F6-A964-565413133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9541-DFC1-4046-9147-EF45996984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625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C0D4C-29CC-4A47-ABB1-38BD21425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271847-209C-4474-A33C-FC079D7D55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9D334-2796-49D6-A7BD-A9060A8D0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62009-138F-447C-BF7D-09C8EBE1E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0841-21D9-4469-AA51-94761CBBF70D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AE958-2411-49E8-94A1-58235E8EA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371BF-D92B-430B-BBA2-269FF84D8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9541-DFC1-4046-9147-EF45996984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03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AC30F4-2D2B-4ECC-90C6-F22CCF19C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30403-09B7-43C3-87F3-78420C705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CE2D3-6938-42E6-9C34-08236C7D4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F0841-21D9-4469-AA51-94761CBBF70D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85AE6-775D-4B89-87CB-A595014ED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53DF8-3207-48EA-9546-BFAF94A7D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B9541-DFC1-4046-9147-EF45996984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162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C10AF6-AAB7-40B2-B3D8-3A74413652C0}"/>
              </a:ext>
            </a:extLst>
          </p:cNvPr>
          <p:cNvSpPr/>
          <p:nvPr/>
        </p:nvSpPr>
        <p:spPr>
          <a:xfrm>
            <a:off x="1246544" y="2156820"/>
            <a:ext cx="1307432" cy="2085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61E723-6548-481B-9FBB-AFDFC8A23CDC}"/>
              </a:ext>
            </a:extLst>
          </p:cNvPr>
          <p:cNvSpPr/>
          <p:nvPr/>
        </p:nvSpPr>
        <p:spPr>
          <a:xfrm>
            <a:off x="2938987" y="2156819"/>
            <a:ext cx="1307432" cy="2085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60AA9C-98FA-4029-B074-5C94BCD1239C}"/>
              </a:ext>
            </a:extLst>
          </p:cNvPr>
          <p:cNvCxnSpPr>
            <a:cxnSpLocks/>
          </p:cNvCxnSpPr>
          <p:nvPr/>
        </p:nvCxnSpPr>
        <p:spPr>
          <a:xfrm flipV="1">
            <a:off x="2553976" y="3167657"/>
            <a:ext cx="3850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F331BD5-4AF7-44D2-A021-F03C1ED5A81C}"/>
              </a:ext>
            </a:extLst>
          </p:cNvPr>
          <p:cNvSpPr/>
          <p:nvPr/>
        </p:nvSpPr>
        <p:spPr>
          <a:xfrm>
            <a:off x="6341087" y="2156819"/>
            <a:ext cx="1307432" cy="2080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C322B4-4DEA-4C73-B90A-17A8E7A35F0F}"/>
              </a:ext>
            </a:extLst>
          </p:cNvPr>
          <p:cNvSpPr/>
          <p:nvPr/>
        </p:nvSpPr>
        <p:spPr>
          <a:xfrm rot="5400000">
            <a:off x="6626454" y="4388505"/>
            <a:ext cx="674273" cy="2085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6089EF-405E-4F59-AD8C-5D7A38A6F141}"/>
              </a:ext>
            </a:extLst>
          </p:cNvPr>
          <p:cNvSpPr/>
          <p:nvPr/>
        </p:nvSpPr>
        <p:spPr>
          <a:xfrm>
            <a:off x="9678450" y="2151813"/>
            <a:ext cx="1307432" cy="2085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2243DC-F78C-4E9B-B22E-DC103A2C3C6C}"/>
              </a:ext>
            </a:extLst>
          </p:cNvPr>
          <p:cNvCxnSpPr>
            <a:cxnSpLocks/>
          </p:cNvCxnSpPr>
          <p:nvPr/>
        </p:nvCxnSpPr>
        <p:spPr>
          <a:xfrm flipV="1">
            <a:off x="4246419" y="3135072"/>
            <a:ext cx="365433" cy="1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483E8EF-A919-458D-9BDA-81DB7BC6A8A1}"/>
              </a:ext>
            </a:extLst>
          </p:cNvPr>
          <p:cNvSpPr txBox="1"/>
          <p:nvPr/>
        </p:nvSpPr>
        <p:spPr>
          <a:xfrm>
            <a:off x="1230503" y="1781836"/>
            <a:ext cx="13074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dirty="0"/>
              <a:t>Data Source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71AF52-1761-48C4-A439-8EEB45ED9FD0}"/>
              </a:ext>
            </a:extLst>
          </p:cNvPr>
          <p:cNvSpPr txBox="1"/>
          <p:nvPr/>
        </p:nvSpPr>
        <p:spPr>
          <a:xfrm>
            <a:off x="2849753" y="1772311"/>
            <a:ext cx="148226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dirty="0"/>
              <a:t>Extract / Load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754E2C-C165-4BA5-814C-F5C9B1F52AE9}"/>
              </a:ext>
            </a:extLst>
          </p:cNvPr>
          <p:cNvSpPr txBox="1"/>
          <p:nvPr/>
        </p:nvSpPr>
        <p:spPr>
          <a:xfrm>
            <a:off x="6439346" y="1772311"/>
            <a:ext cx="113005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dirty="0"/>
              <a:t>Transform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BA4F12-4C19-4B79-85ED-89BB308875DD}"/>
              </a:ext>
            </a:extLst>
          </p:cNvPr>
          <p:cNvSpPr txBox="1"/>
          <p:nvPr/>
        </p:nvSpPr>
        <p:spPr>
          <a:xfrm>
            <a:off x="9652380" y="1781836"/>
            <a:ext cx="136877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dirty="0"/>
              <a:t>Visualisation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147470C-0B54-4D1B-ABE2-F1143EA85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617" y="2876099"/>
            <a:ext cx="999539" cy="43815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A408A55-FB82-423A-BC9D-49282E977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362" y="2331278"/>
            <a:ext cx="1063291" cy="45646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E7BB279-6C9A-4623-8C1F-6258AC0D3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0695" y="2816316"/>
            <a:ext cx="632752" cy="59339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C216D34-5FD5-4237-BFAC-12E791B6FD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8449" y="3548530"/>
            <a:ext cx="596453" cy="59339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588456F-E36A-455A-9C77-C4B0258BAB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4759" y="2637335"/>
            <a:ext cx="1054991" cy="111442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CE9184E-4A06-4B47-B359-0F631BCAE2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37544" y="2338761"/>
            <a:ext cx="749777" cy="441496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D16E226D-FCB7-4907-A84F-1F6975E378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92745" y="3024342"/>
            <a:ext cx="1088359" cy="30355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6EEFFEE-A64C-473B-BC38-1581134135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91242" y="3571985"/>
            <a:ext cx="1050260" cy="434267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2FE9887-4F72-4A27-A22A-4A5D586826FB}"/>
              </a:ext>
            </a:extLst>
          </p:cNvPr>
          <p:cNvSpPr txBox="1"/>
          <p:nvPr/>
        </p:nvSpPr>
        <p:spPr>
          <a:xfrm>
            <a:off x="4974688" y="440983"/>
            <a:ext cx="1745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Tech Stack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EC18981-194E-4CA8-B601-D44760EA23F8}"/>
              </a:ext>
            </a:extLst>
          </p:cNvPr>
          <p:cNvSpPr/>
          <p:nvPr/>
        </p:nvSpPr>
        <p:spPr>
          <a:xfrm>
            <a:off x="4611852" y="2170990"/>
            <a:ext cx="1307432" cy="2085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486596AC-B343-44B8-A8CA-4C43EB48B5B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78679" y="2965333"/>
            <a:ext cx="1163201" cy="431527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C09DBCB-DA90-486C-9114-293FF5A4420C}"/>
              </a:ext>
            </a:extLst>
          </p:cNvPr>
          <p:cNvCxnSpPr>
            <a:cxnSpLocks/>
          </p:cNvCxnSpPr>
          <p:nvPr/>
        </p:nvCxnSpPr>
        <p:spPr>
          <a:xfrm flipV="1">
            <a:off x="7641759" y="3138610"/>
            <a:ext cx="365433" cy="1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97F8529F-4CF6-4ECD-8565-4BF16CED24A7}"/>
              </a:ext>
            </a:extLst>
          </p:cNvPr>
          <p:cNvSpPr/>
          <p:nvPr/>
        </p:nvSpPr>
        <p:spPr>
          <a:xfrm>
            <a:off x="8007192" y="2174528"/>
            <a:ext cx="1307432" cy="2085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B68AF514-A01C-4EAD-BA0D-FE0465F2E6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52753" y="2968871"/>
            <a:ext cx="1163201" cy="431527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34E3FA1-3B17-416E-B1AF-4B0EBA081408}"/>
              </a:ext>
            </a:extLst>
          </p:cNvPr>
          <p:cNvCxnSpPr>
            <a:cxnSpLocks/>
          </p:cNvCxnSpPr>
          <p:nvPr/>
        </p:nvCxnSpPr>
        <p:spPr>
          <a:xfrm>
            <a:off x="5919284" y="3135072"/>
            <a:ext cx="439862" cy="3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953358E-AA11-4F43-B79B-DA42DD1538A9}"/>
              </a:ext>
            </a:extLst>
          </p:cNvPr>
          <p:cNvSpPr txBox="1"/>
          <p:nvPr/>
        </p:nvSpPr>
        <p:spPr>
          <a:xfrm>
            <a:off x="4841588" y="1786482"/>
            <a:ext cx="86793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dirty="0"/>
              <a:t>Staging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C42E7B1-4C1E-4091-83B5-67EFEC7EB1F6}"/>
              </a:ext>
            </a:extLst>
          </p:cNvPr>
          <p:cNvSpPr txBox="1"/>
          <p:nvPr/>
        </p:nvSpPr>
        <p:spPr>
          <a:xfrm>
            <a:off x="7792499" y="1602203"/>
            <a:ext cx="170982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dirty="0"/>
              <a:t>Data warehouse</a:t>
            </a:r>
          </a:p>
          <a:p>
            <a:r>
              <a:rPr lang="en-GB" dirty="0"/>
              <a:t>     Data marts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C6C51AE-150B-4255-9B0B-A8B32BA1064F}"/>
              </a:ext>
            </a:extLst>
          </p:cNvPr>
          <p:cNvCxnSpPr>
            <a:cxnSpLocks/>
          </p:cNvCxnSpPr>
          <p:nvPr/>
        </p:nvCxnSpPr>
        <p:spPr>
          <a:xfrm flipV="1">
            <a:off x="9325243" y="3131515"/>
            <a:ext cx="365433" cy="1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FBAC6507-609E-4F4B-A521-B04F52376610}"/>
              </a:ext>
            </a:extLst>
          </p:cNvPr>
          <p:cNvSpPr/>
          <p:nvPr/>
        </p:nvSpPr>
        <p:spPr>
          <a:xfrm rot="5400000">
            <a:off x="4266387" y="4413392"/>
            <a:ext cx="674273" cy="2085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22699A5-1983-467F-B2D6-BC9663CF5FAF}"/>
              </a:ext>
            </a:extLst>
          </p:cNvPr>
          <p:cNvSpPr/>
          <p:nvPr/>
        </p:nvSpPr>
        <p:spPr>
          <a:xfrm rot="5400000">
            <a:off x="9034935" y="4388504"/>
            <a:ext cx="674273" cy="2085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BE85E557-C819-4309-BB9B-147C1F23214E}"/>
              </a:ext>
            </a:extLst>
          </p:cNvPr>
          <p:cNvCxnSpPr>
            <a:stCxn id="9" idx="2"/>
            <a:endCxn id="63" idx="1"/>
          </p:cNvCxnSpPr>
          <p:nvPr/>
        </p:nvCxnSpPr>
        <p:spPr>
          <a:xfrm rot="5400000">
            <a:off x="5358310" y="3482499"/>
            <a:ext cx="881706" cy="23912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294729D-7AE9-400B-8343-D0F78FDE2C5B}"/>
              </a:ext>
            </a:extLst>
          </p:cNvPr>
          <p:cNvCxnSpPr>
            <a:cxnSpLocks/>
          </p:cNvCxnSpPr>
          <p:nvPr/>
        </p:nvCxnSpPr>
        <p:spPr>
          <a:xfrm flipH="1">
            <a:off x="6992140" y="4237286"/>
            <a:ext cx="6012" cy="856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66B7D0C-3884-40D8-8231-2841A4054B22}"/>
              </a:ext>
            </a:extLst>
          </p:cNvPr>
          <p:cNvCxnSpPr/>
          <p:nvPr/>
        </p:nvCxnSpPr>
        <p:spPr>
          <a:xfrm>
            <a:off x="6963590" y="4678139"/>
            <a:ext cx="23616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6B839A1-3DFB-46D0-999C-D3F44085980C}"/>
              </a:ext>
            </a:extLst>
          </p:cNvPr>
          <p:cNvCxnSpPr>
            <a:cxnSpLocks/>
          </p:cNvCxnSpPr>
          <p:nvPr/>
        </p:nvCxnSpPr>
        <p:spPr>
          <a:xfrm>
            <a:off x="9327548" y="4665695"/>
            <a:ext cx="10333" cy="428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91">
            <a:extLst>
              <a:ext uri="{FF2B5EF4-FFF2-40B4-BE49-F238E27FC236}">
                <a16:creationId xmlns:a16="http://schemas.microsoft.com/office/drawing/2014/main" id="{448E9597-75F1-4FD2-A636-E71B1CF22EE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02265" y="5213670"/>
            <a:ext cx="1402516" cy="498972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13580F7B-DAFA-4A21-8BBA-2B32A0694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947" y="5219233"/>
            <a:ext cx="999539" cy="438154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D5B6A415-F107-45A2-87B8-C022C3117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944" y="5206315"/>
            <a:ext cx="999539" cy="438154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9C9E1FA1-F1C3-41AD-8974-F061821401EE}"/>
              </a:ext>
            </a:extLst>
          </p:cNvPr>
          <p:cNvSpPr txBox="1"/>
          <p:nvPr/>
        </p:nvSpPr>
        <p:spPr>
          <a:xfrm>
            <a:off x="3832036" y="5804565"/>
            <a:ext cx="160095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dirty="0"/>
              <a:t>Version control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B02F0FA-DC64-478B-A94C-ED07DD7B5292}"/>
              </a:ext>
            </a:extLst>
          </p:cNvPr>
          <p:cNvSpPr txBox="1"/>
          <p:nvPr/>
        </p:nvSpPr>
        <p:spPr>
          <a:xfrm>
            <a:off x="6589423" y="5786838"/>
            <a:ext cx="83965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dirty="0"/>
              <a:t>Testing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E0C5FF7-DA95-4B16-BBD2-355C47CADB64}"/>
              </a:ext>
            </a:extLst>
          </p:cNvPr>
          <p:cNvSpPr txBox="1"/>
          <p:nvPr/>
        </p:nvSpPr>
        <p:spPr>
          <a:xfrm>
            <a:off x="8698213" y="5790377"/>
            <a:ext cx="134626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dirty="0"/>
              <a:t>Data catalog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1CA7FCC-84FC-41EF-92CB-4B7D626D89DD}"/>
              </a:ext>
            </a:extLst>
          </p:cNvPr>
          <p:cNvSpPr/>
          <p:nvPr/>
        </p:nvSpPr>
        <p:spPr>
          <a:xfrm>
            <a:off x="750259" y="1350326"/>
            <a:ext cx="10734675" cy="50579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5B6A896-7F95-4367-9D86-BA97F78BB5C9}"/>
              </a:ext>
            </a:extLst>
          </p:cNvPr>
          <p:cNvSpPr/>
          <p:nvPr/>
        </p:nvSpPr>
        <p:spPr>
          <a:xfrm>
            <a:off x="4953000" y="393838"/>
            <a:ext cx="1800225" cy="6000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141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65A066-9793-494E-BBE7-FFE3CC0F5791}"/>
              </a:ext>
            </a:extLst>
          </p:cNvPr>
          <p:cNvSpPr/>
          <p:nvPr/>
        </p:nvSpPr>
        <p:spPr>
          <a:xfrm>
            <a:off x="1929366" y="1215213"/>
            <a:ext cx="2413591" cy="36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>
              <a:latin typeface="Calibri (Body)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95B34A3-DD32-434B-91D7-82A238058D14}"/>
              </a:ext>
            </a:extLst>
          </p:cNvPr>
          <p:cNvSpPr/>
          <p:nvPr/>
        </p:nvSpPr>
        <p:spPr>
          <a:xfrm>
            <a:off x="7493739" y="1215213"/>
            <a:ext cx="2402738" cy="36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>
              <a:latin typeface="Calibri (Body)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D6046EC-0948-451E-ADEF-D8F0128A938C}"/>
              </a:ext>
            </a:extLst>
          </p:cNvPr>
          <p:cNvSpPr/>
          <p:nvPr/>
        </p:nvSpPr>
        <p:spPr>
          <a:xfrm>
            <a:off x="4637124" y="1215213"/>
            <a:ext cx="2413591" cy="36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>
              <a:latin typeface="Calibri (Body)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8133017-5E8C-44A7-B430-ABB763D082CF}"/>
              </a:ext>
            </a:extLst>
          </p:cNvPr>
          <p:cNvSpPr/>
          <p:nvPr/>
        </p:nvSpPr>
        <p:spPr>
          <a:xfrm>
            <a:off x="1929366" y="1753035"/>
            <a:ext cx="7977963" cy="36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>
              <a:latin typeface="Calibri (Body)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D4FF218-88F1-4FBC-92FF-9451D14D4C1B}"/>
              </a:ext>
            </a:extLst>
          </p:cNvPr>
          <p:cNvSpPr/>
          <p:nvPr/>
        </p:nvSpPr>
        <p:spPr>
          <a:xfrm>
            <a:off x="1929366" y="2303705"/>
            <a:ext cx="3780000" cy="36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>
              <a:latin typeface="Calibri (Body)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7AD2809-92EE-473E-9870-4D4DB2B986A8}"/>
              </a:ext>
            </a:extLst>
          </p:cNvPr>
          <p:cNvSpPr/>
          <p:nvPr/>
        </p:nvSpPr>
        <p:spPr>
          <a:xfrm>
            <a:off x="6127329" y="2303705"/>
            <a:ext cx="3780000" cy="36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>
              <a:latin typeface="Calibri (Body)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41D1717-B538-4999-9C93-FD4A1111C918}"/>
              </a:ext>
            </a:extLst>
          </p:cNvPr>
          <p:cNvSpPr/>
          <p:nvPr/>
        </p:nvSpPr>
        <p:spPr>
          <a:xfrm>
            <a:off x="262935" y="2920188"/>
            <a:ext cx="1116000" cy="20709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>
              <a:latin typeface="Calibri (Body)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56BE989-78D4-43ED-8AF5-5A860D5F16E5}"/>
              </a:ext>
            </a:extLst>
          </p:cNvPr>
          <p:cNvSpPr/>
          <p:nvPr/>
        </p:nvSpPr>
        <p:spPr>
          <a:xfrm>
            <a:off x="1960819" y="2924175"/>
            <a:ext cx="1206000" cy="6516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>
              <a:latin typeface="Calibri (Body)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860D4F4-639A-482D-BE62-0BDC7E9088ED}"/>
              </a:ext>
            </a:extLst>
          </p:cNvPr>
          <p:cNvSpPr/>
          <p:nvPr/>
        </p:nvSpPr>
        <p:spPr>
          <a:xfrm>
            <a:off x="1960819" y="3673106"/>
            <a:ext cx="1206000" cy="6166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>
              <a:latin typeface="Calibri (Body)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56A4BA0-90D5-4633-973D-D076D44C947D}"/>
              </a:ext>
            </a:extLst>
          </p:cNvPr>
          <p:cNvSpPr/>
          <p:nvPr/>
        </p:nvSpPr>
        <p:spPr>
          <a:xfrm>
            <a:off x="1960819" y="4368431"/>
            <a:ext cx="1206000" cy="6417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>
              <a:latin typeface="Calibri (Body)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468C992-8AB0-4F2B-A420-17CD8262B51E}"/>
              </a:ext>
            </a:extLst>
          </p:cNvPr>
          <p:cNvSpPr/>
          <p:nvPr/>
        </p:nvSpPr>
        <p:spPr>
          <a:xfrm>
            <a:off x="3630129" y="2926944"/>
            <a:ext cx="1206000" cy="20709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>
              <a:latin typeface="Calibri (Body)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4E5B090-86C8-450E-96A2-7A21C1F0CC63}"/>
              </a:ext>
            </a:extLst>
          </p:cNvPr>
          <p:cNvSpPr/>
          <p:nvPr/>
        </p:nvSpPr>
        <p:spPr>
          <a:xfrm>
            <a:off x="5350832" y="2936469"/>
            <a:ext cx="1206000" cy="20709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>
              <a:latin typeface="Calibri (Body)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FE681D1-AA92-424C-841A-3F85EBE3BE16}"/>
              </a:ext>
            </a:extLst>
          </p:cNvPr>
          <p:cNvSpPr/>
          <p:nvPr/>
        </p:nvSpPr>
        <p:spPr>
          <a:xfrm>
            <a:off x="7014385" y="2926944"/>
            <a:ext cx="1206000" cy="1343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>
              <a:latin typeface="Calibri (Body)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577A216-1AB5-44CE-ADDF-89150AD04C4A}"/>
              </a:ext>
            </a:extLst>
          </p:cNvPr>
          <p:cNvSpPr/>
          <p:nvPr/>
        </p:nvSpPr>
        <p:spPr>
          <a:xfrm>
            <a:off x="7014385" y="4466450"/>
            <a:ext cx="1206000" cy="5409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>
              <a:latin typeface="Calibri (Body)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859E0D4-D373-4F3E-92AF-5118FCC1ED6C}"/>
              </a:ext>
            </a:extLst>
          </p:cNvPr>
          <p:cNvSpPr/>
          <p:nvPr/>
        </p:nvSpPr>
        <p:spPr>
          <a:xfrm>
            <a:off x="8712939" y="2926944"/>
            <a:ext cx="1206000" cy="20709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>
              <a:latin typeface="Calibri (Body)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015FD5D-4A96-4BC0-8DAE-FBC32E235BE0}"/>
              </a:ext>
            </a:extLst>
          </p:cNvPr>
          <p:cNvSpPr/>
          <p:nvPr/>
        </p:nvSpPr>
        <p:spPr>
          <a:xfrm>
            <a:off x="8815498" y="3067469"/>
            <a:ext cx="1008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>
              <a:latin typeface="Calibri (Body)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F2BBA1B-8E64-4E3A-B16B-3B7BA872BD09}"/>
              </a:ext>
            </a:extLst>
          </p:cNvPr>
          <p:cNvSpPr/>
          <p:nvPr/>
        </p:nvSpPr>
        <p:spPr>
          <a:xfrm>
            <a:off x="8815498" y="3696119"/>
            <a:ext cx="1008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>
              <a:latin typeface="Calibri (Body)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5E67DAB-261F-4B8D-843F-2DFA3DEB4BB7}"/>
              </a:ext>
            </a:extLst>
          </p:cNvPr>
          <p:cNvSpPr/>
          <p:nvPr/>
        </p:nvSpPr>
        <p:spPr>
          <a:xfrm>
            <a:off x="8815498" y="4324769"/>
            <a:ext cx="1008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>
              <a:latin typeface="Calibri (Body)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0C11ABD-CF82-4380-9C08-460AA17B3508}"/>
              </a:ext>
            </a:extLst>
          </p:cNvPr>
          <p:cNvSpPr/>
          <p:nvPr/>
        </p:nvSpPr>
        <p:spPr>
          <a:xfrm>
            <a:off x="10393105" y="2816109"/>
            <a:ext cx="1512000" cy="36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>
              <a:latin typeface="Calibri (Body)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5AB67D9-BF2B-4A7A-A9FB-A1557EE11A9A}"/>
              </a:ext>
            </a:extLst>
          </p:cNvPr>
          <p:cNvSpPr/>
          <p:nvPr/>
        </p:nvSpPr>
        <p:spPr>
          <a:xfrm>
            <a:off x="10402630" y="3292359"/>
            <a:ext cx="1512000" cy="36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>
              <a:latin typeface="Calibri (Body)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50C7822-E3F2-4207-8BC6-C9BADE16FD42}"/>
              </a:ext>
            </a:extLst>
          </p:cNvPr>
          <p:cNvSpPr/>
          <p:nvPr/>
        </p:nvSpPr>
        <p:spPr>
          <a:xfrm>
            <a:off x="10412154" y="3797184"/>
            <a:ext cx="1512001" cy="36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>
              <a:latin typeface="Calibri (Body)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F4C70C5-CB17-4172-A55C-5BB196FB53F1}"/>
              </a:ext>
            </a:extLst>
          </p:cNvPr>
          <p:cNvSpPr/>
          <p:nvPr/>
        </p:nvSpPr>
        <p:spPr>
          <a:xfrm>
            <a:off x="10398641" y="4254384"/>
            <a:ext cx="1544564" cy="36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>
              <a:latin typeface="Calibri (Body)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E534302-B210-41B2-B81E-FA959FB2A527}"/>
              </a:ext>
            </a:extLst>
          </p:cNvPr>
          <p:cNvSpPr/>
          <p:nvPr/>
        </p:nvSpPr>
        <p:spPr>
          <a:xfrm>
            <a:off x="10410825" y="4768734"/>
            <a:ext cx="1541905" cy="36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>
              <a:latin typeface="Calibri (Body)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9F62794-77BE-4E56-BD22-468943735811}"/>
              </a:ext>
            </a:extLst>
          </p:cNvPr>
          <p:cNvSpPr/>
          <p:nvPr/>
        </p:nvSpPr>
        <p:spPr>
          <a:xfrm>
            <a:off x="1960820" y="5274465"/>
            <a:ext cx="7935657" cy="2894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GB" sz="1100" dirty="0">
              <a:latin typeface="Calibri (Body)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FF123A5-9225-4140-97CA-11962E06A42F}"/>
              </a:ext>
            </a:extLst>
          </p:cNvPr>
          <p:cNvSpPr/>
          <p:nvPr/>
        </p:nvSpPr>
        <p:spPr>
          <a:xfrm>
            <a:off x="1960822" y="5769765"/>
            <a:ext cx="7935656" cy="2894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GB" sz="1100" dirty="0">
              <a:latin typeface="Calibri (Body)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A252B8C-074C-4414-85CD-416AD60B9E46}"/>
              </a:ext>
            </a:extLst>
          </p:cNvPr>
          <p:cNvSpPr/>
          <p:nvPr/>
        </p:nvSpPr>
        <p:spPr>
          <a:xfrm>
            <a:off x="1979871" y="6255540"/>
            <a:ext cx="7935656" cy="2894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GB" sz="1100" dirty="0">
              <a:latin typeface="Calibri (Body)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EAB1B1-25F6-4221-9E88-5E6822DD0438}"/>
              </a:ext>
            </a:extLst>
          </p:cNvPr>
          <p:cNvSpPr txBox="1"/>
          <p:nvPr/>
        </p:nvSpPr>
        <p:spPr>
          <a:xfrm>
            <a:off x="2618386" y="1250038"/>
            <a:ext cx="1061509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1100" b="1" dirty="0">
                <a:latin typeface="Calibri (Body)"/>
              </a:rPr>
              <a:t>Data Engineers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1EE1E0-7508-45CB-849C-647B3F6E2F53}"/>
              </a:ext>
            </a:extLst>
          </p:cNvPr>
          <p:cNvSpPr txBox="1"/>
          <p:nvPr/>
        </p:nvSpPr>
        <p:spPr>
          <a:xfrm>
            <a:off x="5399686" y="1240513"/>
            <a:ext cx="1024639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1100" b="1" dirty="0">
                <a:latin typeface="Calibri (Body)"/>
              </a:rPr>
              <a:t>Data Analytics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4126D01-93EF-447C-8C6C-63A7C3AEE9A5}"/>
              </a:ext>
            </a:extLst>
          </p:cNvPr>
          <p:cNvSpPr txBox="1"/>
          <p:nvPr/>
        </p:nvSpPr>
        <p:spPr>
          <a:xfrm>
            <a:off x="8228611" y="1250038"/>
            <a:ext cx="1047082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1100" b="1" dirty="0">
                <a:latin typeface="Calibri (Body)"/>
              </a:rPr>
              <a:t>Data Scientists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952787-60D6-444A-AF85-171F14B60D87}"/>
              </a:ext>
            </a:extLst>
          </p:cNvPr>
          <p:cNvSpPr txBox="1"/>
          <p:nvPr/>
        </p:nvSpPr>
        <p:spPr>
          <a:xfrm>
            <a:off x="4771036" y="1792963"/>
            <a:ext cx="1685077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1100" b="1" dirty="0">
                <a:latin typeface="Calibri (Body)"/>
              </a:rPr>
              <a:t>Orchestration</a:t>
            </a:r>
            <a:r>
              <a:rPr lang="en-GB" sz="1100" dirty="0">
                <a:latin typeface="Calibri (Body)"/>
              </a:rPr>
              <a:t> (e.g. Azure)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D37A1F-5DFB-483B-9082-F387049D595F}"/>
              </a:ext>
            </a:extLst>
          </p:cNvPr>
          <p:cNvSpPr txBox="1"/>
          <p:nvPr/>
        </p:nvSpPr>
        <p:spPr>
          <a:xfrm>
            <a:off x="3113686" y="2354938"/>
            <a:ext cx="1257075" cy="26161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en-GB" sz="1100" b="1" dirty="0">
                <a:latin typeface="Calibri (Body)"/>
              </a:rPr>
              <a:t>Extract Load </a:t>
            </a:r>
            <a:r>
              <a:rPr lang="en-GB" sz="1100" dirty="0">
                <a:latin typeface="Calibri (Body)"/>
              </a:rPr>
              <a:t>(ADF)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3377D2A-6D6B-4F83-B6FE-B1E87AAC4574}"/>
              </a:ext>
            </a:extLst>
          </p:cNvPr>
          <p:cNvSpPr txBox="1"/>
          <p:nvPr/>
        </p:nvSpPr>
        <p:spPr>
          <a:xfrm>
            <a:off x="7418986" y="2354938"/>
            <a:ext cx="1103187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1100" b="1" dirty="0">
                <a:latin typeface="Calibri (Body)"/>
              </a:rPr>
              <a:t>Transform</a:t>
            </a:r>
            <a:r>
              <a:rPr lang="en-GB" sz="1100" dirty="0">
                <a:latin typeface="Calibri (Body)"/>
              </a:rPr>
              <a:t> (dbt)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064655-8F83-4257-991A-9B57BA3A8BBF}"/>
              </a:ext>
            </a:extLst>
          </p:cNvPr>
          <p:cNvSpPr txBox="1"/>
          <p:nvPr/>
        </p:nvSpPr>
        <p:spPr>
          <a:xfrm>
            <a:off x="10484831" y="2872042"/>
            <a:ext cx="21273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 (Body)"/>
              </a:rPr>
              <a:t>Business Intelligence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8FD2A3-1B39-4D7B-A77A-133DAD521408}"/>
              </a:ext>
            </a:extLst>
          </p:cNvPr>
          <p:cNvSpPr txBox="1"/>
          <p:nvPr/>
        </p:nvSpPr>
        <p:spPr>
          <a:xfrm>
            <a:off x="10763037" y="3341035"/>
            <a:ext cx="8066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1100" dirty="0">
                <a:latin typeface="Calibri (Body)"/>
              </a:rPr>
              <a:t>Notebooks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72AA85-F804-4329-BC8D-51999C869E42}"/>
              </a:ext>
            </a:extLst>
          </p:cNvPr>
          <p:cNvSpPr txBox="1"/>
          <p:nvPr/>
        </p:nvSpPr>
        <p:spPr>
          <a:xfrm>
            <a:off x="10604101" y="3848560"/>
            <a:ext cx="1173719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1100" dirty="0">
                <a:latin typeface="Calibri (Body)"/>
              </a:rPr>
              <a:t>Analytics Reports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8BC071-0882-4DB9-9BBD-E0A7F157CEF1}"/>
              </a:ext>
            </a:extLst>
          </p:cNvPr>
          <p:cNvSpPr txBox="1"/>
          <p:nvPr/>
        </p:nvSpPr>
        <p:spPr>
          <a:xfrm>
            <a:off x="10724937" y="4305027"/>
            <a:ext cx="960519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1100" dirty="0">
                <a:latin typeface="Calibri (Body)"/>
              </a:rPr>
              <a:t>KPI Reporting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3A598A-3A6A-49A0-B693-FF219ABBBED7}"/>
              </a:ext>
            </a:extLst>
          </p:cNvPr>
          <p:cNvSpPr txBox="1"/>
          <p:nvPr/>
        </p:nvSpPr>
        <p:spPr>
          <a:xfrm>
            <a:off x="10592449" y="4828650"/>
            <a:ext cx="1205779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1100" dirty="0">
                <a:latin typeface="Calibri (Body)"/>
              </a:rPr>
              <a:t>Machine Learning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5283104-1648-48A2-8ED7-243920388342}"/>
              </a:ext>
            </a:extLst>
          </p:cNvPr>
          <p:cNvSpPr txBox="1"/>
          <p:nvPr/>
        </p:nvSpPr>
        <p:spPr>
          <a:xfrm>
            <a:off x="299705" y="3459492"/>
            <a:ext cx="14723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latin typeface="Calibri (Body)"/>
              </a:rPr>
              <a:t>Data Sources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EC180A9-2859-4A41-8C54-2DF0D03F400C}"/>
              </a:ext>
            </a:extLst>
          </p:cNvPr>
          <p:cNvSpPr txBox="1"/>
          <p:nvPr/>
        </p:nvSpPr>
        <p:spPr>
          <a:xfrm>
            <a:off x="278434" y="3686175"/>
            <a:ext cx="11753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92000"/>
              <a:buFont typeface="Arial" panose="020B0604020202020204" pitchFamily="34" charset="0"/>
              <a:buChar char="•"/>
            </a:pPr>
            <a:r>
              <a:rPr lang="en-GB" sz="1100" dirty="0">
                <a:latin typeface="Calibri (Body)"/>
              </a:rPr>
              <a:t>Web App</a:t>
            </a:r>
          </a:p>
          <a:p>
            <a:pPr marL="285750" indent="-285750">
              <a:buSzPct val="92000"/>
              <a:buFont typeface="Arial" panose="020B0604020202020204" pitchFamily="34" charset="0"/>
              <a:buChar char="•"/>
            </a:pPr>
            <a:r>
              <a:rPr lang="en-GB" sz="1100" dirty="0">
                <a:latin typeface="Calibri (Body)"/>
              </a:rPr>
              <a:t>Log File</a:t>
            </a:r>
          </a:p>
          <a:p>
            <a:pPr marL="285750" indent="-285750">
              <a:buSzPct val="92000"/>
              <a:buFont typeface="Arial" panose="020B0604020202020204" pitchFamily="34" charset="0"/>
              <a:buChar char="•"/>
            </a:pPr>
            <a:r>
              <a:rPr lang="en-GB" sz="1100" dirty="0">
                <a:latin typeface="Calibri (Body)"/>
              </a:rPr>
              <a:t>Database</a:t>
            </a:r>
          </a:p>
          <a:p>
            <a:pPr marL="285750" indent="-285750">
              <a:buSzPct val="92000"/>
              <a:buFont typeface="Arial" panose="020B0604020202020204" pitchFamily="34" charset="0"/>
              <a:buChar char="•"/>
            </a:pPr>
            <a:r>
              <a:rPr lang="en-GB" sz="1100" dirty="0">
                <a:latin typeface="Calibri (Body)"/>
              </a:rPr>
              <a:t>Raw Dump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EC77F62-5C2C-4E1D-8598-22135715D06E}"/>
              </a:ext>
            </a:extLst>
          </p:cNvPr>
          <p:cNvSpPr txBox="1"/>
          <p:nvPr/>
        </p:nvSpPr>
        <p:spPr>
          <a:xfrm>
            <a:off x="2095500" y="3086100"/>
            <a:ext cx="8563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latin typeface="Calibri (Body)"/>
              </a:rPr>
              <a:t>Batch Data </a:t>
            </a:r>
          </a:p>
          <a:p>
            <a:r>
              <a:rPr lang="en-GB" sz="1100" b="1" dirty="0">
                <a:latin typeface="Calibri (Body)"/>
              </a:rPr>
              <a:t>Processing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C24725-3462-4938-87C4-6755D605F00D}"/>
              </a:ext>
            </a:extLst>
          </p:cNvPr>
          <p:cNvSpPr txBox="1"/>
          <p:nvPr/>
        </p:nvSpPr>
        <p:spPr>
          <a:xfrm>
            <a:off x="2076450" y="3819525"/>
            <a:ext cx="8242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latin typeface="Calibri (Body)"/>
              </a:rPr>
              <a:t>Event Data</a:t>
            </a:r>
          </a:p>
          <a:p>
            <a:r>
              <a:rPr lang="en-GB" sz="1100" b="1" dirty="0">
                <a:latin typeface="Calibri (Body)"/>
              </a:rPr>
              <a:t>Processing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85704CA-8521-4547-AA9C-F354AF3B8CD4}"/>
              </a:ext>
            </a:extLst>
          </p:cNvPr>
          <p:cNvSpPr txBox="1"/>
          <p:nvPr/>
        </p:nvSpPr>
        <p:spPr>
          <a:xfrm>
            <a:off x="2047875" y="4476750"/>
            <a:ext cx="10182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latin typeface="Calibri (Body)"/>
              </a:rPr>
              <a:t>Realtime Data</a:t>
            </a:r>
          </a:p>
          <a:p>
            <a:r>
              <a:rPr lang="en-GB" sz="1100" b="1" dirty="0">
                <a:latin typeface="Calibri (Body)"/>
              </a:rPr>
              <a:t>Processing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DCEDB5B-86D5-4B65-B5FC-FC0934B01621}"/>
              </a:ext>
            </a:extLst>
          </p:cNvPr>
          <p:cNvSpPr txBox="1"/>
          <p:nvPr/>
        </p:nvSpPr>
        <p:spPr>
          <a:xfrm>
            <a:off x="3790950" y="3657600"/>
            <a:ext cx="891591" cy="430887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/>
            <a:r>
              <a:rPr lang="en-GB" sz="1100" b="1" dirty="0">
                <a:latin typeface="Calibri (Body)"/>
              </a:rPr>
              <a:t>Raw Data</a:t>
            </a:r>
          </a:p>
          <a:p>
            <a:pPr algn="ctr"/>
            <a:r>
              <a:rPr lang="en-GB" sz="1100" dirty="0">
                <a:latin typeface="Calibri (Body)"/>
              </a:rPr>
              <a:t>(Azure Blob)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DCA683E-5044-4F17-995B-49D59ACDE986}"/>
              </a:ext>
            </a:extLst>
          </p:cNvPr>
          <p:cNvSpPr txBox="1"/>
          <p:nvPr/>
        </p:nvSpPr>
        <p:spPr>
          <a:xfrm>
            <a:off x="5372100" y="3200400"/>
            <a:ext cx="1186639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latin typeface="Calibri (Body)"/>
              </a:rPr>
              <a:t>Cleaning/Staging</a:t>
            </a:r>
          </a:p>
          <a:p>
            <a:r>
              <a:rPr lang="en-GB" sz="1100" dirty="0">
                <a:latin typeface="Calibri (Body)"/>
              </a:rPr>
              <a:t>         (ADF)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latin typeface="Calibri (Body)"/>
              </a:rPr>
              <a:t>Remove duplicate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latin typeface="Calibri (Body)"/>
              </a:rPr>
              <a:t>Data masking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latin typeface="Calibri (Body)"/>
              </a:rPr>
              <a:t>Renaming variables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latin typeface="Calibri (Body)"/>
              </a:rPr>
              <a:t>Data quality check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A081702-FCA0-40C6-8F33-9EE1AF95EBB3}"/>
              </a:ext>
            </a:extLst>
          </p:cNvPr>
          <p:cNvSpPr txBox="1"/>
          <p:nvPr/>
        </p:nvSpPr>
        <p:spPr>
          <a:xfrm>
            <a:off x="7105650" y="3228975"/>
            <a:ext cx="11368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latin typeface="Calibri (Body)"/>
              </a:rPr>
              <a:t>Core Data</a:t>
            </a:r>
          </a:p>
          <a:p>
            <a:r>
              <a:rPr lang="en-GB" sz="1100" dirty="0">
                <a:latin typeface="Calibri (Body)"/>
              </a:rPr>
              <a:t>(Data Lake)</a:t>
            </a:r>
          </a:p>
          <a:p>
            <a:pPr indent="-171450">
              <a:buFont typeface="Arial" panose="020B0604020202020204" pitchFamily="34" charset="0"/>
              <a:buChar char="•"/>
            </a:pPr>
            <a:r>
              <a:rPr lang="en-GB" sz="1100" dirty="0">
                <a:latin typeface="Calibri (Body)"/>
              </a:rPr>
              <a:t>Create Tables</a:t>
            </a:r>
          </a:p>
          <a:p>
            <a:pPr indent="-171450">
              <a:buFont typeface="Arial" panose="020B0604020202020204" pitchFamily="34" charset="0"/>
              <a:buChar char="•"/>
            </a:pPr>
            <a:r>
              <a:rPr lang="en-GB" sz="1100" dirty="0">
                <a:latin typeface="Calibri (Body)"/>
              </a:rPr>
              <a:t>Split Data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13C7442-A838-4438-A89C-3F4ACE777542}"/>
              </a:ext>
            </a:extLst>
          </p:cNvPr>
          <p:cNvSpPr txBox="1"/>
          <p:nvPr/>
        </p:nvSpPr>
        <p:spPr>
          <a:xfrm>
            <a:off x="6981825" y="4533900"/>
            <a:ext cx="12795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Calibri (Body)"/>
              </a:rPr>
              <a:t>Archived/Historical</a:t>
            </a:r>
          </a:p>
          <a:p>
            <a:r>
              <a:rPr lang="en-GB" sz="1100" dirty="0">
                <a:latin typeface="Calibri (Body)"/>
              </a:rPr>
              <a:t>Data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6806EAD-CF4A-47C4-8666-E65996F38084}"/>
              </a:ext>
            </a:extLst>
          </p:cNvPr>
          <p:cNvSpPr txBox="1"/>
          <p:nvPr/>
        </p:nvSpPr>
        <p:spPr>
          <a:xfrm>
            <a:off x="8934450" y="3124200"/>
            <a:ext cx="8002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Calibri (Body)"/>
              </a:rPr>
              <a:t>Aggregate </a:t>
            </a:r>
          </a:p>
          <a:p>
            <a:r>
              <a:rPr lang="en-GB" sz="1100" dirty="0">
                <a:latin typeface="Calibri (Body)"/>
              </a:rPr>
              <a:t>Tables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884D8E7-DD0A-4B64-B51A-FD88C8542CD4}"/>
              </a:ext>
            </a:extLst>
          </p:cNvPr>
          <p:cNvSpPr txBox="1"/>
          <p:nvPr/>
        </p:nvSpPr>
        <p:spPr>
          <a:xfrm>
            <a:off x="8953500" y="3657600"/>
            <a:ext cx="76655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Calibri (Body)"/>
              </a:rPr>
              <a:t>Prejoined </a:t>
            </a:r>
          </a:p>
          <a:p>
            <a:r>
              <a:rPr lang="en-GB" sz="1100" dirty="0">
                <a:latin typeface="Calibri (Body)"/>
              </a:rPr>
              <a:t>Analytical</a:t>
            </a:r>
          </a:p>
          <a:p>
            <a:r>
              <a:rPr lang="en-GB" sz="1100" dirty="0">
                <a:latin typeface="Calibri (Body)"/>
              </a:rPr>
              <a:t>Tables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0B8D910-B3AD-4DD9-A232-B9AEEEAC6209}"/>
              </a:ext>
            </a:extLst>
          </p:cNvPr>
          <p:cNvSpPr txBox="1"/>
          <p:nvPr/>
        </p:nvSpPr>
        <p:spPr>
          <a:xfrm>
            <a:off x="8867775" y="4438650"/>
            <a:ext cx="989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Calibri (Body)"/>
              </a:rPr>
              <a:t>View Creation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F41513C-A024-4C69-9F22-27E557BC031E}"/>
              </a:ext>
            </a:extLst>
          </p:cNvPr>
          <p:cNvSpPr txBox="1"/>
          <p:nvPr/>
        </p:nvSpPr>
        <p:spPr>
          <a:xfrm>
            <a:off x="5219700" y="5276850"/>
            <a:ext cx="11769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Calibri (Body)"/>
              </a:rPr>
              <a:t>Data Governance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BD3117B-4613-45F6-B5AF-68DD9E3EF842}"/>
              </a:ext>
            </a:extLst>
          </p:cNvPr>
          <p:cNvSpPr txBox="1"/>
          <p:nvPr/>
        </p:nvSpPr>
        <p:spPr>
          <a:xfrm>
            <a:off x="5219700" y="5781675"/>
            <a:ext cx="10230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Calibri (Body)"/>
              </a:rPr>
              <a:t>Data Life Cycle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85D4091-5091-44E3-920C-70D9295305D8}"/>
              </a:ext>
            </a:extLst>
          </p:cNvPr>
          <p:cNvSpPr txBox="1"/>
          <p:nvPr/>
        </p:nvSpPr>
        <p:spPr>
          <a:xfrm>
            <a:off x="5200650" y="6267450"/>
            <a:ext cx="18069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Calibri (Body)"/>
              </a:rPr>
              <a:t>Data Security / Classification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FD5A31E-D351-408A-9BBA-8B53283C5644}"/>
              </a:ext>
            </a:extLst>
          </p:cNvPr>
          <p:cNvCxnSpPr>
            <a:cxnSpLocks/>
            <a:stCxn id="17" idx="3"/>
            <a:endCxn id="52" idx="1"/>
          </p:cNvCxnSpPr>
          <p:nvPr/>
        </p:nvCxnSpPr>
        <p:spPr>
          <a:xfrm>
            <a:off x="4836129" y="3984615"/>
            <a:ext cx="535971" cy="1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F6EC605-EF82-409A-887E-1C149FEEE78D}"/>
              </a:ext>
            </a:extLst>
          </p:cNvPr>
          <p:cNvCxnSpPr>
            <a:cxnSpLocks/>
          </p:cNvCxnSpPr>
          <p:nvPr/>
        </p:nvCxnSpPr>
        <p:spPr>
          <a:xfrm>
            <a:off x="6560154" y="3670290"/>
            <a:ext cx="468000" cy="1485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5BC5AB4-49C1-468C-A8AB-C97C27F9FDD4}"/>
              </a:ext>
            </a:extLst>
          </p:cNvPr>
          <p:cNvCxnSpPr>
            <a:cxnSpLocks/>
          </p:cNvCxnSpPr>
          <p:nvPr/>
        </p:nvCxnSpPr>
        <p:spPr>
          <a:xfrm>
            <a:off x="8217504" y="3346440"/>
            <a:ext cx="504000" cy="1485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8BA34F7-9E9A-42E4-9F96-6CE9AA714CD9}"/>
              </a:ext>
            </a:extLst>
          </p:cNvPr>
          <p:cNvCxnSpPr>
            <a:cxnSpLocks/>
          </p:cNvCxnSpPr>
          <p:nvPr/>
        </p:nvCxnSpPr>
        <p:spPr>
          <a:xfrm>
            <a:off x="8217504" y="3965565"/>
            <a:ext cx="504000" cy="1485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0BACD7DA-C8EA-438F-A470-7A63E2C55B99}"/>
              </a:ext>
            </a:extLst>
          </p:cNvPr>
          <p:cNvCxnSpPr>
            <a:cxnSpLocks/>
          </p:cNvCxnSpPr>
          <p:nvPr/>
        </p:nvCxnSpPr>
        <p:spPr>
          <a:xfrm flipV="1">
            <a:off x="8232767" y="4709069"/>
            <a:ext cx="479993" cy="1545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3F28C919-F4DD-42EA-B8CC-2E3CDE56B902}"/>
              </a:ext>
            </a:extLst>
          </p:cNvPr>
          <p:cNvCxnSpPr>
            <a:cxnSpLocks/>
          </p:cNvCxnSpPr>
          <p:nvPr/>
        </p:nvCxnSpPr>
        <p:spPr>
          <a:xfrm>
            <a:off x="8201335" y="3655994"/>
            <a:ext cx="36000" cy="972000"/>
          </a:xfrm>
          <a:prstGeom prst="bentConnector3">
            <a:avLst>
              <a:gd name="adj1" fmla="val 6581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1A09283-5650-4537-91D0-04A68000E65D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9918939" y="3962400"/>
            <a:ext cx="252000" cy="3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87F41F0-4A4E-4F76-930B-FECA67033861}"/>
              </a:ext>
            </a:extLst>
          </p:cNvPr>
          <p:cNvCxnSpPr>
            <a:cxnSpLocks/>
          </p:cNvCxnSpPr>
          <p:nvPr/>
        </p:nvCxnSpPr>
        <p:spPr>
          <a:xfrm>
            <a:off x="10153650" y="3022194"/>
            <a:ext cx="0" cy="19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BFDFE99-10A6-4780-89C3-176DFB67C716}"/>
              </a:ext>
            </a:extLst>
          </p:cNvPr>
          <p:cNvCxnSpPr>
            <a:cxnSpLocks/>
          </p:cNvCxnSpPr>
          <p:nvPr/>
        </p:nvCxnSpPr>
        <p:spPr>
          <a:xfrm>
            <a:off x="10151889" y="3012853"/>
            <a:ext cx="252000" cy="2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19B9B72-CFDD-4AB1-829C-0F1B91BD3B47}"/>
              </a:ext>
            </a:extLst>
          </p:cNvPr>
          <p:cNvCxnSpPr>
            <a:cxnSpLocks/>
          </p:cNvCxnSpPr>
          <p:nvPr/>
        </p:nvCxnSpPr>
        <p:spPr>
          <a:xfrm>
            <a:off x="10151889" y="3479578"/>
            <a:ext cx="252000" cy="2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61E0397-5F63-4661-9819-CE31BB3C17F2}"/>
              </a:ext>
            </a:extLst>
          </p:cNvPr>
          <p:cNvCxnSpPr>
            <a:cxnSpLocks/>
          </p:cNvCxnSpPr>
          <p:nvPr/>
        </p:nvCxnSpPr>
        <p:spPr>
          <a:xfrm>
            <a:off x="10161414" y="3965353"/>
            <a:ext cx="252000" cy="2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B9724FF-03AC-4D89-9862-6DA9C0A038D3}"/>
              </a:ext>
            </a:extLst>
          </p:cNvPr>
          <p:cNvCxnSpPr>
            <a:cxnSpLocks/>
          </p:cNvCxnSpPr>
          <p:nvPr/>
        </p:nvCxnSpPr>
        <p:spPr>
          <a:xfrm>
            <a:off x="10142364" y="4441603"/>
            <a:ext cx="252000" cy="2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7510961-BE9B-42A2-B4D8-314901693555}"/>
              </a:ext>
            </a:extLst>
          </p:cNvPr>
          <p:cNvCxnSpPr>
            <a:cxnSpLocks/>
          </p:cNvCxnSpPr>
          <p:nvPr/>
        </p:nvCxnSpPr>
        <p:spPr>
          <a:xfrm>
            <a:off x="10151889" y="4955953"/>
            <a:ext cx="252000" cy="2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42BBD35-2346-4B6A-98E9-7B220025DAE2}"/>
              </a:ext>
            </a:extLst>
          </p:cNvPr>
          <p:cNvCxnSpPr>
            <a:cxnSpLocks/>
          </p:cNvCxnSpPr>
          <p:nvPr/>
        </p:nvCxnSpPr>
        <p:spPr>
          <a:xfrm>
            <a:off x="1375014" y="4029075"/>
            <a:ext cx="252000" cy="3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3EA69FA-0FC4-4135-AA9A-C644310A403B}"/>
              </a:ext>
            </a:extLst>
          </p:cNvPr>
          <p:cNvCxnSpPr>
            <a:cxnSpLocks/>
          </p:cNvCxnSpPr>
          <p:nvPr/>
        </p:nvCxnSpPr>
        <p:spPr>
          <a:xfrm>
            <a:off x="1609725" y="3203169"/>
            <a:ext cx="0" cy="151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456680C-AF2A-456A-AA9D-80935243175D}"/>
              </a:ext>
            </a:extLst>
          </p:cNvPr>
          <p:cNvCxnSpPr>
            <a:cxnSpLocks/>
          </p:cNvCxnSpPr>
          <p:nvPr/>
        </p:nvCxnSpPr>
        <p:spPr>
          <a:xfrm>
            <a:off x="1607964" y="3203353"/>
            <a:ext cx="360000" cy="2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78618BD-C013-4286-98D8-0658E23CB6B5}"/>
              </a:ext>
            </a:extLst>
          </p:cNvPr>
          <p:cNvCxnSpPr>
            <a:cxnSpLocks/>
          </p:cNvCxnSpPr>
          <p:nvPr/>
        </p:nvCxnSpPr>
        <p:spPr>
          <a:xfrm>
            <a:off x="1617489" y="4032028"/>
            <a:ext cx="360000" cy="2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9F241F5-227F-47C4-8B88-A5DC56C93F40}"/>
              </a:ext>
            </a:extLst>
          </p:cNvPr>
          <p:cNvCxnSpPr>
            <a:cxnSpLocks/>
          </p:cNvCxnSpPr>
          <p:nvPr/>
        </p:nvCxnSpPr>
        <p:spPr>
          <a:xfrm>
            <a:off x="1607964" y="4717828"/>
            <a:ext cx="360000" cy="2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B479DD8-D762-45E9-81D7-31AE61574763}"/>
              </a:ext>
            </a:extLst>
          </p:cNvPr>
          <p:cNvCxnSpPr>
            <a:cxnSpLocks/>
          </p:cNvCxnSpPr>
          <p:nvPr/>
        </p:nvCxnSpPr>
        <p:spPr>
          <a:xfrm>
            <a:off x="3409950" y="3184119"/>
            <a:ext cx="0" cy="151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48E07B0-C31B-4996-B02D-6074FB8DF537}"/>
              </a:ext>
            </a:extLst>
          </p:cNvPr>
          <p:cNvCxnSpPr>
            <a:cxnSpLocks/>
          </p:cNvCxnSpPr>
          <p:nvPr/>
        </p:nvCxnSpPr>
        <p:spPr>
          <a:xfrm>
            <a:off x="3166819" y="3192833"/>
            <a:ext cx="265426" cy="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331A5DC-EF96-482A-AD56-493E0754291F}"/>
              </a:ext>
            </a:extLst>
          </p:cNvPr>
          <p:cNvCxnSpPr>
            <a:cxnSpLocks/>
          </p:cNvCxnSpPr>
          <p:nvPr/>
        </p:nvCxnSpPr>
        <p:spPr>
          <a:xfrm>
            <a:off x="3157294" y="3964358"/>
            <a:ext cx="265426" cy="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C303E9E-2ABF-4464-ACA6-45D307ADBAD6}"/>
              </a:ext>
            </a:extLst>
          </p:cNvPr>
          <p:cNvCxnSpPr>
            <a:cxnSpLocks/>
          </p:cNvCxnSpPr>
          <p:nvPr/>
        </p:nvCxnSpPr>
        <p:spPr>
          <a:xfrm>
            <a:off x="3157294" y="4688258"/>
            <a:ext cx="265426" cy="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070BCBF-9C1F-4024-85E7-1450149EDACD}"/>
              </a:ext>
            </a:extLst>
          </p:cNvPr>
          <p:cNvCxnSpPr>
            <a:cxnSpLocks/>
          </p:cNvCxnSpPr>
          <p:nvPr/>
        </p:nvCxnSpPr>
        <p:spPr>
          <a:xfrm>
            <a:off x="3370089" y="3965353"/>
            <a:ext cx="252000" cy="2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C18CE31-2ACB-4324-8127-0893DDFB9953}"/>
              </a:ext>
            </a:extLst>
          </p:cNvPr>
          <p:cNvSpPr/>
          <p:nvPr/>
        </p:nvSpPr>
        <p:spPr>
          <a:xfrm>
            <a:off x="95250" y="1095153"/>
            <a:ext cx="12001500" cy="56501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75F033A-BAEE-4267-BEC9-53DBF1B17FFE}"/>
              </a:ext>
            </a:extLst>
          </p:cNvPr>
          <p:cNvSpPr/>
          <p:nvPr/>
        </p:nvSpPr>
        <p:spPr>
          <a:xfrm>
            <a:off x="4572001" y="314325"/>
            <a:ext cx="2838450" cy="6381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8ACBAAD-7936-47A7-832F-87294FD8A7E1}"/>
              </a:ext>
            </a:extLst>
          </p:cNvPr>
          <p:cNvSpPr txBox="1"/>
          <p:nvPr/>
        </p:nvSpPr>
        <p:spPr>
          <a:xfrm>
            <a:off x="4791075" y="400050"/>
            <a:ext cx="2562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Data Architecture</a:t>
            </a:r>
          </a:p>
        </p:txBody>
      </p:sp>
    </p:spTree>
    <p:extLst>
      <p:ext uri="{BB962C8B-B14F-4D97-AF65-F5344CB8AC3E}">
        <p14:creationId xmlns:p14="http://schemas.microsoft.com/office/powerpoint/2010/main" val="240483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BCDBD56-892A-40EC-91E7-3B75E7EA639B}"/>
              </a:ext>
            </a:extLst>
          </p:cNvPr>
          <p:cNvCxnSpPr/>
          <p:nvPr/>
        </p:nvCxnSpPr>
        <p:spPr>
          <a:xfrm>
            <a:off x="1866900" y="1552575"/>
            <a:ext cx="7277100" cy="0"/>
          </a:xfrm>
          <a:prstGeom prst="straightConnector1">
            <a:avLst/>
          </a:prstGeom>
          <a:ln w="9525">
            <a:solidFill>
              <a:schemeClr val="accent1">
                <a:alpha val="97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97D6EE-487A-4FE8-A360-D4A257098F4C}"/>
              </a:ext>
            </a:extLst>
          </p:cNvPr>
          <p:cNvCxnSpPr>
            <a:cxnSpLocks/>
          </p:cNvCxnSpPr>
          <p:nvPr/>
        </p:nvCxnSpPr>
        <p:spPr>
          <a:xfrm>
            <a:off x="5943600" y="828674"/>
            <a:ext cx="0" cy="57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0A3795-A540-49F6-9C1A-EF494D937D07}"/>
              </a:ext>
            </a:extLst>
          </p:cNvPr>
          <p:cNvCxnSpPr>
            <a:cxnSpLocks/>
          </p:cNvCxnSpPr>
          <p:nvPr/>
        </p:nvCxnSpPr>
        <p:spPr>
          <a:xfrm flipH="1">
            <a:off x="2743200" y="838200"/>
            <a:ext cx="19050" cy="57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7DECC6-B483-4D11-B807-D9FE28974745}"/>
              </a:ext>
            </a:extLst>
          </p:cNvPr>
          <p:cNvCxnSpPr>
            <a:cxnSpLocks/>
          </p:cNvCxnSpPr>
          <p:nvPr/>
        </p:nvCxnSpPr>
        <p:spPr>
          <a:xfrm>
            <a:off x="8582025" y="838200"/>
            <a:ext cx="0" cy="57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C3AB00B-0062-4739-9A6C-6D2CA14E517E}"/>
              </a:ext>
            </a:extLst>
          </p:cNvPr>
          <p:cNvCxnSpPr>
            <a:cxnSpLocks/>
          </p:cNvCxnSpPr>
          <p:nvPr/>
        </p:nvCxnSpPr>
        <p:spPr>
          <a:xfrm>
            <a:off x="1133475" y="1866900"/>
            <a:ext cx="9629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8A51919-4FE9-4BF5-9432-91E551AF9E12}"/>
              </a:ext>
            </a:extLst>
          </p:cNvPr>
          <p:cNvCxnSpPr>
            <a:cxnSpLocks/>
          </p:cNvCxnSpPr>
          <p:nvPr/>
        </p:nvCxnSpPr>
        <p:spPr>
          <a:xfrm>
            <a:off x="1076325" y="4238625"/>
            <a:ext cx="9696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81859373-0F76-4305-98D0-75A607454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5090" y="1195675"/>
            <a:ext cx="708675" cy="25212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72AC259-68B6-427A-9F6D-50023818D414}"/>
              </a:ext>
            </a:extLst>
          </p:cNvPr>
          <p:cNvSpPr txBox="1"/>
          <p:nvPr/>
        </p:nvSpPr>
        <p:spPr>
          <a:xfrm>
            <a:off x="3524250" y="885825"/>
            <a:ext cx="1476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Version Control Tool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2DBD133-C5F6-408C-AC46-5D593F591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168" y="1163155"/>
            <a:ext cx="649350" cy="28464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77F0A23-7D9F-4B3A-B5B2-30046DDE18AA}"/>
              </a:ext>
            </a:extLst>
          </p:cNvPr>
          <p:cNvSpPr txBox="1"/>
          <p:nvPr/>
        </p:nvSpPr>
        <p:spPr>
          <a:xfrm>
            <a:off x="6696075" y="857250"/>
            <a:ext cx="8563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CI / CD Tool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4F11CB4-AB3A-48C1-BE02-B4BE3BFD29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8304" y="1119039"/>
            <a:ext cx="864871" cy="32085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A99BE83-7153-434B-8D7C-4F345602CE11}"/>
              </a:ext>
            </a:extLst>
          </p:cNvPr>
          <p:cNvSpPr txBox="1"/>
          <p:nvPr/>
        </p:nvSpPr>
        <p:spPr>
          <a:xfrm>
            <a:off x="9201150" y="838200"/>
            <a:ext cx="10871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Datawarehouse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F94F34A-0109-4A13-8AC8-C1B14C74E2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8738" y="1076325"/>
            <a:ext cx="570292" cy="67627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7F554B1-4DE7-452F-9BB5-376DD2673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7830" y="2795438"/>
            <a:ext cx="893446" cy="33145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B405C77-579B-4733-A10F-FACFF9B3D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6880" y="5138588"/>
            <a:ext cx="931546" cy="34558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4E417D5-C5AE-44E6-85CB-60CC8E2717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7788" y="2247900"/>
            <a:ext cx="570292" cy="67627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D5FA68F-CA3D-4BFE-9F03-7C0E354E3D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0638" y="4895850"/>
            <a:ext cx="570292" cy="676275"/>
          </a:xfrm>
          <a:prstGeom prst="rect">
            <a:avLst/>
          </a:prstGeom>
        </p:spPr>
      </p:pic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08310EA-B285-4E0A-B0A3-2B0E902358FF}"/>
              </a:ext>
            </a:extLst>
          </p:cNvPr>
          <p:cNvSpPr/>
          <p:nvPr/>
        </p:nvSpPr>
        <p:spPr>
          <a:xfrm>
            <a:off x="2990849" y="2143124"/>
            <a:ext cx="2733675" cy="1647826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86443C27-EAC6-41CC-9372-0A706B83FB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6378" y="2278052"/>
            <a:ext cx="329045" cy="31729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D894F0A5-5AE5-44C5-82F5-3A052ED6F9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5953" y="2611427"/>
            <a:ext cx="329045" cy="317294"/>
          </a:xfrm>
          <a:prstGeom prst="rect">
            <a:avLst/>
          </a:prstGeom>
        </p:spPr>
      </p:pic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94AD77A3-99AB-4075-AF54-0796898DB33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57731" y="2875983"/>
            <a:ext cx="933831" cy="2674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8B4B299F-5AA5-4FE7-B444-2A2AAAA328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3375" y="2943225"/>
            <a:ext cx="209550" cy="260350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87BCB8F-A209-4496-8DE9-34A93F7F4B71}"/>
              </a:ext>
            </a:extLst>
          </p:cNvPr>
          <p:cNvCxnSpPr>
            <a:cxnSpLocks/>
          </p:cNvCxnSpPr>
          <p:nvPr/>
        </p:nvCxnSpPr>
        <p:spPr>
          <a:xfrm>
            <a:off x="3390900" y="2763954"/>
            <a:ext cx="247650" cy="4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31198577-43E8-4925-A350-EAB57CE24648}"/>
              </a:ext>
            </a:extLst>
          </p:cNvPr>
          <p:cNvCxnSpPr/>
          <p:nvPr/>
        </p:nvCxnSpPr>
        <p:spPr>
          <a:xfrm rot="16200000" flipH="1">
            <a:off x="3894406" y="2808918"/>
            <a:ext cx="173736" cy="3806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31FA7B6B-4854-4889-966F-C2AA7F8739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63371" y="3358339"/>
            <a:ext cx="274207" cy="236572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C106DFC3-51AD-499A-BCC3-4F817A77077F}"/>
              </a:ext>
            </a:extLst>
          </p:cNvPr>
          <p:cNvSpPr txBox="1"/>
          <p:nvPr/>
        </p:nvSpPr>
        <p:spPr>
          <a:xfrm>
            <a:off x="3495675" y="2295525"/>
            <a:ext cx="7429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DB objects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7FF074C-DF55-40E1-9CA4-2676FD10AEEE}"/>
              </a:ext>
            </a:extLst>
          </p:cNvPr>
          <p:cNvSpPr txBox="1"/>
          <p:nvPr/>
        </p:nvSpPr>
        <p:spPr>
          <a:xfrm>
            <a:off x="3905250" y="2638425"/>
            <a:ext cx="7429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SQL script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7944447-E53F-4BE3-8693-B47DC789ED5C}"/>
              </a:ext>
            </a:extLst>
          </p:cNvPr>
          <p:cNvSpPr txBox="1"/>
          <p:nvPr/>
        </p:nvSpPr>
        <p:spPr>
          <a:xfrm>
            <a:off x="4294909" y="2962275"/>
            <a:ext cx="13161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Code_Challenge.sql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8260A34-D225-41C9-A0A7-2B8953D5371D}"/>
              </a:ext>
            </a:extLst>
          </p:cNvPr>
          <p:cNvSpPr txBox="1"/>
          <p:nvPr/>
        </p:nvSpPr>
        <p:spPr>
          <a:xfrm>
            <a:off x="3876675" y="3381375"/>
            <a:ext cx="7429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Stages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55BABFC-FBEE-42C1-850C-87D4EA3A2E31}"/>
              </a:ext>
            </a:extLst>
          </p:cNvPr>
          <p:cNvSpPr txBox="1"/>
          <p:nvPr/>
        </p:nvSpPr>
        <p:spPr>
          <a:xfrm>
            <a:off x="4703540" y="3467100"/>
            <a:ext cx="830485" cy="2308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900" b="1" dirty="0">
                <a:solidFill>
                  <a:schemeClr val="bg1"/>
                </a:solidFill>
              </a:rPr>
              <a:t>Test branch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22AB19A-3556-41A3-9AD5-C82D5DDFEAA2}"/>
              </a:ext>
            </a:extLst>
          </p:cNvPr>
          <p:cNvCxnSpPr/>
          <p:nvPr/>
        </p:nvCxnSpPr>
        <p:spPr>
          <a:xfrm>
            <a:off x="1895475" y="2695575"/>
            <a:ext cx="1116000" cy="0"/>
          </a:xfrm>
          <a:prstGeom prst="straightConnector1">
            <a:avLst/>
          </a:prstGeom>
          <a:ln w="9525">
            <a:solidFill>
              <a:schemeClr val="accent1">
                <a:alpha val="97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69D5880-A6E5-41BF-8357-91236372C0B2}"/>
              </a:ext>
            </a:extLst>
          </p:cNvPr>
          <p:cNvSpPr txBox="1"/>
          <p:nvPr/>
        </p:nvSpPr>
        <p:spPr>
          <a:xfrm>
            <a:off x="1952625" y="2476500"/>
            <a:ext cx="7429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Commit</a:t>
            </a:r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21DBA8FD-C56D-44F5-AED6-BF32FDD864A0}"/>
              </a:ext>
            </a:extLst>
          </p:cNvPr>
          <p:cNvSpPr/>
          <p:nvPr/>
        </p:nvSpPr>
        <p:spPr>
          <a:xfrm>
            <a:off x="4086225" y="4076700"/>
            <a:ext cx="352425" cy="46672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68AD951-3976-4601-B0C2-859AE50ECF72}"/>
              </a:ext>
            </a:extLst>
          </p:cNvPr>
          <p:cNvCxnSpPr>
            <a:cxnSpLocks/>
          </p:cNvCxnSpPr>
          <p:nvPr/>
        </p:nvCxnSpPr>
        <p:spPr>
          <a:xfrm>
            <a:off x="1866900" y="2723198"/>
            <a:ext cx="2276475" cy="1496377"/>
          </a:xfrm>
          <a:prstGeom prst="straightConnector1">
            <a:avLst/>
          </a:prstGeom>
          <a:ln w="9525">
            <a:solidFill>
              <a:schemeClr val="accent1">
                <a:alpha val="97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AA18F55-9D6D-4826-95A1-01D6D1968406}"/>
              </a:ext>
            </a:extLst>
          </p:cNvPr>
          <p:cNvSpPr txBox="1"/>
          <p:nvPr/>
        </p:nvSpPr>
        <p:spPr>
          <a:xfrm>
            <a:off x="4391892" y="4000500"/>
            <a:ext cx="988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Pull Request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1439D426-489A-4BA1-8162-610856229E09}"/>
              </a:ext>
            </a:extLst>
          </p:cNvPr>
          <p:cNvSpPr/>
          <p:nvPr/>
        </p:nvSpPr>
        <p:spPr>
          <a:xfrm>
            <a:off x="3009899" y="4629149"/>
            <a:ext cx="2733675" cy="1647826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EDCACEC8-39C2-45D4-9B08-2E3975F135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5428" y="4764077"/>
            <a:ext cx="329045" cy="317294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2FAF8759-8C9F-46EE-8984-06BA087E81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5003" y="5097452"/>
            <a:ext cx="329045" cy="317294"/>
          </a:xfrm>
          <a:prstGeom prst="rect">
            <a:avLst/>
          </a:prstGeom>
        </p:spPr>
      </p:pic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B256B412-5C03-4CF9-AD54-6A1BB8B2F24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76781" y="5362008"/>
            <a:ext cx="933831" cy="2674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BF983124-CDB3-4370-B4F1-EBCF74D432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2425" y="5429250"/>
            <a:ext cx="209550" cy="260350"/>
          </a:xfrm>
          <a:prstGeom prst="rect">
            <a:avLst/>
          </a:prstGeom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C88A78E-9DC0-44DF-9389-F6A5B7590322}"/>
              </a:ext>
            </a:extLst>
          </p:cNvPr>
          <p:cNvCxnSpPr>
            <a:cxnSpLocks/>
          </p:cNvCxnSpPr>
          <p:nvPr/>
        </p:nvCxnSpPr>
        <p:spPr>
          <a:xfrm>
            <a:off x="3409950" y="5249979"/>
            <a:ext cx="247650" cy="4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92333912-4324-43DC-A627-C4C09E50D4F6}"/>
              </a:ext>
            </a:extLst>
          </p:cNvPr>
          <p:cNvCxnSpPr/>
          <p:nvPr/>
        </p:nvCxnSpPr>
        <p:spPr>
          <a:xfrm rot="16200000" flipH="1">
            <a:off x="3913456" y="5294943"/>
            <a:ext cx="173736" cy="3806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>
            <a:extLst>
              <a:ext uri="{FF2B5EF4-FFF2-40B4-BE49-F238E27FC236}">
                <a16:creationId xmlns:a16="http://schemas.microsoft.com/office/drawing/2014/main" id="{289FAE31-FAD5-4543-BE6F-927D226CC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82421" y="5844364"/>
            <a:ext cx="274207" cy="236572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CD196F0C-7610-43AB-8B13-6B0FDA38DA2B}"/>
              </a:ext>
            </a:extLst>
          </p:cNvPr>
          <p:cNvSpPr txBox="1"/>
          <p:nvPr/>
        </p:nvSpPr>
        <p:spPr>
          <a:xfrm>
            <a:off x="3514725" y="4781550"/>
            <a:ext cx="7429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DB objects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16C762B-B3FB-43A4-9F4B-1E4420BB494D}"/>
              </a:ext>
            </a:extLst>
          </p:cNvPr>
          <p:cNvSpPr txBox="1"/>
          <p:nvPr/>
        </p:nvSpPr>
        <p:spPr>
          <a:xfrm>
            <a:off x="3924300" y="5124450"/>
            <a:ext cx="7429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SQL script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D106FB1-89DE-4653-A8EB-6C0D19989E76}"/>
              </a:ext>
            </a:extLst>
          </p:cNvPr>
          <p:cNvSpPr txBox="1"/>
          <p:nvPr/>
        </p:nvSpPr>
        <p:spPr>
          <a:xfrm>
            <a:off x="4313959" y="5448300"/>
            <a:ext cx="13161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Code_Challenge.sql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871B1FA-5E88-4E58-A102-AE5FC874CA8F}"/>
              </a:ext>
            </a:extLst>
          </p:cNvPr>
          <p:cNvSpPr txBox="1"/>
          <p:nvPr/>
        </p:nvSpPr>
        <p:spPr>
          <a:xfrm>
            <a:off x="3895725" y="5867400"/>
            <a:ext cx="7429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Stages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25F6C5A-0694-4C54-BED7-E065FB36A3EC}"/>
              </a:ext>
            </a:extLst>
          </p:cNvPr>
          <p:cNvSpPr txBox="1"/>
          <p:nvPr/>
        </p:nvSpPr>
        <p:spPr>
          <a:xfrm>
            <a:off x="4618673" y="5943600"/>
            <a:ext cx="982027" cy="2308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900" b="1" dirty="0">
                <a:solidFill>
                  <a:schemeClr val="bg1"/>
                </a:solidFill>
              </a:rPr>
              <a:t>Master branch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35F46B4-3495-47C3-8B6A-4F5C8AE213D0}"/>
              </a:ext>
            </a:extLst>
          </p:cNvPr>
          <p:cNvCxnSpPr>
            <a:cxnSpLocks/>
          </p:cNvCxnSpPr>
          <p:nvPr/>
        </p:nvCxnSpPr>
        <p:spPr>
          <a:xfrm flipV="1">
            <a:off x="1800225" y="4238625"/>
            <a:ext cx="2333625" cy="857250"/>
          </a:xfrm>
          <a:prstGeom prst="straightConnector1">
            <a:avLst/>
          </a:prstGeom>
          <a:ln w="9525">
            <a:solidFill>
              <a:schemeClr val="accent1">
                <a:alpha val="97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B6ABC0D-D7C3-42AF-B49A-E08A940673BD}"/>
              </a:ext>
            </a:extLst>
          </p:cNvPr>
          <p:cNvSpPr txBox="1"/>
          <p:nvPr/>
        </p:nvSpPr>
        <p:spPr>
          <a:xfrm rot="2032656">
            <a:off x="1986396" y="3112844"/>
            <a:ext cx="6754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Create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351B174-8C20-4979-8EEE-35CC496A9DE8}"/>
              </a:ext>
            </a:extLst>
          </p:cNvPr>
          <p:cNvSpPr txBox="1"/>
          <p:nvPr/>
        </p:nvSpPr>
        <p:spPr>
          <a:xfrm rot="20346862">
            <a:off x="1905000" y="4693994"/>
            <a:ext cx="7429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Approve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A6E34A6-904C-483F-9713-B0B71EAEF7C2}"/>
              </a:ext>
            </a:extLst>
          </p:cNvPr>
          <p:cNvSpPr txBox="1"/>
          <p:nvPr/>
        </p:nvSpPr>
        <p:spPr>
          <a:xfrm>
            <a:off x="4629150" y="1314450"/>
            <a:ext cx="1266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Manual changes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CFD96018-B0C8-418E-9BD0-FD41A3B991D6}"/>
              </a:ext>
            </a:extLst>
          </p:cNvPr>
          <p:cNvSpPr/>
          <p:nvPr/>
        </p:nvSpPr>
        <p:spPr>
          <a:xfrm>
            <a:off x="6829426" y="2533651"/>
            <a:ext cx="142874" cy="2095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17101300-E086-424F-A80E-0B590771224E}"/>
              </a:ext>
            </a:extLst>
          </p:cNvPr>
          <p:cNvSpPr/>
          <p:nvPr/>
        </p:nvSpPr>
        <p:spPr>
          <a:xfrm>
            <a:off x="6448426" y="2133601"/>
            <a:ext cx="142874" cy="2095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E585F75A-867D-41D6-9729-1FCF6F49BD6F}"/>
              </a:ext>
            </a:extLst>
          </p:cNvPr>
          <p:cNvCxnSpPr>
            <a:cxnSpLocks/>
            <a:stCxn id="92" idx="2"/>
          </p:cNvCxnSpPr>
          <p:nvPr/>
        </p:nvCxnSpPr>
        <p:spPr>
          <a:xfrm rot="16200000" flipH="1">
            <a:off x="6522244" y="2340768"/>
            <a:ext cx="295275" cy="30003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FF9004F3-41BA-4D28-9093-8DC0F42BBDE9}"/>
              </a:ext>
            </a:extLst>
          </p:cNvPr>
          <p:cNvSpPr/>
          <p:nvPr/>
        </p:nvSpPr>
        <p:spPr>
          <a:xfrm>
            <a:off x="7010400" y="2657475"/>
            <a:ext cx="942975" cy="866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8719CC0-10D6-472B-AF02-44432AE788A3}"/>
              </a:ext>
            </a:extLst>
          </p:cNvPr>
          <p:cNvSpPr txBox="1"/>
          <p:nvPr/>
        </p:nvSpPr>
        <p:spPr>
          <a:xfrm>
            <a:off x="7058025" y="2714625"/>
            <a:ext cx="971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Workflow will run schema change and apply missing changes</a:t>
            </a:r>
          </a:p>
          <a:p>
            <a:endParaRPr lang="en-GB" sz="800" dirty="0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DEB52AF6-8E9D-433F-B438-9F5967928DF9}"/>
              </a:ext>
            </a:extLst>
          </p:cNvPr>
          <p:cNvSpPr/>
          <p:nvPr/>
        </p:nvSpPr>
        <p:spPr>
          <a:xfrm>
            <a:off x="6819901" y="4953001"/>
            <a:ext cx="142874" cy="2095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3550E7C6-859A-45EA-8E88-CEEB4B961A0B}"/>
              </a:ext>
            </a:extLst>
          </p:cNvPr>
          <p:cNvSpPr/>
          <p:nvPr/>
        </p:nvSpPr>
        <p:spPr>
          <a:xfrm>
            <a:off x="6438901" y="4552951"/>
            <a:ext cx="142874" cy="2095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F858165D-52D3-48A3-9328-98BCCCADDEF1}"/>
              </a:ext>
            </a:extLst>
          </p:cNvPr>
          <p:cNvCxnSpPr>
            <a:cxnSpLocks/>
            <a:stCxn id="101" idx="2"/>
          </p:cNvCxnSpPr>
          <p:nvPr/>
        </p:nvCxnSpPr>
        <p:spPr>
          <a:xfrm rot="16200000" flipH="1">
            <a:off x="6512719" y="4760118"/>
            <a:ext cx="295275" cy="30003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B460A20-815C-4E47-9554-A76DBF90B425}"/>
              </a:ext>
            </a:extLst>
          </p:cNvPr>
          <p:cNvSpPr/>
          <p:nvPr/>
        </p:nvSpPr>
        <p:spPr>
          <a:xfrm>
            <a:off x="7010400" y="5095875"/>
            <a:ext cx="942975" cy="866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8954221-0D9D-4655-8AF3-78E3D18F1069}"/>
              </a:ext>
            </a:extLst>
          </p:cNvPr>
          <p:cNvSpPr txBox="1"/>
          <p:nvPr/>
        </p:nvSpPr>
        <p:spPr>
          <a:xfrm>
            <a:off x="7058025" y="5153025"/>
            <a:ext cx="971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Workflow will run schema change and apply missing changes</a:t>
            </a:r>
          </a:p>
          <a:p>
            <a:endParaRPr lang="en-GB" sz="800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94ED162-8BD6-4AE1-832D-DD43AFB9B6A2}"/>
              </a:ext>
            </a:extLst>
          </p:cNvPr>
          <p:cNvCxnSpPr>
            <a:cxnSpLocks/>
          </p:cNvCxnSpPr>
          <p:nvPr/>
        </p:nvCxnSpPr>
        <p:spPr>
          <a:xfrm>
            <a:off x="5744925" y="2990850"/>
            <a:ext cx="1255950" cy="0"/>
          </a:xfrm>
          <a:prstGeom prst="straightConnector1">
            <a:avLst/>
          </a:prstGeom>
          <a:ln w="9525">
            <a:solidFill>
              <a:schemeClr val="accent1">
                <a:alpha val="97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4F570ED-8B1D-4C1D-8323-87310B54418C}"/>
              </a:ext>
            </a:extLst>
          </p:cNvPr>
          <p:cNvCxnSpPr>
            <a:cxnSpLocks/>
          </p:cNvCxnSpPr>
          <p:nvPr/>
        </p:nvCxnSpPr>
        <p:spPr>
          <a:xfrm>
            <a:off x="5763975" y="5495925"/>
            <a:ext cx="1255950" cy="0"/>
          </a:xfrm>
          <a:prstGeom prst="straightConnector1">
            <a:avLst/>
          </a:prstGeom>
          <a:ln w="9525">
            <a:solidFill>
              <a:schemeClr val="accent1">
                <a:alpha val="97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Picture 113">
            <a:extLst>
              <a:ext uri="{FF2B5EF4-FFF2-40B4-BE49-F238E27FC236}">
                <a16:creationId xmlns:a16="http://schemas.microsoft.com/office/drawing/2014/main" id="{34C24ED0-25EC-47D4-9078-7D8B595875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48787" y="1490663"/>
            <a:ext cx="504067" cy="319088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83797FFE-56DC-42A2-9E5B-B9E58BB786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96413" y="3181350"/>
            <a:ext cx="490538" cy="300510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36BD6813-CB56-4A20-BCAA-206FBE7E52F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34512" y="5562600"/>
            <a:ext cx="538163" cy="289432"/>
          </a:xfrm>
          <a:prstGeom prst="rect">
            <a:avLst/>
          </a:prstGeom>
        </p:spPr>
      </p:pic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E0D8C97-350B-4C28-9239-19676D18AC37}"/>
              </a:ext>
            </a:extLst>
          </p:cNvPr>
          <p:cNvCxnSpPr>
            <a:cxnSpLocks/>
          </p:cNvCxnSpPr>
          <p:nvPr/>
        </p:nvCxnSpPr>
        <p:spPr>
          <a:xfrm>
            <a:off x="7964250" y="2981325"/>
            <a:ext cx="1255950" cy="0"/>
          </a:xfrm>
          <a:prstGeom prst="straightConnector1">
            <a:avLst/>
          </a:prstGeom>
          <a:ln w="9525">
            <a:solidFill>
              <a:schemeClr val="accent1">
                <a:alpha val="97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91BA214-390F-4489-B9EA-AA9C953EE44C}"/>
              </a:ext>
            </a:extLst>
          </p:cNvPr>
          <p:cNvCxnSpPr>
            <a:cxnSpLocks/>
          </p:cNvCxnSpPr>
          <p:nvPr/>
        </p:nvCxnSpPr>
        <p:spPr>
          <a:xfrm>
            <a:off x="7954725" y="5457825"/>
            <a:ext cx="1255950" cy="0"/>
          </a:xfrm>
          <a:prstGeom prst="straightConnector1">
            <a:avLst/>
          </a:prstGeom>
          <a:ln w="9525">
            <a:solidFill>
              <a:schemeClr val="accent1">
                <a:alpha val="97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7814A3A8-2B5F-4FBF-92A7-F79FE1F4F4E5}"/>
              </a:ext>
            </a:extLst>
          </p:cNvPr>
          <p:cNvSpPr txBox="1"/>
          <p:nvPr/>
        </p:nvSpPr>
        <p:spPr>
          <a:xfrm>
            <a:off x="5048250" y="247650"/>
            <a:ext cx="183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CI / CD Workflow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B2FD642-B2F6-4314-A6D0-2FA27A8D1F97}"/>
              </a:ext>
            </a:extLst>
          </p:cNvPr>
          <p:cNvSpPr/>
          <p:nvPr/>
        </p:nvSpPr>
        <p:spPr>
          <a:xfrm>
            <a:off x="733425" y="781050"/>
            <a:ext cx="10332000" cy="590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B6A69F37-A531-49AA-9804-9D6A5449BF6E}"/>
              </a:ext>
            </a:extLst>
          </p:cNvPr>
          <p:cNvSpPr/>
          <p:nvPr/>
        </p:nvSpPr>
        <p:spPr>
          <a:xfrm>
            <a:off x="5029200" y="219075"/>
            <a:ext cx="1857375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792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6C70D-CC69-41B2-994F-9931A4080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1224"/>
          </a:xfrm>
        </p:spPr>
        <p:txBody>
          <a:bodyPr>
            <a:noAutofit/>
          </a:bodyPr>
          <a:lstStyle/>
          <a:p>
            <a:br>
              <a:rPr lang="en-GB" sz="2800" b="0" i="0" u="none" strike="noStrike" baseline="0" dirty="0">
                <a:solidFill>
                  <a:srgbClr val="000000"/>
                </a:solidFill>
              </a:rPr>
            </a:br>
            <a:r>
              <a:rPr lang="en-GB" sz="2800" b="1" dirty="0">
                <a:solidFill>
                  <a:srgbClr val="4F81BC"/>
                </a:solidFill>
              </a:rPr>
              <a:t>E</a:t>
            </a:r>
            <a:r>
              <a:rPr lang="en-US" sz="2800" b="1" dirty="0">
                <a:solidFill>
                  <a:srgbClr val="4F81BC"/>
                </a:solidFill>
              </a:rPr>
              <a:t>nable a cross-functional team to discover data assets within a datalake. </a:t>
            </a:r>
            <a:br>
              <a:rPr lang="en-US" sz="2800" dirty="0">
                <a:solidFill>
                  <a:srgbClr val="000000"/>
                </a:solidFill>
              </a:rPr>
            </a:br>
            <a:r>
              <a:rPr lang="en-US" sz="2800" b="1" dirty="0">
                <a:solidFill>
                  <a:srgbClr val="4F81BC"/>
                </a:solidFill>
              </a:rPr>
              <a:t> 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A0425-49D6-4E1E-93D0-4FF902075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1244600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solidFill>
                  <a:schemeClr val="accent5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 Provider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Microsoft Azure</a:t>
            </a:r>
            <a:endParaRPr lang="en-GB" sz="1800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solidFill>
                  <a:schemeClr val="accent5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Service Name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Azure Data Lake Storage Gen2</a:t>
            </a:r>
            <a:endParaRPr lang="en-GB" sz="1800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solidFill>
                  <a:schemeClr val="accent5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GB" sz="1800" b="1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Data Lake Storage Gen2 supports the following authorization mechanisms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400" dirty="0">
                <a:solidFill>
                  <a:schemeClr val="accent5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Shared Key authorization</a:t>
            </a:r>
            <a:endParaRPr lang="en-GB" sz="1400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400" dirty="0">
                <a:solidFill>
                  <a:schemeClr val="accent5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Shared access signature (SAS) authorization</a:t>
            </a:r>
            <a:endParaRPr lang="en-GB" sz="1400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400" dirty="0">
                <a:solidFill>
                  <a:schemeClr val="accent5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Role-based access control (Azure RBAC)</a:t>
            </a:r>
            <a:endParaRPr lang="en-GB" sz="1400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400" dirty="0">
                <a:solidFill>
                  <a:schemeClr val="accent5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Access control lists (ACL)</a:t>
            </a:r>
          </a:p>
          <a:p>
            <a:pPr marL="228600" lvl="1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GB" sz="1800" i="1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Shared Key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 and </a:t>
            </a:r>
            <a:r>
              <a:rPr lang="en-GB" sz="1800" i="1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SAS authorization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 grant access to a user (or application) without requiring them to have an identity in Azure Active Directory (Azure AD).</a:t>
            </a:r>
          </a:p>
          <a:p>
            <a:pPr marL="228600" lvl="1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GB" sz="18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Azure RBAC and ACL both require the user (or application) to have an identity in Azure AD.</a:t>
            </a:r>
          </a:p>
          <a:p>
            <a:pPr marL="228600" lvl="1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GB" sz="18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RBAC allows you grant "coarse-grain" access.</a:t>
            </a:r>
          </a:p>
          <a:p>
            <a:pPr marL="228600" lvl="1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GB" sz="18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ACLs allows you grant "fine-grained" access</a:t>
            </a:r>
          </a:p>
          <a:p>
            <a:pPr marL="228600" lvl="1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</a:pPr>
            <a:endParaRPr lang="en-GB" sz="1800" dirty="0">
              <a:solidFill>
                <a:schemeClr val="accent5">
                  <a:lumMod val="75000"/>
                </a:schemeClr>
              </a:solidFill>
              <a:latin typeface="Calibri Light" panose="020F03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GB" sz="1400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255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AF02F-0547-4FD2-AC8E-7716712CF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4" y="117475"/>
            <a:ext cx="10639425" cy="1325563"/>
          </a:xfrm>
        </p:spPr>
        <p:txBody>
          <a:bodyPr>
            <a:normAutofit fontScale="90000"/>
          </a:bodyPr>
          <a:lstStyle/>
          <a:p>
            <a:br>
              <a:rPr lang="en-GB" sz="2800" b="0" i="0" u="none" strike="noStrike" baseline="0" dirty="0">
                <a:solidFill>
                  <a:srgbClr val="000000"/>
                </a:solidFill>
              </a:rPr>
            </a:br>
            <a:r>
              <a:rPr lang="en-GB" sz="2800" b="1" dirty="0">
                <a:solidFill>
                  <a:srgbClr val="4F81BC"/>
                </a:solidFill>
              </a:rPr>
              <a:t>E</a:t>
            </a:r>
            <a:r>
              <a:rPr lang="en-US" sz="2800" b="1" dirty="0">
                <a:solidFill>
                  <a:srgbClr val="4F81BC"/>
                </a:solidFill>
              </a:rPr>
              <a:t>nable a cross-functional team to discover data assets within a datalake (Cont.). </a:t>
            </a:r>
            <a:br>
              <a:rPr lang="en-US" sz="2800" dirty="0">
                <a:solidFill>
                  <a:srgbClr val="000000"/>
                </a:solidFill>
              </a:rPr>
            </a:br>
            <a:r>
              <a:rPr lang="en-US" sz="2800" b="1" dirty="0">
                <a:solidFill>
                  <a:srgbClr val="4F81BC"/>
                </a:solidFill>
              </a:rPr>
              <a:t> </a:t>
            </a:r>
            <a:endParaRPr lang="en-GB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84BFC9-CF5B-4C98-8862-766B665C7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650" y="1824831"/>
            <a:ext cx="5495925" cy="26212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AD4FF7-B27F-4E93-A053-EC04554C1A19}"/>
              </a:ext>
            </a:extLst>
          </p:cNvPr>
          <p:cNvSpPr txBox="1"/>
          <p:nvPr/>
        </p:nvSpPr>
        <p:spPr>
          <a:xfrm>
            <a:off x="904874" y="1192261"/>
            <a:ext cx="10086975" cy="494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1" indent="-228600">
              <a:lnSpc>
                <a:spcPct val="87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The system always evaluates Azure role assignments first, and if the assignment grants sufficient access permission, ACLs are ignored.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BBB723-431D-4B2B-9E22-8F5E45111E77}"/>
              </a:ext>
            </a:extLst>
          </p:cNvPr>
          <p:cNvSpPr txBox="1"/>
          <p:nvPr/>
        </p:nvSpPr>
        <p:spPr>
          <a:xfrm>
            <a:off x="1019175" y="4510330"/>
            <a:ext cx="9886949" cy="494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1" indent="-228600">
              <a:lnSpc>
                <a:spcPct val="87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500" b="1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Security groups </a:t>
            </a:r>
            <a:r>
              <a:rPr lang="en-GB" sz="15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: always use Azure AD security groups as the assigned principal in an ACL entry. Avoid direct role assignment to individual users or service principals.</a:t>
            </a:r>
          </a:p>
        </p:txBody>
      </p:sp>
    </p:spTree>
    <p:extLst>
      <p:ext uri="{BB962C8B-B14F-4D97-AF65-F5344CB8AC3E}">
        <p14:creationId xmlns:p14="http://schemas.microsoft.com/office/powerpoint/2010/main" val="2049927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2879</TotalTime>
  <Words>383</Words>
  <Application>Microsoft Office PowerPoint</Application>
  <PresentationFormat>Widescreen</PresentationFormat>
  <Paragraphs>94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(Body)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 Enable a cross-functional team to discover data assets within a datalake.   </vt:lpstr>
      <vt:lpstr> Enable a cross-functional team to discover data assets within a datalake (Cont.).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Vidyanand Kamagoudar</dc:creator>
  <cp:lastModifiedBy>Vidyanand Kamagoudar</cp:lastModifiedBy>
  <cp:revision>59</cp:revision>
  <dcterms:created xsi:type="dcterms:W3CDTF">2022-05-17T21:31:49Z</dcterms:created>
  <dcterms:modified xsi:type="dcterms:W3CDTF">2022-05-19T21:31:22Z</dcterms:modified>
</cp:coreProperties>
</file>