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8" r:id="rId4"/>
    <p:sldId id="259" r:id="rId5"/>
    <p:sldId id="266" r:id="rId6"/>
    <p:sldId id="261" r:id="rId7"/>
    <p:sldId id="262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0F527-3A0B-41E3-ACEE-0A3F522CBE5B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E757-EB44-4CF7-9FF8-2CBA28D274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E757-EB44-4CF7-9FF8-2CBA28D274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Technical information</a:t>
            </a:r>
            <a:endParaRPr lang="en-IN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FAB1C6-803E-47E9-8B29-4AFB5450389E}" type="slidenum">
              <a:rPr lang="en-IN" altLang="en-US" smtClean="0"/>
              <a:pPr/>
              <a:t>4</a:t>
            </a:fld>
            <a:endParaRPr lang="en-I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E757-EB44-4CF7-9FF8-2CBA28D274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39F23F-4071-4FA9-AAF4-D521F868872E}" type="slidenum">
              <a:rPr lang="en-IN" altLang="en-US" smtClean="0"/>
              <a:pPr/>
              <a:t>6</a:t>
            </a:fld>
            <a:endParaRPr lang="en-I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10AF-A4CA-4545-A2A5-85FFF276F6CA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68FA-4406-4A32-BD6E-B92D35220C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jpeg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9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5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7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2438400"/>
            <a:ext cx="6862762" cy="68421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 altLang="en-US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1143000" y="2362200"/>
            <a:ext cx="6850062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Display System Software 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2" descr="C:\K_backup\recognition\EM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429000"/>
            <a:ext cx="11874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K_backup\recognition\messeng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343400"/>
            <a:ext cx="11461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C:\K_backup\recognition\m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4419600"/>
            <a:ext cx="9874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0" descr="Adviso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3429000"/>
            <a:ext cx="1147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 descr="C:\Documents and Settings\worends\My Documents\My Pictures\Gen II Cluste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4343400"/>
            <a:ext cx="152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 descr="C:\K_backup\recognition\indi-dis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3352800"/>
            <a:ext cx="1547813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 descr="C:\K_backup\recognition\IMG_0372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4495800"/>
            <a:ext cx="15843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7162800" y="457200"/>
            <a:ext cx="1676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</a:t>
            </a:r>
            <a:r>
              <a:rPr lang="en-US" sz="1600" dirty="0" smtClean="0">
                <a:solidFill>
                  <a:schemeClr val="tx1"/>
                </a:solidFill>
              </a:rPr>
              <a:t>-Mar-2018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 altLang="en-US" dirty="0"/>
          </a:p>
        </p:txBody>
      </p:sp>
      <p:pic>
        <p:nvPicPr>
          <p:cNvPr id="21" name="Picture 20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82000" cy="5029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1. System Block Diagram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2. Advisor &amp; Messenger Application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3. Display System Process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4. Display Validation Process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5. Display Team Structure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6. Advisor &amp; Messenger Status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152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Agenda: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chemeClr val="bg1"/>
                </a:solidFill>
              </a:rPr>
              <a:t>Advisor &amp; Messenger</a:t>
            </a:r>
            <a:endParaRPr lang="en-GB" altLang="en-US" dirty="0" smtClean="0">
              <a:solidFill>
                <a:schemeClr val="bg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08050"/>
            <a:ext cx="4076700" cy="1109663"/>
          </a:xfrm>
        </p:spPr>
        <p:txBody>
          <a:bodyPr/>
          <a:lstStyle/>
          <a:p>
            <a:r>
              <a:rPr lang="en-US" altLang="en-US" sz="1400" dirty="0" smtClean="0"/>
              <a:t>Controller: Motorola 68376 32-bit </a:t>
            </a:r>
          </a:p>
          <a:p>
            <a:r>
              <a:rPr lang="en-GB" altLang="en-US" sz="1400" dirty="0" smtClean="0"/>
              <a:t>OS: VRTX</a:t>
            </a:r>
          </a:p>
          <a:p>
            <a:r>
              <a:rPr lang="en-US" altLang="en-US" sz="1400" dirty="0" smtClean="0">
                <a:cs typeface="Times New Roman" pitchFamily="18" charset="0"/>
              </a:rPr>
              <a:t>Build Env: Microtek</a:t>
            </a:r>
            <a:endParaRPr lang="en-GB" altLang="en-US" sz="1400" dirty="0" smtClean="0"/>
          </a:p>
          <a:p>
            <a:endParaRPr lang="en-GB" altLang="en-US" sz="1400" dirty="0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610100" y="1600200"/>
            <a:ext cx="4076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GB" altLang="en-US" sz="2900" dirty="0">
              <a:latin typeface="Arial" charset="0"/>
            </a:endParaRPr>
          </a:p>
        </p:txBody>
      </p:sp>
      <p:pic>
        <p:nvPicPr>
          <p:cNvPr id="31749" name="Picture 100" descr="Adviso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1500" y="836613"/>
            <a:ext cx="1147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 descr="C:\K_backup\recognition\messen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849313"/>
            <a:ext cx="14398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3652838"/>
          <a:ext cx="7772400" cy="365482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65125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581" marB="45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753" name="Picture 2" descr="C:\Users\sundak2\AppData\Local\Temp\notesC92085\~b666762.T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989138"/>
            <a:ext cx="7993063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ictur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52400"/>
            <a:ext cx="9144000" cy="7010400"/>
          </a:xfrm>
          <a:prstGeom prst="rect">
            <a:avLst/>
          </a:prstGeom>
        </p:spPr>
      </p:pic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128000" cy="4476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Advisor &amp; Messenger</a:t>
            </a:r>
          </a:p>
        </p:txBody>
      </p:sp>
      <p:sp>
        <p:nvSpPr>
          <p:cNvPr id="153293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3486150" cy="5467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000" u="sng" dirty="0">
                <a:cs typeface="Arial" charset="0"/>
              </a:rPr>
              <a:t>Advisor - Application</a:t>
            </a:r>
          </a:p>
          <a:p>
            <a:pPr marL="0" indent="0" eaLnBrk="1" hangingPunct="1">
              <a:buFontTx/>
              <a:buNone/>
              <a:defRPr/>
            </a:pPr>
            <a:endParaRPr lang="en-IN" sz="1000" dirty="0" smtClean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Quarry &amp; Construction 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- Titan – 770G, 772G, 773G, 775G, 777G T4F &amp; LRC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cs typeface="Arial" panose="020B0604020202020204" pitchFamily="34" charset="0"/>
              </a:rPr>
              <a:t> -  Atlas – 773F,775F,777F</a:t>
            </a:r>
          </a:p>
          <a:p>
            <a:pPr marL="0" indent="0" eaLnBrk="1" hangingPunct="1">
              <a:buFontTx/>
              <a:buNone/>
              <a:defRPr/>
            </a:pPr>
            <a:endParaRPr lang="en-US" sz="1000" dirty="0" smtClean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Large Mining Truck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- Checkmate 1 – 793F &amp; 797F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-  Checkmate 2 -  793 FAC &amp; 795FAC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-  Phoenix -  MT4400 &amp; MT5300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-   AMT – 793F &amp; 797F </a:t>
            </a:r>
          </a:p>
          <a:p>
            <a:pPr marL="0" indent="0" eaLnBrk="1" hangingPunct="1">
              <a:buFontTx/>
              <a:buNone/>
              <a:defRPr/>
            </a:pPr>
            <a:endParaRPr lang="en-IN" sz="1000" dirty="0" smtClean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Large Wheel Loader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  - LWL 992/ 854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  - LWL 993K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  - LWL 994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Large Track Type Tractor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- D8 to D11 T4F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Pavers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   - AP 6XXD ,AP5XXE &amp; AP10XXE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 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Engine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    - G3500 &amp;  G3516B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 </a:t>
            </a:r>
          </a:p>
          <a:p>
            <a:pPr marL="0" indent="0" eaLnBrk="1" hangingPunct="1">
              <a:buFontTx/>
              <a:buNone/>
              <a:defRPr/>
            </a:pPr>
            <a:r>
              <a:rPr lang="en-IN" sz="1000" dirty="0" smtClean="0">
                <a:cs typeface="Arial" panose="020B0604020202020204" pitchFamily="34" charset="0"/>
              </a:rPr>
              <a:t> 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5268913" y="530225"/>
            <a:ext cx="38623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N" altLang="en-US" sz="1000" b="1" u="sng" dirty="0" smtClean="0">
              <a:latin typeface="Arial" charset="0"/>
            </a:endParaRPr>
          </a:p>
          <a:p>
            <a:r>
              <a:rPr lang="en-IN" altLang="en-US" sz="1000" b="1" u="sng" dirty="0" smtClean="0">
                <a:latin typeface="Arial" charset="0"/>
              </a:rPr>
              <a:t>Messenger </a:t>
            </a:r>
            <a:r>
              <a:rPr lang="en-IN" altLang="en-US" sz="1000" b="1" u="sng" dirty="0">
                <a:latin typeface="Arial" charset="0"/>
              </a:rPr>
              <a:t>- Application </a:t>
            </a:r>
          </a:p>
          <a:p>
            <a:endParaRPr lang="en-IN" altLang="en-US" sz="1000" dirty="0">
              <a:latin typeface="Arial" charset="0"/>
            </a:endParaRPr>
          </a:p>
          <a:p>
            <a:r>
              <a:rPr lang="en-IN" altLang="en-US" sz="1000" b="1" dirty="0">
                <a:latin typeface="Arial" charset="0"/>
              </a:rPr>
              <a:t>Quarry &amp; Construction  </a:t>
            </a:r>
          </a:p>
          <a:p>
            <a:r>
              <a:rPr lang="en-US" altLang="en-US" sz="1000" b="1" dirty="0">
                <a:latin typeface="Arial" charset="0"/>
              </a:rPr>
              <a:t>   </a:t>
            </a:r>
            <a:r>
              <a:rPr lang="en-IN" altLang="en-US" sz="1000" b="1" dirty="0">
                <a:latin typeface="Arial" charset="0"/>
              </a:rPr>
              <a:t> - Titan – 770G, 772G T4F &amp; LRC</a:t>
            </a:r>
          </a:p>
          <a:p>
            <a:r>
              <a:rPr lang="en-US" altLang="en-US" sz="1000" b="1" dirty="0">
                <a:latin typeface="Arial" charset="0"/>
              </a:rPr>
              <a:t>    - Atlas - 773F &amp; 775F</a:t>
            </a:r>
          </a:p>
          <a:p>
            <a:endParaRPr lang="en-IN" altLang="en-US" sz="1000" b="1" dirty="0">
              <a:latin typeface="Arial" charset="0"/>
            </a:endParaRPr>
          </a:p>
          <a:p>
            <a:r>
              <a:rPr lang="en-IN" altLang="en-US" sz="1000" b="1" dirty="0">
                <a:latin typeface="Arial" charset="0"/>
              </a:rPr>
              <a:t>Motor Grader </a:t>
            </a:r>
          </a:p>
          <a:p>
            <a:r>
              <a:rPr lang="en-IN" altLang="en-US" sz="1000" b="1" dirty="0">
                <a:latin typeface="Arial" charset="0"/>
              </a:rPr>
              <a:t>   - MG M1 – 12,14,16,120,140,160M Series</a:t>
            </a:r>
          </a:p>
          <a:p>
            <a:r>
              <a:rPr lang="en-IN" altLang="en-US" sz="1000" b="1" dirty="0">
                <a:latin typeface="Arial" charset="0"/>
              </a:rPr>
              <a:t>   - MG M2 – 12,120,140,160M Series </a:t>
            </a:r>
          </a:p>
          <a:p>
            <a:r>
              <a:rPr lang="en-IN" altLang="en-US" sz="1000" b="1" dirty="0">
                <a:latin typeface="Arial" charset="0"/>
              </a:rPr>
              <a:t> </a:t>
            </a:r>
          </a:p>
          <a:p>
            <a:r>
              <a:rPr lang="en-IN" altLang="en-US" sz="1000" b="1" dirty="0">
                <a:latin typeface="Arial" charset="0"/>
              </a:rPr>
              <a:t>TPMS (Tire pressure Monitor System)</a:t>
            </a:r>
          </a:p>
          <a:p>
            <a:r>
              <a:rPr lang="en-IN" altLang="en-US" sz="1000" b="1" dirty="0">
                <a:latin typeface="Arial" charset="0"/>
              </a:rPr>
              <a:t> </a:t>
            </a:r>
          </a:p>
          <a:p>
            <a:r>
              <a:rPr lang="en-IN" altLang="en-US" sz="1000" b="1" dirty="0">
                <a:latin typeface="Arial" charset="0"/>
              </a:rPr>
              <a:t>Medium Wheel Loader(MWL) &amp; Large Wheel Loader (LWL)</a:t>
            </a:r>
          </a:p>
          <a:p>
            <a:r>
              <a:rPr lang="en-US" altLang="en-US" sz="1000" b="1" dirty="0">
                <a:latin typeface="Arial" charset="0"/>
              </a:rPr>
              <a:t> </a:t>
            </a:r>
            <a:endParaRPr lang="en-IN" altLang="en-US" sz="1000" b="1" dirty="0">
              <a:latin typeface="Arial" charset="0"/>
            </a:endParaRPr>
          </a:p>
          <a:p>
            <a:r>
              <a:rPr lang="en-IN" altLang="en-US" sz="1000" b="1" dirty="0">
                <a:latin typeface="Arial" charset="0"/>
              </a:rPr>
              <a:t>Marine</a:t>
            </a:r>
          </a:p>
          <a:p>
            <a:r>
              <a:rPr lang="en-IN" altLang="en-US" sz="1000" b="1" dirty="0">
                <a:latin typeface="Arial" charset="0"/>
              </a:rPr>
              <a:t> </a:t>
            </a:r>
          </a:p>
          <a:p>
            <a:r>
              <a:rPr lang="en-IN" altLang="en-US" sz="1000" b="1" dirty="0">
                <a:latin typeface="Arial" charset="0"/>
              </a:rPr>
              <a:t>Track Type Loader (TTL) </a:t>
            </a:r>
          </a:p>
          <a:p>
            <a:r>
              <a:rPr lang="en-IN" altLang="en-US" sz="1000" b="1" dirty="0">
                <a:latin typeface="Arial" charset="0"/>
              </a:rPr>
              <a:t> </a:t>
            </a:r>
          </a:p>
          <a:p>
            <a:r>
              <a:rPr lang="en-IN" altLang="en-US" sz="1000" b="1" dirty="0">
                <a:latin typeface="Arial" charset="0"/>
              </a:rPr>
              <a:t> Engine</a:t>
            </a:r>
          </a:p>
          <a:p>
            <a:r>
              <a:rPr lang="en-US" altLang="en-US" sz="1000" b="1" dirty="0">
                <a:latin typeface="Arial" charset="0"/>
              </a:rPr>
              <a:t>  - 3300</a:t>
            </a:r>
          </a:p>
          <a:p>
            <a:endParaRPr lang="en-US" altLang="en-US" sz="1000" b="1" dirty="0">
              <a:latin typeface="Arial" charset="0"/>
            </a:endParaRPr>
          </a:p>
          <a:p>
            <a:r>
              <a:rPr lang="en-US" altLang="en-US" sz="1000" b="1" dirty="0">
                <a:latin typeface="Arial" charset="0"/>
              </a:rPr>
              <a:t>Scissor Lift </a:t>
            </a:r>
            <a:endParaRPr lang="en-IN" altLang="en-US" sz="1000" b="1" dirty="0">
              <a:latin typeface="Arial" charset="0"/>
            </a:endParaRPr>
          </a:p>
          <a:p>
            <a:endParaRPr lang="en-US" altLang="en-US" sz="1000" b="1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US" altLang="en-US" sz="1000" dirty="0">
              <a:latin typeface="Arial" charset="0"/>
            </a:endParaRPr>
          </a:p>
          <a:p>
            <a:endParaRPr lang="en-IN" altLang="en-US" sz="1000" dirty="0">
              <a:latin typeface="Arial" charset="0"/>
            </a:endParaRPr>
          </a:p>
          <a:p>
            <a:r>
              <a:rPr lang="en-IN" altLang="en-US" sz="1000" dirty="0">
                <a:latin typeface="Arial" charset="0"/>
              </a:rPr>
              <a:t> </a:t>
            </a:r>
          </a:p>
          <a:p>
            <a:r>
              <a:rPr lang="en-IN" altLang="en-US" sz="1000" dirty="0">
                <a:latin typeface="Arial" charset="0"/>
              </a:rPr>
              <a:t> </a:t>
            </a:r>
          </a:p>
          <a:p>
            <a:r>
              <a:rPr lang="en-IN" altLang="en-US" sz="1000" dirty="0">
                <a:latin typeface="Arial" charset="0"/>
              </a:rPr>
              <a:t> </a:t>
            </a:r>
          </a:p>
        </p:txBody>
      </p:sp>
      <p:pic>
        <p:nvPicPr>
          <p:cNvPr id="32773" name="Picture 5" descr="C:\Users\sundak2\Desktop\C78635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685800"/>
            <a:ext cx="170021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11" descr="C:\Users\sundak2\Desktop\C78517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4888" y="1606550"/>
            <a:ext cx="1643062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sundak2\Desktop\C8337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1531824" cy="115212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6" descr="C:\Users\sundak2\Desktop\C78240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03388" y="2698750"/>
            <a:ext cx="1698625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7" descr="C:\Users\sundak2\Desktop\C8337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85988" y="4257675"/>
            <a:ext cx="1603375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8" descr="C:\Users\sundak2\Desktop\C83367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950" y="5133975"/>
            <a:ext cx="1368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9" name="Object 1"/>
          <p:cNvGraphicFramePr>
            <a:graphicFrameLocks noChangeAspect="1"/>
          </p:cNvGraphicFramePr>
          <p:nvPr/>
        </p:nvGraphicFramePr>
        <p:xfrm>
          <a:off x="7421563" y="692150"/>
          <a:ext cx="1704975" cy="1281113"/>
        </p:xfrm>
        <a:graphic>
          <a:graphicData uri="http://schemas.openxmlformats.org/presentationml/2006/ole">
            <p:oleObj spid="_x0000_s1026" name="Photo Editor Photo" r:id="rId11" imgW="3409524" imgH="2561905" progId="">
              <p:embed/>
            </p:oleObj>
          </a:graphicData>
        </a:graphic>
      </p:graphicFrame>
      <p:pic>
        <p:nvPicPr>
          <p:cNvPr id="32780" name="Picture 10" descr="\\catedcnas1\PEMB6-1236-107\01_Projects\02_Working\Display_Products\Machines Pics\Scissor Lift\DSC02918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54713" y="4221163"/>
            <a:ext cx="175895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81" name="Object 2"/>
          <p:cNvGraphicFramePr>
            <a:graphicFrameLocks noChangeAspect="1"/>
          </p:cNvGraphicFramePr>
          <p:nvPr/>
        </p:nvGraphicFramePr>
        <p:xfrm>
          <a:off x="3348038" y="3573463"/>
          <a:ext cx="1439862" cy="965200"/>
        </p:xfrm>
        <a:graphic>
          <a:graphicData uri="http://schemas.openxmlformats.org/presentationml/2006/ole">
            <p:oleObj spid="_x0000_s1027" name="Photo Editor Photo" r:id="rId13" imgW="3943901" imgH="25238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Pictur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Display System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1676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CRMs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CRM 1,CRM 2,….CRM 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1676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 Entry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Issue 1, Issue 2 …. Issue 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886200"/>
            <a:ext cx="1676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Task 1,Task 2 ….Task 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5257800"/>
            <a:ext cx="1676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 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143000"/>
            <a:ext cx="4876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 Request Management(CRM)  is the display requirement which is posted by customer. Our display sub system Engineer will get notification of this entry.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447800" y="20574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447800" y="3429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447800" y="4800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evron 14"/>
          <p:cNvSpPr/>
          <p:nvPr/>
        </p:nvSpPr>
        <p:spPr>
          <a:xfrm>
            <a:off x="2667000" y="1371600"/>
            <a:ext cx="762000" cy="5334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81400" y="2438400"/>
            <a:ext cx="4876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Sub System  Engineer will post  a Issue entry based on CRM content and All team members will get notification of this entry.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81400" y="3886200"/>
            <a:ext cx="4876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Architech will analyze the requirement and will create activity for team members. He should do the Estimates and Planning for both development and Testing.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1400" y="5257800"/>
            <a:ext cx="4876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Once Development &amp; Validation are completed, the software is ready to release. Developer will attach the delivery file (fls or fl2), Release notes and Test report in Release card . Architech will verify the release check list and will do the software release. We subscribe all customers in release card.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67000" y="2667000"/>
            <a:ext cx="762000" cy="5334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667000" y="4114800"/>
            <a:ext cx="762000" cy="5334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2667000" y="5486400"/>
            <a:ext cx="762000" cy="53340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1" animBg="1"/>
      <p:bldP spid="9" grpId="0" animBg="1"/>
      <p:bldP spid="10" grpId="0" animBg="1"/>
      <p:bldP spid="11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Pictur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72600" cy="6858000"/>
          </a:xfrm>
          <a:prstGeom prst="rect">
            <a:avLst/>
          </a:prstGeom>
        </p:spPr>
      </p:pic>
      <p:sp>
        <p:nvSpPr>
          <p:cNvPr id="30814" name="Title 2"/>
          <p:cNvSpPr txBox="1">
            <a:spLocks/>
          </p:cNvSpPr>
          <p:nvPr/>
        </p:nvSpPr>
        <p:spPr bwMode="auto">
          <a:xfrm>
            <a:off x="1" y="228600"/>
            <a:ext cx="4191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dirty="0" smtClean="0">
                <a:solidFill>
                  <a:schemeClr val="bg1"/>
                </a:solidFill>
                <a:latin typeface="+mj-lt"/>
                <a:cs typeface="+mn-cs"/>
              </a:rPr>
              <a:t>Validation Process</a:t>
            </a:r>
          </a:p>
        </p:txBody>
      </p:sp>
      <p:sp>
        <p:nvSpPr>
          <p:cNvPr id="53251" name="TextBox 7"/>
          <p:cNvSpPr txBox="1">
            <a:spLocks noChangeArrowheads="1"/>
          </p:cNvSpPr>
          <p:nvPr/>
        </p:nvSpPr>
        <p:spPr bwMode="auto">
          <a:xfrm>
            <a:off x="522287" y="1409700"/>
            <a:ext cx="1922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 b="1" dirty="0"/>
              <a:t>Requirements </a:t>
            </a:r>
          </a:p>
          <a:p>
            <a:r>
              <a:rPr lang="en-US" altLang="en-US" sz="1200" b="1" dirty="0"/>
              <a:t>(Parameter list, EDDT codes</a:t>
            </a:r>
            <a:r>
              <a:rPr lang="en-US" altLang="en-US" sz="1200" dirty="0"/>
              <a:t>)</a:t>
            </a:r>
            <a:endParaRPr lang="en-IN" altLang="en-US" sz="1200" dirty="0"/>
          </a:p>
        </p:txBody>
      </p:sp>
      <p:pic>
        <p:nvPicPr>
          <p:cNvPr id="53253" name="Picture 1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1037" y="2000250"/>
            <a:ext cx="121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1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0237" y="3055938"/>
            <a:ext cx="162242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 rot="20149732">
            <a:off x="3294062" y="2673350"/>
            <a:ext cx="1044575" cy="363538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2532062" y="1735138"/>
            <a:ext cx="1724025" cy="6778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Superlink Simulation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(User Controlled)</a:t>
            </a:r>
          </a:p>
        </p:txBody>
      </p:sp>
      <p:sp>
        <p:nvSpPr>
          <p:cNvPr id="28" name="Oval 27"/>
          <p:cNvSpPr/>
          <p:nvPr/>
        </p:nvSpPr>
        <p:spPr>
          <a:xfrm>
            <a:off x="6113462" y="2387600"/>
            <a:ext cx="1377950" cy="417513"/>
          </a:xfrm>
          <a:prstGeom prst="ellipse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 Physical Data link</a:t>
            </a:r>
          </a:p>
        </p:txBody>
      </p:sp>
      <p:pic>
        <p:nvPicPr>
          <p:cNvPr id="53258" name="Picture 1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3262" y="1870075"/>
            <a:ext cx="1066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ight Arrow 32"/>
          <p:cNvSpPr/>
          <p:nvPr/>
        </p:nvSpPr>
        <p:spPr>
          <a:xfrm rot="2407559">
            <a:off x="5702300" y="2833688"/>
            <a:ext cx="822325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53260" name="Picture 1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887" y="4951413"/>
            <a:ext cx="1276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 rot="2271325">
            <a:off x="1671637" y="3022600"/>
            <a:ext cx="457200" cy="28098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5" name="Right Arrow 34"/>
          <p:cNvSpPr/>
          <p:nvPr/>
        </p:nvSpPr>
        <p:spPr>
          <a:xfrm rot="8419483">
            <a:off x="1695450" y="4556125"/>
            <a:ext cx="457200" cy="28098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3263" name="TextBox 35"/>
          <p:cNvSpPr txBox="1">
            <a:spLocks noChangeArrowheads="1"/>
          </p:cNvSpPr>
          <p:nvPr/>
        </p:nvSpPr>
        <p:spPr bwMode="auto">
          <a:xfrm>
            <a:off x="717550" y="4557713"/>
            <a:ext cx="9477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 b="1" dirty="0"/>
              <a:t>Test Reports</a:t>
            </a:r>
            <a:endParaRPr lang="en-IN" alt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284162" y="3230563"/>
            <a:ext cx="1603375" cy="5730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Parameters simulated manually</a:t>
            </a:r>
          </a:p>
        </p:txBody>
      </p:sp>
      <p:sp>
        <p:nvSpPr>
          <p:cNvPr id="39" name="Oval 38"/>
          <p:cNvSpPr/>
          <p:nvPr/>
        </p:nvSpPr>
        <p:spPr>
          <a:xfrm>
            <a:off x="2190750" y="5251450"/>
            <a:ext cx="2279650" cy="8826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Reports generated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manually after visual inspection</a:t>
            </a:r>
          </a:p>
        </p:txBody>
      </p:sp>
      <p:grpSp>
        <p:nvGrpSpPr>
          <p:cNvPr id="2" name="Group 66586"/>
          <p:cNvGrpSpPr>
            <a:grpSpLocks/>
          </p:cNvGrpSpPr>
          <p:nvPr/>
        </p:nvGrpSpPr>
        <p:grpSpPr bwMode="auto">
          <a:xfrm>
            <a:off x="7451725" y="5970588"/>
            <a:ext cx="1514475" cy="277812"/>
            <a:chOff x="7186765" y="931746"/>
            <a:chExt cx="1515392" cy="276999"/>
          </a:xfrm>
        </p:grpSpPr>
        <p:sp>
          <p:nvSpPr>
            <p:cNvPr id="42" name="Oval 41"/>
            <p:cNvSpPr/>
            <p:nvPr/>
          </p:nvSpPr>
          <p:spPr>
            <a:xfrm>
              <a:off x="7186765" y="931746"/>
              <a:ext cx="289100" cy="25325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3279" name="TextBox 43"/>
            <p:cNvSpPr txBox="1">
              <a:spLocks noChangeArrowheads="1"/>
            </p:cNvSpPr>
            <p:nvPr/>
          </p:nvSpPr>
          <p:spPr bwMode="auto">
            <a:xfrm>
              <a:off x="7475865" y="931746"/>
              <a:ext cx="12262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200" b="1" dirty="0"/>
                <a:t>- Manual Process</a:t>
              </a:r>
              <a:endParaRPr lang="en-IN" altLang="en-US" sz="1200" dirty="0"/>
            </a:p>
          </p:txBody>
        </p:sp>
      </p:grpSp>
      <p:pic>
        <p:nvPicPr>
          <p:cNvPr id="5326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2312" y="3270250"/>
            <a:ext cx="6286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" name="Straight Arrow Connector 51"/>
          <p:cNvCxnSpPr/>
          <p:nvPr/>
        </p:nvCxnSpPr>
        <p:spPr>
          <a:xfrm flipV="1">
            <a:off x="5110162" y="3581400"/>
            <a:ext cx="116363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7887" y="3581400"/>
            <a:ext cx="1114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968750" y="3941763"/>
            <a:ext cx="1724025" cy="6794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prstClr val="black"/>
                </a:solidFill>
              </a:rPr>
              <a:t>User presses button to navigate through screens</a:t>
            </a:r>
          </a:p>
        </p:txBody>
      </p:sp>
      <p:pic>
        <p:nvPicPr>
          <p:cNvPr id="53271" name="Picture 1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14912" y="4824413"/>
            <a:ext cx="9048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Straight Connector 63"/>
          <p:cNvCxnSpPr/>
          <p:nvPr/>
        </p:nvCxnSpPr>
        <p:spPr>
          <a:xfrm>
            <a:off x="3394075" y="4697413"/>
            <a:ext cx="1624012" cy="554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930900" y="4441825"/>
            <a:ext cx="869950" cy="7112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75" name="TextBox 91"/>
          <p:cNvSpPr txBox="1">
            <a:spLocks noChangeArrowheads="1"/>
          </p:cNvSpPr>
          <p:nvPr/>
        </p:nvSpPr>
        <p:spPr bwMode="auto">
          <a:xfrm>
            <a:off x="5692775" y="5238750"/>
            <a:ext cx="21145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000000"/>
                </a:solidFill>
                <a:latin typeface="Arial Narrow" pitchFamily="34" charset="0"/>
              </a:rPr>
              <a:t>Visual inspection of screen data</a:t>
            </a:r>
            <a:endParaRPr lang="en-IN" altLang="en-US" sz="12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53276" name="Picture 12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" y="831850"/>
            <a:ext cx="457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86" name="Bent Arrow 66585"/>
          <p:cNvSpPr/>
          <p:nvPr/>
        </p:nvSpPr>
        <p:spPr>
          <a:xfrm rot="5400000">
            <a:off x="604044" y="1081881"/>
            <a:ext cx="304800" cy="2651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2" name="Picture 100" descr="Advisor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9687" y="3422650"/>
            <a:ext cx="144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 descr="C:\K_backup\recognition\messenger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45424" y="3575050"/>
            <a:ext cx="12112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72600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2000" y="838200"/>
            <a:ext cx="7543800" cy="5867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5334000" cy="6096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Disp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 </a:t>
            </a:r>
            <a:r>
              <a:rPr kumimoji="0" lang="en-US" sz="40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Structure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66800" y="914400"/>
            <a:ext cx="70866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0" y="1066800"/>
            <a:ext cx="1828800" cy="609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Saravanan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2362200"/>
            <a:ext cx="1828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Engineer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Rajeswar Rao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2362200"/>
            <a:ext cx="1828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Dinesh Kannan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Shivaji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0" y="198120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2438400" y="1981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6096000" y="1981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</p:cNvCxnSpPr>
          <p:nvPr/>
        </p:nvCxnSpPr>
        <p:spPr>
          <a:xfrm>
            <a:off x="4267200" y="1676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Dinesh and Shivaji both have started to work activities from last month onwards.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They can able to develop the software individually with help of my high level guidance.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As per my knowledge, still they have to learn the process (Issue list, Activity and release card updates,etc.,). 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your information, Gurram Bharath kumar, Phaneendra and Mohan rao are reporting to Ravi Kiran.</a:t>
            </a:r>
          </a:p>
          <a:p>
            <a:pPr marL="342900" indent="-342900">
              <a:buAutoNum type="arabicPeriod"/>
            </a:pPr>
            <a:r>
              <a:rPr lang="en-US" dirty="0" smtClean="0"/>
              <a:t>I required one test engineer as a shadow.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8" name="Title 1"/>
          <p:cNvSpPr>
            <a:spLocks/>
          </p:cNvSpPr>
          <p:nvPr/>
        </p:nvSpPr>
        <p:spPr bwMode="auto">
          <a:xfrm>
            <a:off x="0" y="304800"/>
            <a:ext cx="44958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  <a:latin typeface="Tahoma" pitchFamily="34" charset="0"/>
              </a:rPr>
              <a:t>Advisor &amp; </a:t>
            </a:r>
            <a:r>
              <a:rPr lang="en-US" altLang="en-US" sz="2400" b="1" dirty="0" smtClean="0">
                <a:solidFill>
                  <a:schemeClr val="bg1"/>
                </a:solidFill>
                <a:latin typeface="Tahoma" pitchFamily="34" charset="0"/>
              </a:rPr>
              <a:t>Messenger Status</a:t>
            </a:r>
            <a:endParaRPr lang="en-US" altLang="en-US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4925" y="727075"/>
            <a:ext cx="4983163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ahoma" pitchFamily="34" charset="0"/>
                <a:cs typeface="Tahoma" pitchFamily="34" charset="0"/>
              </a:rPr>
              <a:t>Program Scope:</a:t>
            </a:r>
          </a:p>
          <a:p>
            <a:pPr marL="628650" lvl="1" indent="-171450" eaLnBrk="1" hangingPunct="1"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Complete Software Accountability</a:t>
            </a:r>
          </a:p>
          <a:p>
            <a:pPr marL="628650" lvl="1" indent="-171450" fontAlgn="ctr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Sub System Specification Development</a:t>
            </a:r>
          </a:p>
          <a:p>
            <a:pPr marL="628650" lvl="1" indent="-171450" fontAlgn="ctr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Application and Configuration Development</a:t>
            </a:r>
          </a:p>
          <a:p>
            <a:pPr marL="628650" lvl="1" indent="-171450" fontAlgn="ctr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Software Validation</a:t>
            </a:r>
          </a:p>
          <a:p>
            <a:pPr marL="628650" lvl="1" indent="-171450" fontAlgn="ctr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Complete Flash File Accountability</a:t>
            </a:r>
          </a:p>
          <a:p>
            <a:pPr marL="628650" lvl="1" indent="-171450" fontAlgn="ctr">
              <a:spcBef>
                <a:spcPct val="20000"/>
              </a:spcBef>
              <a:buFont typeface="Arial" pitchFamily="34" charset="0"/>
              <a:buChar char="•"/>
            </a:pPr>
            <a:endParaRPr lang="en-US" altLang="en-US" sz="16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marL="628650" lvl="1" indent="-171450" fontAlgn="ctr">
              <a:spcBef>
                <a:spcPct val="20000"/>
              </a:spcBef>
              <a:buFont typeface="Arial" pitchFamily="34" charset="0"/>
              <a:buChar char="•"/>
            </a:pPr>
            <a:endParaRPr lang="en-US" altLang="en-US" sz="16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marL="628650" lvl="1" indent="-171450" eaLnBrk="1" hangingPunct="1">
              <a:buFont typeface="Arial" pitchFamily="34" charset="0"/>
              <a:buChar char="–"/>
            </a:pPr>
            <a:endParaRPr lang="en-US" altLang="en-US" sz="13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altLang="en-US" dirty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I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TextBox 15"/>
          <p:cNvSpPr txBox="1">
            <a:spLocks noChangeArrowheads="1"/>
          </p:cNvSpPr>
          <p:nvPr/>
        </p:nvSpPr>
        <p:spPr bwMode="auto">
          <a:xfrm>
            <a:off x="152400" y="4038600"/>
            <a:ext cx="3038475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latin typeface="Tahoma" pitchFamily="34" charset="0"/>
                <a:cs typeface="Tahoma" pitchFamily="34" charset="0"/>
              </a:rPr>
              <a:t>Accomplishments </a:t>
            </a:r>
            <a:r>
              <a:rPr lang="en-US" altLang="en-US" sz="2000" b="1" dirty="0">
                <a:latin typeface="Tahoma" pitchFamily="34" charset="0"/>
                <a:cs typeface="Tahoma" pitchFamily="34" charset="0"/>
              </a:rPr>
              <a:t>: </a:t>
            </a:r>
          </a:p>
          <a:p>
            <a:pPr eaLnBrk="1" hangingPunct="1"/>
            <a:r>
              <a:rPr lang="en-IN" altLang="en-US" sz="1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Delivered</a:t>
            </a:r>
            <a:r>
              <a:rPr lang="en-IN" altLang="en-US" sz="1200" dirty="0" smtClean="0">
                <a:cs typeface="Tahoma" pitchFamily="34" charset="0"/>
              </a:rPr>
              <a:t> </a:t>
            </a:r>
            <a:r>
              <a:rPr lang="en-IN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2 Concept Releases in Advisor        &amp; 1 concept in Messenger program.</a:t>
            </a:r>
          </a:p>
          <a:p>
            <a:pPr lvl="1">
              <a:buFont typeface="Arial" pitchFamily="34" charset="0"/>
              <a:buChar char="•"/>
            </a:pPr>
            <a:r>
              <a:rPr lang="en-IN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Checkmate –II (Advisor)</a:t>
            </a:r>
          </a:p>
          <a:p>
            <a:pPr lvl="1">
              <a:buFont typeface="Arial" pitchFamily="34" charset="0"/>
              <a:buChar char="•"/>
            </a:pPr>
            <a:r>
              <a:rPr lang="en-IN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773GC(Advisor)</a:t>
            </a:r>
          </a:p>
          <a:p>
            <a:pPr lvl="1">
              <a:buFont typeface="Arial" pitchFamily="34" charset="0"/>
              <a:buChar char="•"/>
            </a:pPr>
            <a:r>
              <a:rPr lang="en-IN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TTL Program (Messenger)</a:t>
            </a:r>
          </a:p>
          <a:p>
            <a:pPr lvl="1"/>
            <a:endParaRPr lang="en-IN" altLang="en-US" sz="1200" dirty="0" smtClean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IN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Waiting for 773GC program feedback  </a:t>
            </a:r>
            <a:endParaRPr lang="en-IN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IN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IN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IN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en-IN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1" name="TextBox 18"/>
          <p:cNvSpPr txBox="1">
            <a:spLocks noChangeArrowheads="1"/>
          </p:cNvSpPr>
          <p:nvPr/>
        </p:nvSpPr>
        <p:spPr bwMode="auto">
          <a:xfrm>
            <a:off x="3216275" y="4035425"/>
            <a:ext cx="2851150" cy="19389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ahoma" pitchFamily="34" charset="0"/>
                <a:cs typeface="Tahoma" pitchFamily="34" charset="0"/>
              </a:rPr>
              <a:t>Focus Areas :</a:t>
            </a:r>
          </a:p>
          <a:p>
            <a:pPr eaLnBrk="1" hangingPunct="1"/>
            <a:endParaRPr lang="en-US" altLang="en-US" b="1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Waiting for LWL requirement. </a:t>
            </a:r>
            <a:endParaRPr lang="en-US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LMT </a:t>
            </a:r>
            <a:r>
              <a:rPr lang="en-US" altLang="en-US" sz="1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Prod Releases.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Waiting for </a:t>
            </a:r>
            <a:r>
              <a:rPr lang="en-US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MG </a:t>
            </a:r>
            <a:r>
              <a:rPr lang="en-US" altLang="en-US" sz="1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requirements</a:t>
            </a:r>
            <a:r>
              <a:rPr lang="en-US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eaLnBrk="1" hangingPunct="1"/>
            <a:endParaRPr lang="en-US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2" name="TextBox 19"/>
          <p:cNvSpPr txBox="1">
            <a:spLocks noChangeArrowheads="1"/>
          </p:cNvSpPr>
          <p:nvPr/>
        </p:nvSpPr>
        <p:spPr bwMode="auto">
          <a:xfrm>
            <a:off x="6067425" y="4033838"/>
            <a:ext cx="3003550" cy="120032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ahoma" pitchFamily="34" charset="0"/>
                <a:cs typeface="Tahoma" pitchFamily="34" charset="0"/>
              </a:rPr>
              <a:t>Opportunities </a:t>
            </a:r>
            <a:r>
              <a:rPr lang="en-US" alt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&amp; Risks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:</a:t>
            </a:r>
          </a:p>
          <a:p>
            <a:pPr eaLnBrk="1" hangingPunct="1"/>
            <a:endParaRPr lang="en-US" altLang="en-US" b="1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1200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Need to work On SIL Automation.</a:t>
            </a:r>
            <a:endParaRPr lang="en-US" altLang="en-US" sz="120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altLang="en-US" sz="1200" dirty="0">
              <a:solidFill>
                <a:srgbClr val="0099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en-US" sz="1200" dirty="0">
              <a:solidFill>
                <a:srgbClr val="00990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876551"/>
          <a:ext cx="3767137" cy="1096443"/>
        </p:xfrm>
        <a:graphic>
          <a:graphicData uri="http://schemas.openxmlformats.org/drawingml/2006/table">
            <a:tbl>
              <a:tblPr/>
              <a:tblGrid>
                <a:gridCol w="754159"/>
                <a:gridCol w="752940"/>
                <a:gridCol w="754158"/>
                <a:gridCol w="752940"/>
                <a:gridCol w="752940"/>
              </a:tblGrid>
              <a:tr h="49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Messenger petro LFC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LMT - Phoenix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Messenger D7R II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LWL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Messenger MG M1 &amp; M2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7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March’18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March ’18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March’18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April’18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cs typeface="Tahoma" pitchFamily="34" charset="0"/>
                        </a:rPr>
                        <a:t>April’18</a:t>
                      </a: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MS PGothic" pitchFamily="34" charset="-128"/>
                        <a:cs typeface="Tahoma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123" name="TextBox 6"/>
          <p:cNvSpPr txBox="1">
            <a:spLocks noChangeArrowheads="1"/>
          </p:cNvSpPr>
          <p:nvPr/>
        </p:nvSpPr>
        <p:spPr bwMode="auto">
          <a:xfrm>
            <a:off x="177800" y="2600325"/>
            <a:ext cx="40465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2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Next  Key Program  Milestone:</a:t>
            </a:r>
            <a:endParaRPr lang="en-IN" altLang="en-US" sz="12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718050" y="2835275"/>
          <a:ext cx="1965325" cy="519113"/>
        </p:xfrm>
        <a:graphic>
          <a:graphicData uri="http://schemas.openxmlformats.org/drawingml/2006/table">
            <a:tbl>
              <a:tblPr/>
              <a:tblGrid>
                <a:gridCol w="492125"/>
                <a:gridCol w="490538"/>
                <a:gridCol w="492125"/>
                <a:gridCol w="490537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P</a:t>
                      </a:r>
                      <a:endParaRPr kumimoji="0" lang="en-I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</a:t>
                      </a:r>
                      <a:endParaRPr kumimoji="0" lang="en-I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V</a:t>
                      </a:r>
                      <a:endParaRPr kumimoji="0" lang="en-I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</a:t>
                      </a:r>
                      <a:endParaRPr kumimoji="0" lang="en-I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91483" marR="91483" marT="45876" marB="4587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4144" name="Picture 100" descr="Adviso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2263" y="811213"/>
            <a:ext cx="14160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5" name="Picture 3" descr="C:\K_backup\recognition\messen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3238" y="831850"/>
            <a:ext cx="11461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6" name="Picture 13" descr="C:\K_backup\recognition\indi-dis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2263" y="1822450"/>
            <a:ext cx="141128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7" name="Picture 11" descr="C:\Documents and Settings\worends\My Documents\My Pictures\Gen II Clust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5150" y="1828800"/>
            <a:ext cx="11461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66800" y="914400"/>
            <a:ext cx="70866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			       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589</Words>
  <Application>Microsoft Office PowerPoint</Application>
  <PresentationFormat>On-screen Show (4:3)</PresentationFormat>
  <Paragraphs>163</Paragraphs>
  <Slides>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Photo Editor Photo</vt:lpstr>
      <vt:lpstr>Slide 1</vt:lpstr>
      <vt:lpstr>Slide 2</vt:lpstr>
      <vt:lpstr>Advisor &amp; Messenger</vt:lpstr>
      <vt:lpstr>Advisor &amp; Messenger</vt:lpstr>
      <vt:lpstr>Display System Process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rajens5</dc:creator>
  <cp:lastModifiedBy>rajens5</cp:lastModifiedBy>
  <cp:revision>69</cp:revision>
  <dcterms:created xsi:type="dcterms:W3CDTF">2016-09-26T05:38:12Z</dcterms:created>
  <dcterms:modified xsi:type="dcterms:W3CDTF">2018-03-12T10:25:54Z</dcterms:modified>
</cp:coreProperties>
</file>