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31"/>
  </p:notesMasterIdLst>
  <p:sldIdLst>
    <p:sldId id="256" r:id="rId5"/>
    <p:sldId id="261" r:id="rId6"/>
    <p:sldId id="262" r:id="rId7"/>
    <p:sldId id="263" r:id="rId8"/>
    <p:sldId id="264" r:id="rId9"/>
    <p:sldId id="265" r:id="rId10"/>
    <p:sldId id="266" r:id="rId11"/>
    <p:sldId id="37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7" r:id="rId20"/>
    <p:sldId id="278" r:id="rId21"/>
    <p:sldId id="280" r:id="rId22"/>
    <p:sldId id="377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0" r:id="rId31"/>
    <p:sldId id="378" r:id="rId32"/>
    <p:sldId id="292" r:id="rId33"/>
    <p:sldId id="293" r:id="rId34"/>
    <p:sldId id="291" r:id="rId35"/>
    <p:sldId id="379" r:id="rId36"/>
    <p:sldId id="380" r:id="rId37"/>
    <p:sldId id="381" r:id="rId38"/>
    <p:sldId id="289" r:id="rId39"/>
    <p:sldId id="294" r:id="rId40"/>
    <p:sldId id="295" r:id="rId41"/>
    <p:sldId id="296" r:id="rId42"/>
    <p:sldId id="298" r:id="rId43"/>
    <p:sldId id="299" r:id="rId44"/>
    <p:sldId id="301" r:id="rId45"/>
    <p:sldId id="382" r:id="rId46"/>
    <p:sldId id="305" r:id="rId47"/>
    <p:sldId id="306" r:id="rId48"/>
    <p:sldId id="307" r:id="rId49"/>
    <p:sldId id="383" r:id="rId50"/>
    <p:sldId id="384" r:id="rId51"/>
    <p:sldId id="308" r:id="rId52"/>
    <p:sldId id="309" r:id="rId53"/>
    <p:sldId id="310" r:id="rId54"/>
    <p:sldId id="313" r:id="rId55"/>
    <p:sldId id="312" r:id="rId56"/>
    <p:sldId id="311" r:id="rId57"/>
    <p:sldId id="314" r:id="rId58"/>
    <p:sldId id="315" r:id="rId59"/>
    <p:sldId id="316" r:id="rId60"/>
    <p:sldId id="317" r:id="rId61"/>
    <p:sldId id="318" r:id="rId62"/>
    <p:sldId id="323" r:id="rId63"/>
    <p:sldId id="319" r:id="rId64"/>
    <p:sldId id="385" r:id="rId65"/>
    <p:sldId id="324" r:id="rId66"/>
    <p:sldId id="320" r:id="rId67"/>
    <p:sldId id="321" r:id="rId68"/>
    <p:sldId id="386" r:id="rId69"/>
    <p:sldId id="387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89" r:id="rId78"/>
    <p:sldId id="332" r:id="rId79"/>
    <p:sldId id="333" r:id="rId80"/>
    <p:sldId id="334" r:id="rId81"/>
    <p:sldId id="335" r:id="rId82"/>
    <p:sldId id="388" r:id="rId83"/>
    <p:sldId id="337" r:id="rId84"/>
    <p:sldId id="390" r:id="rId85"/>
    <p:sldId id="338" r:id="rId86"/>
    <p:sldId id="339" r:id="rId87"/>
    <p:sldId id="340" r:id="rId88"/>
    <p:sldId id="342" r:id="rId89"/>
    <p:sldId id="343" r:id="rId90"/>
    <p:sldId id="344" r:id="rId91"/>
    <p:sldId id="345" r:id="rId92"/>
    <p:sldId id="346" r:id="rId93"/>
    <p:sldId id="347" r:id="rId94"/>
    <p:sldId id="391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92" r:id="rId104"/>
    <p:sldId id="357" r:id="rId105"/>
    <p:sldId id="358" r:id="rId106"/>
    <p:sldId id="394" r:id="rId107"/>
    <p:sldId id="393" r:id="rId108"/>
    <p:sldId id="359" r:id="rId109"/>
    <p:sldId id="395" r:id="rId110"/>
    <p:sldId id="396" r:id="rId111"/>
    <p:sldId id="397" r:id="rId112"/>
    <p:sldId id="398" r:id="rId113"/>
    <p:sldId id="399" r:id="rId114"/>
    <p:sldId id="361" r:id="rId115"/>
    <p:sldId id="362" r:id="rId116"/>
    <p:sldId id="363" r:id="rId117"/>
    <p:sldId id="364" r:id="rId118"/>
    <p:sldId id="365" r:id="rId119"/>
    <p:sldId id="366" r:id="rId120"/>
    <p:sldId id="367" r:id="rId121"/>
    <p:sldId id="368" r:id="rId122"/>
    <p:sldId id="369" r:id="rId123"/>
    <p:sldId id="370" r:id="rId124"/>
    <p:sldId id="371" r:id="rId125"/>
    <p:sldId id="372" r:id="rId126"/>
    <p:sldId id="373" r:id="rId127"/>
    <p:sldId id="374" r:id="rId128"/>
    <p:sldId id="375" r:id="rId129"/>
    <p:sldId id="258" r:id="rId1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theme" Target="theme/theme1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B8CC3-73AB-475F-9C6D-3FA59CB48B98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B641B-F6B6-4426-84FB-D4EFA35DF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5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9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641B-F6B6-4426-84FB-D4EFA35DF00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t="-2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 userDrawn="1"/>
        </p:nvSpPr>
        <p:spPr>
          <a:xfrm>
            <a:off x="6637322" y="6655817"/>
            <a:ext cx="2345267" cy="214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and </a:t>
            </a:r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Proprietary-C2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14867" y="855133"/>
            <a:ext cx="4055534" cy="1329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5" t="2477" r="3779" b="2893"/>
          <a:stretch/>
        </p:blipFill>
        <p:spPr>
          <a:xfrm>
            <a:off x="601135" y="1049867"/>
            <a:ext cx="4131733" cy="135466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601134" y="2489204"/>
            <a:ext cx="41317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quare721 BT" panose="020B0504020202060204" pitchFamily="34" charset="0"/>
              </a:rPr>
              <a:t>ISO</a:t>
            </a:r>
            <a:r>
              <a:rPr lang="en-US" sz="1400" b="1" cap="none" spc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quare721 BT" panose="020B0504020202060204" pitchFamily="34" charset="0"/>
              </a:rPr>
              <a:t> 9001:2008  &amp;  ISO 27001:2013</a:t>
            </a:r>
            <a:endParaRPr lang="en-US" sz="1400" b="1" dirty="0">
              <a:ln cmpd="tri">
                <a:solidFill>
                  <a:schemeClr val="accent1">
                    <a:alpha val="99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Square721 BT" panose="020B05040202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94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 t="-2000" r="-3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A14C6EB5-AB58-406E-BBF7-3DAE0810DA1E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0D456595-1AEB-4FF2-9826-C38B0C9405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10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 t="-2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 userDrawn="1"/>
        </p:nvSpPr>
        <p:spPr>
          <a:xfrm>
            <a:off x="6858000" y="6643117"/>
            <a:ext cx="1807089" cy="176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www.autorobinc.com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1" r="24064"/>
          <a:stretch/>
        </p:blipFill>
        <p:spPr>
          <a:xfrm>
            <a:off x="3188080" y="5796450"/>
            <a:ext cx="181653" cy="1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2000" r="-3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AE245-A011-4C4C-B762-697AB83F456B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0B7CE-D859-47CF-A43F-5446F870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79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://wxpython.org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ython.org" TargetMode="Externa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hyperlink" Target="/python/tk_label.htm" TargetMode="External"/><Relationship Id="rId3" Type="http://schemas.openxmlformats.org/officeDocument/2006/relationships/hyperlink" Target="/python/tk_button.htm" TargetMode="External"/><Relationship Id="rId7" Type="http://schemas.openxmlformats.org/officeDocument/2006/relationships/hyperlink" Target="/python/tk_frame.htm" TargetMode="External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/python/tk_entry.htm" TargetMode="External"/><Relationship Id="rId5" Type="http://schemas.openxmlformats.org/officeDocument/2006/relationships/hyperlink" Target="/python/tk_checkbutton.htm" TargetMode="External"/><Relationship Id="rId4" Type="http://schemas.openxmlformats.org/officeDocument/2006/relationships/hyperlink" Target="/python/tk_canvas.htm" TargetMode="Externa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hyperlink" Target="/python/tk_scale.htm" TargetMode="External"/><Relationship Id="rId3" Type="http://schemas.openxmlformats.org/officeDocument/2006/relationships/hyperlink" Target="/python/tk_listbox.htm" TargetMode="External"/><Relationship Id="rId7" Type="http://schemas.openxmlformats.org/officeDocument/2006/relationships/hyperlink" Target="/python/tk_radiobutton.htm" TargetMode="External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/python/tk_message.htm" TargetMode="External"/><Relationship Id="rId5" Type="http://schemas.openxmlformats.org/officeDocument/2006/relationships/hyperlink" Target="/python/tk_menu.htm" TargetMode="External"/><Relationship Id="rId4" Type="http://schemas.openxmlformats.org/officeDocument/2006/relationships/hyperlink" Target="/python/tk_menubutton.htm" TargetMode="External"/><Relationship Id="rId9" Type="http://schemas.openxmlformats.org/officeDocument/2006/relationships/hyperlink" Target="/python/tk_scrollbar.htm" TargetMode="Externa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hyperlink" Target="/python/tk_messagebox.htm" TargetMode="External"/><Relationship Id="rId3" Type="http://schemas.openxmlformats.org/officeDocument/2006/relationships/hyperlink" Target="/python/tk_text.htm" TargetMode="External"/><Relationship Id="rId7" Type="http://schemas.openxmlformats.org/officeDocument/2006/relationships/hyperlink" Target="/python/tk_labelframe.htm" TargetMode="External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/python/tk_panedwindow.htm" TargetMode="External"/><Relationship Id="rId5" Type="http://schemas.openxmlformats.org/officeDocument/2006/relationships/hyperlink" Target="/python/tk_spinbox.htm" TargetMode="External"/><Relationship Id="rId4" Type="http://schemas.openxmlformats.org/officeDocument/2006/relationships/hyperlink" Target="/python/tk_toplevel.htm" TargetMode="Externa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15341" y="3386730"/>
            <a:ext cx="5122572" cy="603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latin typeface="+mn-lt"/>
                <a:ea typeface="Adobe Fan Heiti Std B" panose="020B0700000000000000" pitchFamily="34" charset="-128"/>
                <a:cs typeface="Arial" panose="020B0604020202020204" pitchFamily="34" charset="0"/>
              </a:rPr>
              <a:t>Python Programming Language</a:t>
            </a:r>
            <a:endParaRPr lang="en-US" sz="4000" b="1" dirty="0">
              <a:latin typeface="+mn-lt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15341" y="4102105"/>
            <a:ext cx="4852115" cy="449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>
                <a:solidFill>
                  <a:schemeClr val="accent2"/>
                </a:solidFill>
                <a:ea typeface="Adobe Heiti Std R" panose="020B0400000000000000" pitchFamily="34" charset="-128"/>
                <a:cs typeface="Arial" panose="020B0604020202020204" pitchFamily="34" charset="0"/>
              </a:rPr>
              <a:t>Name: </a:t>
            </a:r>
            <a:r>
              <a:rPr lang="en-US" sz="3200" b="1" dirty="0" err="1" smtClean="0">
                <a:solidFill>
                  <a:schemeClr val="accent2"/>
                </a:solidFill>
                <a:ea typeface="Adobe Heiti Std R" panose="020B0400000000000000" pitchFamily="34" charset="-128"/>
                <a:cs typeface="Arial" panose="020B0604020202020204" pitchFamily="34" charset="0"/>
              </a:rPr>
              <a:t>Ahamad</a:t>
            </a:r>
            <a:r>
              <a:rPr lang="en-US" sz="3200" b="1" dirty="0" smtClean="0">
                <a:solidFill>
                  <a:schemeClr val="accent2"/>
                </a:solidFill>
                <a:ea typeface="Adobe Heiti Std R" panose="020B0400000000000000" pitchFamily="34" charset="-128"/>
                <a:cs typeface="Arial" panose="020B0604020202020204" pitchFamily="34" charset="0"/>
              </a:rPr>
              <a:t> Shaik</a:t>
            </a:r>
            <a:endParaRPr lang="en-US" sz="3200" b="1" dirty="0">
              <a:solidFill>
                <a:schemeClr val="accent2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03263" y="4613736"/>
            <a:ext cx="1928614" cy="370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smtClean="0">
                <a:solidFill>
                  <a:schemeClr val="accent2"/>
                </a:solidFill>
                <a:ea typeface="Adobe Heiti Std R" panose="020B0400000000000000" pitchFamily="34" charset="-128"/>
                <a:cs typeface="Arial" panose="020B0604020202020204" pitchFamily="34" charset="0"/>
              </a:rPr>
              <a:t>Date: </a:t>
            </a:r>
            <a:endParaRPr lang="en-US" sz="2000" b="1" dirty="0">
              <a:solidFill>
                <a:schemeClr val="accent2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15341" y="4551915"/>
            <a:ext cx="4852115" cy="48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 smtClean="0">
                <a:ea typeface="Adobe Heiti Std R" panose="020B0400000000000000" pitchFamily="34" charset="-128"/>
                <a:cs typeface="Arial" panose="020B0604020202020204" pitchFamily="34" charset="0"/>
              </a:rPr>
              <a:t>Title: Python Training</a:t>
            </a:r>
            <a:endParaRPr lang="en-US" sz="2200" b="1" dirty="0"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59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10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B050"/>
                </a:solidFill>
              </a:rPr>
              <a:t>Numbers</a:t>
            </a:r>
          </a:p>
          <a:p>
            <a:pPr>
              <a:defRPr/>
            </a:pPr>
            <a:r>
              <a:rPr lang="en-US" sz="3200" dirty="0" err="1"/>
              <a:t>int</a:t>
            </a:r>
            <a:r>
              <a:rPr lang="en-US" sz="3200" dirty="0"/>
              <a:t>      </a:t>
            </a:r>
          </a:p>
          <a:p>
            <a:pPr>
              <a:defRPr/>
            </a:pPr>
            <a:r>
              <a:rPr lang="en-US" sz="3200" dirty="0"/>
              <a:t>long </a:t>
            </a:r>
          </a:p>
          <a:p>
            <a:pPr>
              <a:defRPr/>
            </a:pPr>
            <a:r>
              <a:rPr lang="en-US" sz="3200" dirty="0"/>
              <a:t>float</a:t>
            </a:r>
          </a:p>
          <a:p>
            <a:pPr>
              <a:defRPr/>
            </a:pPr>
            <a:r>
              <a:rPr lang="en-US" sz="3200" dirty="0"/>
              <a:t>complex </a:t>
            </a:r>
          </a:p>
          <a:p>
            <a:pPr>
              <a:defRPr/>
            </a:pPr>
            <a:r>
              <a:rPr lang="en-US" sz="3200" dirty="0"/>
              <a:t>bool</a:t>
            </a:r>
          </a:p>
          <a:p>
            <a:pPr marL="0" indent="0">
              <a:buFontTx/>
              <a:buNone/>
              <a:defRPr/>
            </a:pPr>
            <a:r>
              <a:rPr lang="en-US" sz="3200" dirty="0" smtClean="0"/>
              <a:t>Ex</a:t>
            </a:r>
            <a:r>
              <a:rPr lang="en-US" sz="3200" dirty="0"/>
              <a:t>: </a:t>
            </a:r>
            <a:r>
              <a:rPr lang="en-US" sz="3200" dirty="0" err="1"/>
              <a:t>var</a:t>
            </a:r>
            <a:r>
              <a:rPr lang="en-US" sz="3200" dirty="0"/>
              <a:t> = </a:t>
            </a:r>
            <a:r>
              <a:rPr lang="en-US" sz="3200" dirty="0" smtClean="0"/>
              <a:t>25</a:t>
            </a:r>
          </a:p>
          <a:p>
            <a:pPr marL="0" indent="0">
              <a:buFontTx/>
              <a:buNone/>
              <a:defRPr/>
            </a:pPr>
            <a:r>
              <a:rPr lang="en-US" sz="3200" dirty="0"/>
              <a:t> </a:t>
            </a:r>
            <a:r>
              <a:rPr lang="en-US" sz="3200" dirty="0" smtClean="0"/>
              <a:t>      </a:t>
            </a:r>
            <a:r>
              <a:rPr lang="en-US" sz="3200" dirty="0" err="1" smtClean="0"/>
              <a:t>var</a:t>
            </a:r>
            <a:r>
              <a:rPr lang="en-US" sz="3200" dirty="0" smtClean="0"/>
              <a:t> = 12345678912</a:t>
            </a:r>
          </a:p>
          <a:p>
            <a:pPr marL="0" indent="0">
              <a:buFontTx/>
              <a:buNone/>
              <a:defRPr/>
            </a:pPr>
            <a:r>
              <a:rPr lang="en-US" sz="3200" dirty="0"/>
              <a:t> </a:t>
            </a:r>
            <a:r>
              <a:rPr lang="en-US" sz="3200" dirty="0" smtClean="0"/>
              <a:t>      </a:t>
            </a:r>
            <a:r>
              <a:rPr lang="en-US" sz="3200" dirty="0" err="1" smtClean="0"/>
              <a:t>var</a:t>
            </a:r>
            <a:r>
              <a:rPr lang="en-US" sz="3200" dirty="0" smtClean="0"/>
              <a:t> = 1.2</a:t>
            </a:r>
          </a:p>
          <a:p>
            <a:pPr marL="0" indent="0">
              <a:buFontTx/>
              <a:buNone/>
              <a:defRPr/>
            </a:pPr>
            <a:r>
              <a:rPr lang="en-US" sz="3200" dirty="0"/>
              <a:t> </a:t>
            </a:r>
            <a:r>
              <a:rPr lang="en-US" sz="3200" dirty="0" smtClean="0"/>
              <a:t>      </a:t>
            </a:r>
            <a:r>
              <a:rPr lang="en-US" sz="3200" dirty="0" err="1" smtClean="0"/>
              <a:t>var</a:t>
            </a:r>
            <a:r>
              <a:rPr lang="en-US" sz="3200" dirty="0" smtClean="0"/>
              <a:t> = 1j </a:t>
            </a:r>
          </a:p>
          <a:p>
            <a:pPr marL="0" indent="0">
              <a:buFontTx/>
              <a:buNone/>
              <a:defRPr/>
            </a:pPr>
            <a:r>
              <a:rPr lang="en-US" sz="3200" dirty="0"/>
              <a:t> </a:t>
            </a:r>
            <a:r>
              <a:rPr lang="en-US" sz="3200" dirty="0" smtClean="0"/>
              <a:t>      </a:t>
            </a:r>
            <a:r>
              <a:rPr lang="en-US" sz="3200" dirty="0" err="1" smtClean="0"/>
              <a:t>var</a:t>
            </a:r>
            <a:r>
              <a:rPr lang="en-US" sz="3200" dirty="0" smtClean="0"/>
              <a:t> = True or False</a:t>
            </a:r>
            <a:endParaRPr lang="en-US" sz="3200" dirty="0"/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72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100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                                     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1691" y="808892"/>
            <a:ext cx="8452339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Create new file: </a:t>
            </a:r>
            <a:endParaRPr lang="en-US" altLang="en-US" sz="2400" dirty="0"/>
          </a:p>
          <a:p>
            <a:pPr>
              <a:defRPr/>
            </a:pPr>
            <a:r>
              <a:rPr lang="en-US" altLang="en-US" sz="2400" b="1" dirty="0" smtClean="0"/>
              <a:t>               </a:t>
            </a:r>
            <a:r>
              <a:rPr lang="en-US" altLang="en-US" sz="2400" dirty="0" err="1" smtClean="0"/>
              <a:t>fo</a:t>
            </a:r>
            <a:r>
              <a:rPr lang="en-US" altLang="en-US" sz="2400" dirty="0" smtClean="0"/>
              <a:t> = open(filename, accessing mode)</a:t>
            </a:r>
          </a:p>
          <a:p>
            <a:pPr>
              <a:defRPr/>
            </a:pPr>
            <a:r>
              <a:rPr lang="en-US" altLang="en-US" sz="2400" b="1" dirty="0" smtClean="0"/>
              <a:t>               </a:t>
            </a:r>
            <a:r>
              <a:rPr lang="en-US" sz="2400" dirty="0" err="1" smtClean="0"/>
              <a:t>fo</a:t>
            </a:r>
            <a:r>
              <a:rPr lang="en-US" sz="2400" dirty="0" smtClean="0"/>
              <a:t> = open("foo.txt", "w")</a:t>
            </a:r>
          </a:p>
          <a:p>
            <a:pPr>
              <a:defRPr/>
            </a:pPr>
            <a:r>
              <a:rPr lang="en-US" altLang="en-US" sz="2400" b="1" dirty="0" smtClean="0"/>
              <a:t>Write : </a:t>
            </a:r>
            <a:r>
              <a:rPr lang="en-US" altLang="en-US" sz="2400" dirty="0" smtClean="0"/>
              <a:t>To write data into file</a:t>
            </a:r>
            <a:endParaRPr lang="en-US" altLang="en-US" sz="2400" b="1" dirty="0" smtClean="0"/>
          </a:p>
          <a:p>
            <a:pPr>
              <a:defRPr/>
            </a:pPr>
            <a:r>
              <a:rPr lang="en-US" sz="2400" dirty="0" smtClean="0"/>
              <a:t>             </a:t>
            </a:r>
            <a:r>
              <a:rPr lang="en-US" sz="2400" dirty="0" err="1"/>
              <a:t>fo.write</a:t>
            </a:r>
            <a:r>
              <a:rPr lang="en-US" sz="2400" dirty="0"/>
              <a:t>( "Python is </a:t>
            </a:r>
            <a:r>
              <a:rPr lang="en-US" sz="2400" dirty="0" smtClean="0"/>
              <a:t>a programming language\n");</a:t>
            </a:r>
          </a:p>
          <a:p>
            <a:pPr>
              <a:defRPr/>
            </a:pPr>
            <a:r>
              <a:rPr lang="en-US" altLang="en-US" sz="2400" b="1" dirty="0" smtClean="0"/>
              <a:t>Read : </a:t>
            </a:r>
            <a:r>
              <a:rPr lang="en-US" altLang="en-US" sz="2400" dirty="0" smtClean="0"/>
              <a:t>To read the data from file</a:t>
            </a:r>
            <a:endParaRPr lang="en-US" altLang="en-US" sz="2400" dirty="0"/>
          </a:p>
          <a:p>
            <a:pPr>
              <a:defRPr/>
            </a:pPr>
            <a:r>
              <a:rPr lang="en-US" sz="2400" dirty="0"/>
              <a:t>             </a:t>
            </a:r>
            <a:r>
              <a:rPr lang="en-US" sz="2400" dirty="0" err="1"/>
              <a:t>fo</a:t>
            </a:r>
            <a:r>
              <a:rPr lang="en-US" sz="2400" dirty="0"/>
              <a:t> = open("foo.txt", </a:t>
            </a:r>
            <a:r>
              <a:rPr lang="en-US" sz="2400" dirty="0" smtClean="0"/>
              <a:t>“r")</a:t>
            </a:r>
          </a:p>
          <a:p>
            <a:pPr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      </a:t>
            </a:r>
            <a:r>
              <a:rPr lang="en-US" sz="2400" dirty="0" err="1" smtClean="0"/>
              <a:t>str</a:t>
            </a:r>
            <a:r>
              <a:rPr lang="en-US" sz="2400" dirty="0" smtClean="0"/>
              <a:t> = </a:t>
            </a:r>
            <a:r>
              <a:rPr lang="en-US" sz="2400" dirty="0" err="1" smtClean="0"/>
              <a:t>fo.read</a:t>
            </a:r>
            <a:r>
              <a:rPr lang="en-US" sz="2400" dirty="0" smtClean="0"/>
              <a:t>(12);</a:t>
            </a:r>
          </a:p>
          <a:p>
            <a:pPr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      print </a:t>
            </a:r>
            <a:r>
              <a:rPr lang="en-US" sz="2400" dirty="0" err="1" smtClean="0"/>
              <a:t>str</a:t>
            </a:r>
            <a:endParaRPr lang="en-US" sz="2400" dirty="0" smtClean="0"/>
          </a:p>
          <a:p>
            <a:pPr>
              <a:defRPr/>
            </a:pPr>
            <a:r>
              <a:rPr lang="en-US" altLang="en-US" sz="2400" b="1" dirty="0" smtClean="0"/>
              <a:t>Position: </a:t>
            </a:r>
            <a:r>
              <a:rPr lang="en-US" altLang="en-US" sz="2400" dirty="0" smtClean="0"/>
              <a:t>To check the current position of file pointer</a:t>
            </a:r>
            <a:endParaRPr lang="en-US" altLang="en-US" sz="2400" b="1" dirty="0"/>
          </a:p>
          <a:p>
            <a:pPr>
              <a:defRPr/>
            </a:pPr>
            <a:r>
              <a:rPr lang="en-US" sz="2400" dirty="0"/>
              <a:t>             </a:t>
            </a:r>
            <a:r>
              <a:rPr lang="fr-FR" sz="2400" dirty="0"/>
              <a:t>position = </a:t>
            </a:r>
            <a:r>
              <a:rPr lang="fr-FR" sz="2400" dirty="0" err="1"/>
              <a:t>fo.tell</a:t>
            </a:r>
            <a:r>
              <a:rPr lang="fr-FR" sz="2400" dirty="0" smtClean="0"/>
              <a:t>(); </a:t>
            </a:r>
          </a:p>
          <a:p>
            <a:pPr>
              <a:defRPr/>
            </a:pPr>
            <a:r>
              <a:rPr lang="fr-FR" altLang="en-US" sz="2400" b="1" dirty="0" err="1" smtClean="0"/>
              <a:t>seek</a:t>
            </a:r>
            <a:r>
              <a:rPr lang="en-US" altLang="en-US" sz="2400" b="1" dirty="0" smtClean="0"/>
              <a:t>: </a:t>
            </a:r>
            <a:r>
              <a:rPr lang="en-US" altLang="en-US" sz="2400" dirty="0"/>
              <a:t>To </a:t>
            </a:r>
            <a:r>
              <a:rPr lang="en-US" altLang="en-US" sz="2400" dirty="0" smtClean="0"/>
              <a:t>reset the file position</a:t>
            </a:r>
            <a:endParaRPr lang="en-US" altLang="en-US" sz="2400" b="1" dirty="0"/>
          </a:p>
          <a:p>
            <a:pPr>
              <a:defRPr/>
            </a:pPr>
            <a:r>
              <a:rPr lang="en-US" sz="2400" dirty="0"/>
              <a:t>             </a:t>
            </a:r>
            <a:r>
              <a:rPr lang="fr-FR" sz="2400" dirty="0"/>
              <a:t>position = </a:t>
            </a:r>
            <a:r>
              <a:rPr lang="fr-FR" sz="2400" dirty="0" err="1"/>
              <a:t>fo.seek</a:t>
            </a:r>
            <a:r>
              <a:rPr lang="fr-FR" sz="2400" dirty="0"/>
              <a:t>(0, 0);            </a:t>
            </a:r>
            <a:endParaRPr lang="fr-FR" sz="2400" dirty="0" smtClean="0"/>
          </a:p>
          <a:p>
            <a:pPr>
              <a:defRPr/>
            </a:pPr>
            <a:r>
              <a:rPr lang="fr-FR" altLang="en-US" sz="2400" b="1" dirty="0" smtClean="0"/>
              <a:t>close</a:t>
            </a:r>
            <a:r>
              <a:rPr lang="en-US" altLang="en-US" sz="2400" b="1" dirty="0" smtClean="0"/>
              <a:t>: </a:t>
            </a:r>
            <a:r>
              <a:rPr lang="en-US" altLang="en-US" sz="2400" dirty="0"/>
              <a:t>To </a:t>
            </a:r>
            <a:r>
              <a:rPr lang="en-US" altLang="en-US" sz="2400" dirty="0" smtClean="0"/>
              <a:t>close the opened file</a:t>
            </a:r>
            <a:endParaRPr lang="en-US" altLang="en-US" sz="2400" b="1" dirty="0"/>
          </a:p>
          <a:p>
            <a:pPr>
              <a:defRPr/>
            </a:pPr>
            <a:r>
              <a:rPr lang="en-US" sz="2400" dirty="0"/>
              <a:t>             </a:t>
            </a:r>
            <a:r>
              <a:rPr lang="fr-FR" sz="2400" dirty="0" err="1" smtClean="0"/>
              <a:t>fo.close</a:t>
            </a:r>
            <a:r>
              <a:rPr lang="fr-FR" sz="2400" dirty="0" smtClean="0"/>
              <a:t>()        </a:t>
            </a:r>
            <a:endParaRPr lang="fr-FR" sz="2400" dirty="0"/>
          </a:p>
          <a:p>
            <a:pPr>
              <a:defRPr/>
            </a:pPr>
            <a:endParaRPr lang="fr-FR" sz="2400" dirty="0" smtClean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184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101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70C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69" y="715108"/>
            <a:ext cx="8370277" cy="5619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3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102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Read &amp; Write in html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1691" y="808892"/>
            <a:ext cx="845233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 smtClean="0"/>
              <a:t>Create html file:</a:t>
            </a:r>
          </a:p>
          <a:p>
            <a:r>
              <a:rPr lang="en-US" altLang="en-US" sz="2800" dirty="0" smtClean="0"/>
              <a:t>f </a:t>
            </a:r>
            <a:r>
              <a:rPr lang="en-US" altLang="en-US" sz="2800" dirty="0"/>
              <a:t>= open('</a:t>
            </a:r>
            <a:r>
              <a:rPr lang="en-US" altLang="en-US" sz="2800" dirty="0" err="1"/>
              <a:t>helloworld.html','w</a:t>
            </a:r>
            <a:r>
              <a:rPr lang="en-US" altLang="en-US" sz="2800" dirty="0" smtClean="0"/>
              <a:t>')</a:t>
            </a:r>
          </a:p>
          <a:p>
            <a:endParaRPr lang="en-US" altLang="en-US" sz="2800" dirty="0" smtClean="0"/>
          </a:p>
          <a:p>
            <a:r>
              <a:rPr lang="en-US" altLang="en-US" sz="2800" b="1" dirty="0" smtClean="0"/>
              <a:t>Write:</a:t>
            </a:r>
            <a:endParaRPr lang="en-US" altLang="en-US" sz="2800" b="1" dirty="0"/>
          </a:p>
          <a:p>
            <a:r>
              <a:rPr lang="en-US" altLang="en-US" sz="2800" dirty="0" err="1" smtClean="0"/>
              <a:t>f.write</a:t>
            </a:r>
            <a:r>
              <a:rPr lang="en-US" altLang="en-US" sz="2800" dirty="0" smtClean="0"/>
              <a:t>(</a:t>
            </a:r>
            <a:r>
              <a:rPr lang="en-US" altLang="en-US" sz="2800" dirty="0"/>
              <a:t>"Hello Python</a:t>
            </a:r>
            <a:r>
              <a:rPr lang="en-US" altLang="en-US" sz="2800" dirty="0" smtClean="0"/>
              <a:t>!")</a:t>
            </a:r>
            <a:endParaRPr lang="en-US" altLang="en-US" sz="2800" dirty="0"/>
          </a:p>
          <a:p>
            <a:endParaRPr lang="en-US" sz="2800" dirty="0"/>
          </a:p>
          <a:p>
            <a:r>
              <a:rPr lang="en-US" sz="2800" b="1" dirty="0" smtClean="0"/>
              <a:t>Read</a:t>
            </a:r>
          </a:p>
          <a:p>
            <a:r>
              <a:rPr lang="en-US" sz="2800" dirty="0"/>
              <a:t>f = open('</a:t>
            </a:r>
            <a:r>
              <a:rPr lang="en-US" sz="2800" dirty="0" err="1"/>
              <a:t>helloworld.html','r</a:t>
            </a:r>
            <a:r>
              <a:rPr lang="en-US" sz="2800" dirty="0"/>
              <a:t>')</a:t>
            </a:r>
          </a:p>
          <a:p>
            <a:r>
              <a:rPr lang="en-US" sz="2800" dirty="0" err="1"/>
              <a:t>fo</a:t>
            </a:r>
            <a:r>
              <a:rPr lang="en-US" sz="2800" dirty="0"/>
              <a:t> = </a:t>
            </a:r>
            <a:r>
              <a:rPr lang="en-US" sz="2800" dirty="0" err="1"/>
              <a:t>f.read</a:t>
            </a:r>
            <a:r>
              <a:rPr lang="en-US" sz="2800" dirty="0"/>
              <a:t>()</a:t>
            </a:r>
          </a:p>
          <a:p>
            <a:r>
              <a:rPr lang="en-US" sz="2800" dirty="0"/>
              <a:t>print </a:t>
            </a:r>
            <a:r>
              <a:rPr lang="en-US" sz="2800" dirty="0" err="1"/>
              <a:t>fo</a:t>
            </a:r>
            <a:endParaRPr lang="en-US" sz="2800" dirty="0"/>
          </a:p>
          <a:p>
            <a:r>
              <a:rPr lang="en-US" sz="2800" dirty="0" err="1"/>
              <a:t>f.close</a:t>
            </a:r>
            <a:r>
              <a:rPr lang="en-US" sz="2800" dirty="0"/>
              <a:t>()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50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103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Read &amp; Write in Excel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1691" y="808892"/>
            <a:ext cx="845233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To Create Excel file we need to import the module </a:t>
            </a:r>
            <a:r>
              <a:rPr lang="en-US" sz="2000" b="1" dirty="0" err="1" smtClean="0"/>
              <a:t>openpyxl</a:t>
            </a:r>
            <a:r>
              <a:rPr lang="en-US" sz="2000" b="1" dirty="0" smtClean="0"/>
              <a:t> </a:t>
            </a:r>
            <a:r>
              <a:rPr lang="en-US" sz="2000" dirty="0"/>
              <a:t>and </a:t>
            </a:r>
            <a:r>
              <a:rPr lang="en-US" sz="2000" b="1" dirty="0" smtClean="0"/>
              <a:t>Workbook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To create work book call the below module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book </a:t>
            </a:r>
            <a:r>
              <a:rPr lang="en-US" sz="2000" dirty="0"/>
              <a:t>= Workbook</a:t>
            </a:r>
            <a:r>
              <a:rPr lang="en-US" sz="2000" dirty="0" smtClean="0"/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/>
              <a:t>To create work book </a:t>
            </a:r>
            <a:r>
              <a:rPr lang="en-US" altLang="en-US" sz="2000" dirty="0" err="1" smtClean="0"/>
              <a:t>shets</a:t>
            </a:r>
            <a:r>
              <a:rPr lang="en-US" altLang="en-US" sz="2000" dirty="0" smtClean="0"/>
              <a:t> call </a:t>
            </a:r>
            <a:r>
              <a:rPr lang="en-US" altLang="en-US" sz="2000" dirty="0"/>
              <a:t>the below module</a:t>
            </a:r>
          </a:p>
          <a:p>
            <a:r>
              <a:rPr lang="en-US" sz="2000" dirty="0"/>
              <a:t>                </a:t>
            </a:r>
            <a:r>
              <a:rPr lang="en-US" sz="2000" dirty="0" smtClean="0"/>
              <a:t>sheet = </a:t>
            </a:r>
            <a:r>
              <a:rPr lang="en-US" sz="2000" dirty="0" err="1" smtClean="0"/>
              <a:t>book.active</a:t>
            </a: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/>
              <a:t>To </a:t>
            </a:r>
            <a:r>
              <a:rPr lang="en-US" altLang="en-US" sz="2000" dirty="0" smtClean="0"/>
              <a:t>write data into </a:t>
            </a:r>
            <a:r>
              <a:rPr lang="en-US" altLang="en-US" sz="2000" dirty="0" err="1" smtClean="0"/>
              <a:t>shets</a:t>
            </a:r>
            <a:r>
              <a:rPr lang="en-US" altLang="en-US" sz="2000" dirty="0" smtClean="0"/>
              <a:t>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sheet[‘A1’] </a:t>
            </a:r>
            <a:r>
              <a:rPr lang="en-US" sz="2000" dirty="0"/>
              <a:t>= </a:t>
            </a:r>
            <a:r>
              <a:rPr lang="en-US" sz="2000" dirty="0" smtClean="0"/>
              <a:t>10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</a:t>
            </a:r>
            <a:r>
              <a:rPr lang="en-US" sz="2000" dirty="0"/>
              <a:t>sheet[‘</a:t>
            </a:r>
            <a:r>
              <a:rPr lang="en-US" sz="2000" dirty="0" smtClean="0"/>
              <a:t>A2’] </a:t>
            </a:r>
            <a:r>
              <a:rPr lang="en-US" sz="2000" dirty="0"/>
              <a:t>= 2</a:t>
            </a:r>
            <a:r>
              <a:rPr lang="en-US" sz="2000" dirty="0" smtClean="0"/>
              <a:t>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/>
              <a:t>To </a:t>
            </a:r>
            <a:r>
              <a:rPr lang="en-US" altLang="en-US" sz="2000" dirty="0" smtClean="0"/>
              <a:t>save the write </a:t>
            </a:r>
            <a:endParaRPr lang="en-US" sz="2000" dirty="0"/>
          </a:p>
          <a:p>
            <a:r>
              <a:rPr lang="en-US" sz="2000" dirty="0"/>
              <a:t>               </a:t>
            </a:r>
            <a:r>
              <a:rPr lang="en-US" sz="2000" dirty="0" err="1"/>
              <a:t>book.save</a:t>
            </a:r>
            <a:r>
              <a:rPr lang="en-US" sz="2000" dirty="0"/>
              <a:t>("sample.xlsx</a:t>
            </a:r>
            <a:r>
              <a:rPr lang="en-US" sz="2000" dirty="0" smtClean="0"/>
              <a:t>")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/>
              <a:t>To </a:t>
            </a:r>
            <a:r>
              <a:rPr lang="en-US" altLang="en-US" sz="2000" dirty="0" smtClean="0"/>
              <a:t>Read the data</a:t>
            </a:r>
            <a:endParaRPr lang="en-US" sz="2000" dirty="0"/>
          </a:p>
          <a:p>
            <a:r>
              <a:rPr lang="en-US" sz="2000" dirty="0"/>
              <a:t>               book = </a:t>
            </a:r>
            <a:r>
              <a:rPr lang="en-US" sz="2000" dirty="0" err="1"/>
              <a:t>openpyxl.load_workbook</a:t>
            </a:r>
            <a:r>
              <a:rPr lang="en-US" sz="2000" dirty="0"/>
              <a:t>('sample.xlsx</a:t>
            </a:r>
            <a:r>
              <a:rPr lang="en-US" sz="2000" dirty="0" smtClean="0"/>
              <a:t>')</a:t>
            </a:r>
          </a:p>
          <a:p>
            <a:r>
              <a:rPr lang="en-US" sz="2000" dirty="0"/>
              <a:t>               a1 = sheet['A1</a:t>
            </a:r>
            <a:r>
              <a:rPr lang="en-US" sz="2000" dirty="0" smtClean="0"/>
              <a:t>']</a:t>
            </a:r>
          </a:p>
          <a:p>
            <a:r>
              <a:rPr lang="en-US" sz="2000" dirty="0"/>
              <a:t>               print(a1.value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/>
              <a:t>Reference: http://zetcode.com/articles/openpyxl/</a:t>
            </a:r>
            <a:endParaRPr lang="en-US" sz="20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91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104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                                     </a:t>
            </a:r>
            <a:r>
              <a:rPr lang="en-US" sz="3200" b="1" dirty="0" smtClean="0">
                <a:solidFill>
                  <a:srgbClr val="FF0000"/>
                </a:solidFill>
              </a:rPr>
              <a:t>Debugging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691" y="808892"/>
            <a:ext cx="845233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Debugging is a technique used to enhance the unexpected behavior in code or errors in code.</a:t>
            </a:r>
          </a:p>
          <a:p>
            <a:r>
              <a:rPr lang="en-US" altLang="en-US" sz="2800" dirty="0"/>
              <a:t>Generally we are having two types of debuggers those are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)Hardware Debuggers               ii)Software Debuggers.</a:t>
            </a:r>
          </a:p>
          <a:p>
            <a:r>
              <a:rPr lang="en-US" altLang="en-US" sz="2800" dirty="0"/>
              <a:t>Now we are using software Debugger called </a:t>
            </a:r>
            <a:r>
              <a:rPr lang="en-US" altLang="en-US" sz="2800" b="1" dirty="0"/>
              <a:t>PDB</a:t>
            </a:r>
            <a:r>
              <a:rPr lang="en-US" altLang="en-US" sz="2800" dirty="0"/>
              <a:t>(python Debugger).</a:t>
            </a:r>
          </a:p>
          <a:p>
            <a:pPr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221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105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Debugging Process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691" y="808892"/>
            <a:ext cx="84523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Set the break point where you observed the issue or need to start debugging.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To enter into debug mode click F9 or debug button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23" y="2144957"/>
            <a:ext cx="6221413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2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106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1691" y="808892"/>
            <a:ext cx="84523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Click on the Step over next statements or F8 to go to next statements.</a:t>
            </a:r>
            <a:endParaRPr lang="en-US" sz="2800" dirty="0" smtClean="0"/>
          </a:p>
          <a:p>
            <a:pPr>
              <a:defRPr/>
            </a:pPr>
            <a:endParaRPr lang="en-US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85" y="1875693"/>
            <a:ext cx="6602413" cy="45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8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107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1691" y="808892"/>
            <a:ext cx="84523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Click on step out or shift +F8 to go to next break point or come out from execution</a:t>
            </a:r>
            <a:endParaRPr lang="en-US" sz="2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31" y="1872761"/>
            <a:ext cx="6688137" cy="471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459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108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1691" y="808892"/>
            <a:ext cx="84523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Click on step into subroutine or F7 to enter inside the function</a:t>
            </a:r>
            <a:endParaRPr lang="en-US" sz="2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32" y="1762998"/>
            <a:ext cx="7230330" cy="4438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43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109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1691" y="808892"/>
            <a:ext cx="84523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Click on </a:t>
            </a:r>
            <a:r>
              <a:rPr lang="en-US" sz="2800" dirty="0" smtClean="0"/>
              <a:t>Run to cursor or F4 to move debug point to cursor placed location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6" y="1762999"/>
            <a:ext cx="7854462" cy="4731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97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11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B050"/>
                </a:solidFill>
              </a:rPr>
              <a:t>List</a:t>
            </a:r>
          </a:p>
          <a:p>
            <a:r>
              <a:rPr lang="en-US" altLang="en-US" sz="3200" dirty="0"/>
              <a:t>List functionality is same as like </a:t>
            </a:r>
            <a:r>
              <a:rPr lang="en-US" altLang="en-US" sz="3200" b="1" dirty="0"/>
              <a:t>linked list </a:t>
            </a:r>
            <a:r>
              <a:rPr lang="en-US" altLang="en-US" sz="3200" dirty="0"/>
              <a:t>and it's  representation is same as like </a:t>
            </a:r>
            <a:r>
              <a:rPr lang="en-US" altLang="en-US" sz="3200" b="1" dirty="0"/>
              <a:t>array</a:t>
            </a:r>
            <a:r>
              <a:rPr lang="en-US" altLang="en-US" sz="3200" dirty="0"/>
              <a:t>.</a:t>
            </a:r>
          </a:p>
          <a:p>
            <a:r>
              <a:rPr lang="en-US" altLang="en-US" sz="3200" dirty="0"/>
              <a:t>List is </a:t>
            </a:r>
            <a:r>
              <a:rPr lang="en-US" altLang="en-US" sz="3200" b="1" dirty="0"/>
              <a:t>Mutable</a:t>
            </a:r>
            <a:r>
              <a:rPr lang="en-US" altLang="en-US" sz="3200" dirty="0"/>
              <a:t> in nature. </a:t>
            </a:r>
          </a:p>
          <a:p>
            <a:r>
              <a:rPr lang="en-US" altLang="en-US" sz="3200" dirty="0"/>
              <a:t>In List insertion order is preserved and Duplicates are allowed</a:t>
            </a:r>
            <a:r>
              <a:rPr lang="en-US" altLang="en-US" sz="3200" dirty="0" smtClean="0"/>
              <a:t>.  </a:t>
            </a:r>
            <a:endParaRPr lang="en-US" altLang="en-US" sz="3200" dirty="0"/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003430"/>
            <a:ext cx="50530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605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110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1691" y="808892"/>
            <a:ext cx="84523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Click on </a:t>
            </a:r>
            <a:r>
              <a:rPr lang="en-US" sz="2800" dirty="0" smtClean="0"/>
              <a:t>Abort debugging or Alt+Shift+F9 to stop the debugging.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88" y="1762999"/>
            <a:ext cx="7509120" cy="469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45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111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                           </a:t>
            </a:r>
            <a:r>
              <a:rPr lang="en-US" sz="3200" b="1" dirty="0" smtClean="0">
                <a:solidFill>
                  <a:srgbClr val="FF0000"/>
                </a:solidFill>
              </a:rPr>
              <a:t>GUI Programming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691" y="808892"/>
            <a:ext cx="845233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39725" algn="ctr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800" dirty="0">
                <a:latin typeface="Arial" charset="0"/>
              </a:rPr>
              <a:t>Python provides various options for developing graphical user interfaces (GUIs). Most important are listed below:</a:t>
            </a:r>
          </a:p>
          <a:p>
            <a:pPr indent="-339725" algn="ctr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800" b="1" dirty="0">
                <a:latin typeface="Arial" charset="0"/>
              </a:rPr>
              <a:t>1 ) </a:t>
            </a:r>
            <a:r>
              <a:rPr lang="en-US" altLang="en-US" sz="2800" dirty="0" err="1">
                <a:latin typeface="Arial" charset="0"/>
              </a:rPr>
              <a:t>Tkinter</a:t>
            </a:r>
            <a:r>
              <a:rPr lang="en-US" altLang="en-US" sz="2800" dirty="0">
                <a:latin typeface="Arial" charset="0"/>
              </a:rPr>
              <a:t> : </a:t>
            </a:r>
            <a:r>
              <a:rPr lang="en-US" altLang="en-US" sz="2800" dirty="0" err="1">
                <a:latin typeface="Arial" charset="0"/>
              </a:rPr>
              <a:t>Tkinter</a:t>
            </a:r>
            <a:r>
              <a:rPr lang="en-US" altLang="en-US" sz="2800" dirty="0">
                <a:latin typeface="Arial" charset="0"/>
              </a:rPr>
              <a:t> is the Python interface to the </a:t>
            </a:r>
            <a:r>
              <a:rPr lang="en-US" altLang="en-US" sz="2800" dirty="0" err="1">
                <a:latin typeface="Arial" charset="0"/>
              </a:rPr>
              <a:t>Tk</a:t>
            </a:r>
            <a:r>
              <a:rPr lang="en-US" altLang="en-US" sz="2800" dirty="0">
                <a:latin typeface="Arial" charset="0"/>
              </a:rPr>
              <a:t> GUI toolkit shipped with Python. We would look this option in this tutorial</a:t>
            </a:r>
          </a:p>
          <a:p>
            <a:pPr indent="-339725" algn="ctr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800" b="1" dirty="0">
                <a:latin typeface="Arial" charset="0"/>
              </a:rPr>
              <a:t>2) </a:t>
            </a:r>
            <a:r>
              <a:rPr lang="en-US" altLang="en-US" sz="2800" dirty="0" err="1">
                <a:latin typeface="Arial" charset="0"/>
              </a:rPr>
              <a:t>wxPython</a:t>
            </a:r>
            <a:r>
              <a:rPr lang="en-US" altLang="en-US" sz="2800" dirty="0">
                <a:latin typeface="Arial" charset="0"/>
              </a:rPr>
              <a:t> : This is an open-source Python interface for </a:t>
            </a:r>
            <a:r>
              <a:rPr lang="en-US" altLang="en-US" sz="2800" dirty="0" err="1">
                <a:latin typeface="Arial" charset="0"/>
              </a:rPr>
              <a:t>wxWindows</a:t>
            </a:r>
            <a:r>
              <a:rPr lang="en-US" altLang="en-US" sz="2800" dirty="0">
                <a:latin typeface="Arial" charset="0"/>
              </a:rPr>
              <a:t> </a:t>
            </a:r>
            <a:r>
              <a:rPr lang="en-US" altLang="en-US" sz="2800" dirty="0">
                <a:solidFill>
                  <a:srgbClr val="CCCCFF"/>
                </a:solidFill>
                <a:latin typeface="Arial" charset="0"/>
                <a:hlinkClick r:id="rId3"/>
              </a:rPr>
              <a:t>http://wxpython.org</a:t>
            </a:r>
            <a:r>
              <a:rPr lang="en-US" altLang="en-US" sz="2800" dirty="0">
                <a:latin typeface="Arial" charset="0"/>
              </a:rPr>
              <a:t>.</a:t>
            </a:r>
          </a:p>
          <a:p>
            <a:pPr indent="-339725" algn="ctr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800" dirty="0">
                <a:latin typeface="Arial" charset="0"/>
              </a:rPr>
              <a:t>3) </a:t>
            </a:r>
            <a:r>
              <a:rPr lang="en-US" altLang="en-US" sz="2800" dirty="0" err="1">
                <a:latin typeface="Arial" charset="0"/>
              </a:rPr>
              <a:t>Jpython</a:t>
            </a:r>
            <a:r>
              <a:rPr lang="en-US" altLang="en-US" sz="2800" dirty="0">
                <a:latin typeface="Arial" charset="0"/>
              </a:rPr>
              <a:t>: </a:t>
            </a:r>
            <a:r>
              <a:rPr lang="en-US" altLang="en-US" sz="2800" dirty="0">
                <a:latin typeface="Symbol" charset="2"/>
                <a:ea typeface="Symbol" charset="2"/>
                <a:cs typeface="Symbol" charset="2"/>
              </a:rPr>
              <a:t> </a:t>
            </a:r>
            <a:r>
              <a:rPr lang="en-US" altLang="en-US" sz="2800" dirty="0" err="1">
                <a:latin typeface="Arial" charset="0"/>
              </a:rPr>
              <a:t>JPython</a:t>
            </a:r>
            <a:r>
              <a:rPr lang="en-US" altLang="en-US" sz="2800" dirty="0">
                <a:latin typeface="Arial" charset="0"/>
              </a:rPr>
              <a:t> is a Python port for Java, which gives Python scripts seamless access to Java class libraries on the local machine </a:t>
            </a:r>
            <a:r>
              <a:rPr lang="en-US" altLang="en-US" sz="2800" dirty="0">
                <a:solidFill>
                  <a:srgbClr val="CCCCFF"/>
                </a:solidFill>
                <a:latin typeface="Arial" charset="0"/>
                <a:hlinkClick r:id="rId4"/>
              </a:rPr>
              <a:t>··http://www.jython.org</a:t>
            </a:r>
            <a:r>
              <a:rPr lang="en-US" altLang="en-US" sz="2800" dirty="0">
                <a:latin typeface="Arial" charset="0"/>
              </a:rPr>
              <a:t>.</a:t>
            </a:r>
          </a:p>
          <a:p>
            <a:pPr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7660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112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err="1" smtClean="0">
                <a:solidFill>
                  <a:srgbClr val="00B0F0"/>
                </a:solidFill>
              </a:rPr>
              <a:t>Tkinter</a:t>
            </a:r>
            <a:r>
              <a:rPr lang="en-US" sz="3200" b="1" dirty="0" smtClean="0">
                <a:solidFill>
                  <a:srgbClr val="00B0F0"/>
                </a:solidFill>
              </a:rPr>
              <a:t> Programming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691" y="808892"/>
            <a:ext cx="845233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39725" algn="ctr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800" dirty="0" err="1">
                <a:latin typeface="Arial" charset="0"/>
              </a:rPr>
              <a:t>Tkinter</a:t>
            </a:r>
            <a:r>
              <a:rPr lang="en-US" altLang="en-US" sz="2800" dirty="0">
                <a:latin typeface="Arial" charset="0"/>
              </a:rPr>
              <a:t> is the standard GUI library for Python. Python when combined with </a:t>
            </a:r>
            <a:r>
              <a:rPr lang="en-US" altLang="en-US" sz="2800" dirty="0" err="1">
                <a:latin typeface="Arial" charset="0"/>
              </a:rPr>
              <a:t>Tkinter</a:t>
            </a:r>
            <a:r>
              <a:rPr lang="en-US" altLang="en-US" sz="2800" dirty="0">
                <a:latin typeface="Arial" charset="0"/>
              </a:rPr>
              <a:t> provides a fast and easy way to create GUI applications. </a:t>
            </a:r>
            <a:r>
              <a:rPr lang="en-US" altLang="en-US" sz="2800" dirty="0" err="1">
                <a:latin typeface="Arial" charset="0"/>
              </a:rPr>
              <a:t>Tkinter</a:t>
            </a:r>
            <a:r>
              <a:rPr lang="en-US" altLang="en-US" sz="2800" dirty="0">
                <a:latin typeface="Arial" charset="0"/>
              </a:rPr>
              <a:t> provides a powerful object-oriented interface to the </a:t>
            </a:r>
            <a:r>
              <a:rPr lang="en-US" altLang="en-US" sz="2800" dirty="0" err="1">
                <a:latin typeface="Arial" charset="0"/>
              </a:rPr>
              <a:t>Tk</a:t>
            </a:r>
            <a:r>
              <a:rPr lang="en-US" altLang="en-US" sz="2800" dirty="0">
                <a:latin typeface="Arial" charset="0"/>
              </a:rPr>
              <a:t> GUI toolkit.</a:t>
            </a:r>
          </a:p>
          <a:p>
            <a:pPr indent="-339725" algn="ctr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800" dirty="0">
              <a:latin typeface="Arial" charset="0"/>
            </a:endParaRP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dirty="0">
                <a:latin typeface="Symbol" charset="2"/>
                <a:ea typeface="Symbol" charset="2"/>
                <a:cs typeface="Symbol" charset="2"/>
              </a:rPr>
              <a:t>·</a:t>
            </a:r>
            <a:r>
              <a:rPr lang="en-US" altLang="en-US" sz="2800" dirty="0">
                <a:latin typeface="Arial" charset="0"/>
                <a:ea typeface="Symbol" charset="2"/>
                <a:cs typeface="Symbol" charset="2"/>
              </a:rPr>
              <a:t>	</a:t>
            </a:r>
            <a:r>
              <a:rPr lang="en-US" altLang="en-US" sz="2800" dirty="0">
                <a:latin typeface="Arial" charset="0"/>
              </a:rPr>
              <a:t>Import the </a:t>
            </a:r>
            <a:r>
              <a:rPr lang="en-US" altLang="en-US" sz="2800" i="1" dirty="0" err="1">
                <a:latin typeface="Arial" charset="0"/>
              </a:rPr>
              <a:t>Tkinter</a:t>
            </a:r>
            <a:r>
              <a:rPr lang="en-US" altLang="en-US" sz="2800" dirty="0">
                <a:latin typeface="Arial" charset="0"/>
              </a:rPr>
              <a:t> module.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800" dirty="0">
                <a:latin typeface="Arial" charset="0"/>
                <a:ea typeface="Symbol" charset="2"/>
                <a:cs typeface="Symbol" charset="2"/>
              </a:rPr>
              <a:t>·	</a:t>
            </a:r>
            <a:r>
              <a:rPr lang="en-US" altLang="en-US" sz="2800" dirty="0">
                <a:latin typeface="Arial" charset="0"/>
              </a:rPr>
              <a:t>Create the GUI application main window.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800" dirty="0">
                <a:latin typeface="Arial" charset="0"/>
                <a:ea typeface="Symbol" charset="2"/>
                <a:cs typeface="Symbol" charset="2"/>
              </a:rPr>
              <a:t>·	</a:t>
            </a:r>
            <a:r>
              <a:rPr lang="en-US" altLang="en-US" sz="2800" dirty="0">
                <a:latin typeface="Arial" charset="0"/>
              </a:rPr>
              <a:t>Add one or more of the above mentioned widgets to the GUI application.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800" dirty="0">
                <a:latin typeface="Arial" charset="0"/>
                <a:ea typeface="Symbol" charset="2"/>
                <a:cs typeface="Symbol" charset="2"/>
              </a:rPr>
              <a:t>·	</a:t>
            </a:r>
            <a:r>
              <a:rPr lang="en-US" altLang="en-US" sz="2800" dirty="0">
                <a:latin typeface="Arial" charset="0"/>
              </a:rPr>
              <a:t>Enter the main event loop to take action against each event triggered by the user.</a:t>
            </a:r>
          </a:p>
          <a:p>
            <a:pPr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2614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113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B0F0"/>
                </a:solidFill>
              </a:rPr>
              <a:t>Example: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691" y="808892"/>
            <a:ext cx="845233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800" dirty="0"/>
              <a:t>import </a:t>
            </a:r>
            <a:r>
              <a:rPr lang="en-US" altLang="en-US" sz="2800" dirty="0" err="1"/>
              <a:t>Tkinter</a:t>
            </a:r>
            <a:endParaRPr lang="en-US" altLang="en-US" sz="2800" dirty="0"/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800" dirty="0"/>
              <a:t>top = </a:t>
            </a:r>
            <a:r>
              <a:rPr lang="en-US" altLang="en-US" sz="2800" dirty="0" err="1"/>
              <a:t>Tkinter.Tk</a:t>
            </a:r>
            <a:r>
              <a:rPr lang="en-US" altLang="en-US" sz="2800" dirty="0"/>
              <a:t>()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800" dirty="0"/>
              <a:t># Code to add widgets will go here...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800" dirty="0" err="1"/>
              <a:t>top.mainloop</a:t>
            </a:r>
            <a:r>
              <a:rPr lang="en-US" altLang="en-US" sz="2800" dirty="0"/>
              <a:t>()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800" dirty="0"/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800" dirty="0">
                <a:solidFill>
                  <a:srgbClr val="00FF00"/>
                </a:solidFill>
              </a:rPr>
              <a:t>O/p : GUI Like this </a:t>
            </a:r>
          </a:p>
          <a:p>
            <a:pPr>
              <a:defRPr/>
            </a:pPr>
            <a:endParaRPr lang="en-US" sz="2800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200400"/>
            <a:ext cx="29337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7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114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err="1" smtClean="0">
                <a:solidFill>
                  <a:srgbClr val="00B0F0"/>
                </a:solidFill>
              </a:rPr>
              <a:t>Tkinter</a:t>
            </a:r>
            <a:r>
              <a:rPr lang="en-US" sz="3200" b="1" dirty="0" smtClean="0">
                <a:solidFill>
                  <a:srgbClr val="00B0F0"/>
                </a:solidFill>
              </a:rPr>
              <a:t> Widgets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44698" y="820616"/>
            <a:ext cx="854761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3200" dirty="0" err="1">
                <a:latin typeface="Arial" charset="0"/>
              </a:rPr>
              <a:t>Tkinter</a:t>
            </a:r>
            <a:r>
              <a:rPr lang="en-US" altLang="en-US" sz="3200" dirty="0">
                <a:latin typeface="Arial" charset="0"/>
              </a:rPr>
              <a:t> provides various controls, such as buttons, labels, and text boxes, used in a GUI application. </a:t>
            </a:r>
            <a:endParaRPr lang="en-US" altLang="en-US" sz="3200" dirty="0" smtClean="0">
              <a:latin typeface="Arial" charset="0"/>
            </a:endParaRP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3200" dirty="0" smtClean="0">
                <a:latin typeface="Arial" charset="0"/>
              </a:rPr>
              <a:t>These </a:t>
            </a:r>
            <a:r>
              <a:rPr lang="en-US" altLang="en-US" sz="3200" dirty="0">
                <a:latin typeface="Arial" charset="0"/>
              </a:rPr>
              <a:t>controls are commonly called </a:t>
            </a:r>
            <a:r>
              <a:rPr lang="en-US" altLang="en-US" sz="3200" b="1" dirty="0">
                <a:latin typeface="Arial" charset="0"/>
              </a:rPr>
              <a:t>widgets</a:t>
            </a:r>
            <a:r>
              <a:rPr lang="en-US" altLang="en-US" sz="3200" dirty="0">
                <a:latin typeface="Arial" charset="0"/>
              </a:rPr>
              <a:t>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3200" dirty="0">
                <a:latin typeface="Arial" charset="0"/>
              </a:rPr>
              <a:t>There are currently 18 types of widgets in </a:t>
            </a:r>
            <a:r>
              <a:rPr lang="en-US" altLang="en-US" sz="3200" dirty="0" err="1">
                <a:latin typeface="Arial" charset="0"/>
              </a:rPr>
              <a:t>Tkinter</a:t>
            </a:r>
            <a:r>
              <a:rPr lang="en-US" altLang="en-US" sz="3200" dirty="0">
                <a:latin typeface="Arial" charset="0"/>
              </a:rPr>
              <a:t>. </a:t>
            </a:r>
            <a:endParaRPr lang="en-US" altLang="en-US" sz="3200" dirty="0" smtClean="0">
              <a:latin typeface="Arial" charset="0"/>
            </a:endParaRP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3200" dirty="0" smtClean="0">
                <a:latin typeface="Arial" charset="0"/>
              </a:rPr>
              <a:t>We </a:t>
            </a:r>
            <a:r>
              <a:rPr lang="en-US" altLang="en-US" sz="3200" dirty="0">
                <a:latin typeface="Arial" charset="0"/>
              </a:rPr>
              <a:t>present these widgets as well as a brief description in the following</a:t>
            </a:r>
          </a:p>
        </p:txBody>
      </p:sp>
    </p:spTree>
    <p:extLst>
      <p:ext uri="{BB962C8B-B14F-4D97-AF65-F5344CB8AC3E}">
        <p14:creationId xmlns:p14="http://schemas.microsoft.com/office/powerpoint/2010/main" val="6675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115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>
                <a:solidFill>
                  <a:srgbClr val="00B0F0"/>
                </a:solidFill>
              </a:rPr>
              <a:t> </a:t>
            </a:r>
            <a:r>
              <a:rPr lang="en-US" sz="3200" b="1" dirty="0" smtClean="0">
                <a:solidFill>
                  <a:srgbClr val="00B0F0"/>
                </a:solidFill>
              </a:rPr>
              <a:t>                           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244698" y="820616"/>
            <a:ext cx="8547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1692" y="820616"/>
            <a:ext cx="820615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solidFill>
                  <a:srgbClr val="CCCCFF"/>
                </a:solidFill>
                <a:latin typeface="Arial" charset="0"/>
                <a:hlinkClick r:id="rId3"/>
              </a:rPr>
              <a:t>Button</a:t>
            </a:r>
            <a:r>
              <a:rPr lang="en-US" altLang="en-US" sz="2400" dirty="0">
                <a:latin typeface="Arial" charset="0"/>
              </a:rPr>
              <a:t> The Button widget is used to display buttons in your application.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solidFill>
                  <a:srgbClr val="CCCCFF"/>
                </a:solidFill>
                <a:latin typeface="Arial" charset="0"/>
                <a:hlinkClick r:id="rId4"/>
              </a:rPr>
              <a:t>Canvas</a:t>
            </a:r>
            <a:r>
              <a:rPr lang="en-US" altLang="en-US" sz="2400" dirty="0">
                <a:latin typeface="Arial" charset="0"/>
              </a:rPr>
              <a:t> The Canvas widget is used to draw shapes, such as lines, ovals, polygons, and rectangles, in your application.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latin typeface="Arial" charset="0"/>
              </a:rPr>
              <a:t> </a:t>
            </a:r>
            <a:r>
              <a:rPr lang="en-US" altLang="en-US" sz="2400" dirty="0" err="1">
                <a:solidFill>
                  <a:srgbClr val="CCCCFF"/>
                </a:solidFill>
                <a:latin typeface="Arial" charset="0"/>
                <a:hlinkClick r:id="rId5"/>
              </a:rPr>
              <a:t>Checkbutton</a:t>
            </a:r>
            <a:r>
              <a:rPr lang="en-US" altLang="en-US" sz="2400" dirty="0">
                <a:latin typeface="Arial" charset="0"/>
              </a:rPr>
              <a:t> The </a:t>
            </a:r>
            <a:r>
              <a:rPr lang="en-US" altLang="en-US" sz="2400" dirty="0" err="1">
                <a:latin typeface="Arial" charset="0"/>
              </a:rPr>
              <a:t>Checkbutton</a:t>
            </a:r>
            <a:r>
              <a:rPr lang="en-US" altLang="en-US" sz="2400" dirty="0">
                <a:latin typeface="Arial" charset="0"/>
              </a:rPr>
              <a:t> widget is used to display a number of options as checkboxes. The user can select multiple options at a time.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latin typeface="Arial" charset="0"/>
              </a:rPr>
              <a:t> </a:t>
            </a:r>
            <a:r>
              <a:rPr lang="en-US" altLang="en-US" sz="2400" dirty="0">
                <a:solidFill>
                  <a:srgbClr val="CCCCFF"/>
                </a:solidFill>
                <a:latin typeface="Arial" charset="0"/>
                <a:hlinkClick r:id="rId6"/>
              </a:rPr>
              <a:t>Entry</a:t>
            </a:r>
            <a:r>
              <a:rPr lang="en-US" altLang="en-US" sz="2400" dirty="0">
                <a:latin typeface="Arial" charset="0"/>
              </a:rPr>
              <a:t> The Entry widget is used to display a single-line text field for accepting values from a user.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latin typeface="Arial" charset="0"/>
              </a:rPr>
              <a:t> </a:t>
            </a:r>
            <a:r>
              <a:rPr lang="en-US" altLang="en-US" sz="2400" dirty="0">
                <a:solidFill>
                  <a:srgbClr val="CCCCFF"/>
                </a:solidFill>
                <a:latin typeface="Arial" charset="0"/>
                <a:hlinkClick r:id="rId7"/>
              </a:rPr>
              <a:t>Frame</a:t>
            </a:r>
            <a:r>
              <a:rPr lang="en-US" altLang="en-US" sz="2400" dirty="0">
                <a:latin typeface="Arial" charset="0"/>
              </a:rPr>
              <a:t> The Frame widget is used as a container widget to organize other widgets.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latin typeface="Arial" charset="0"/>
              </a:rPr>
              <a:t> </a:t>
            </a:r>
            <a:r>
              <a:rPr lang="en-US" altLang="en-US" sz="2400" dirty="0">
                <a:solidFill>
                  <a:srgbClr val="CCCCFF"/>
                </a:solidFill>
                <a:latin typeface="Arial" charset="0"/>
                <a:hlinkClick r:id="rId8"/>
              </a:rPr>
              <a:t>Label</a:t>
            </a:r>
            <a:r>
              <a:rPr lang="en-US" altLang="en-US" sz="2400" dirty="0">
                <a:latin typeface="Arial" charset="0"/>
              </a:rPr>
              <a:t> The Label widget is used to provide a single-line caption for other widgets. It can also contain images.</a:t>
            </a:r>
          </a:p>
        </p:txBody>
      </p:sp>
    </p:spTree>
    <p:extLst>
      <p:ext uri="{BB962C8B-B14F-4D97-AF65-F5344CB8AC3E}">
        <p14:creationId xmlns:p14="http://schemas.microsoft.com/office/powerpoint/2010/main" val="76219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116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>
                <a:solidFill>
                  <a:srgbClr val="00B0F0"/>
                </a:solidFill>
              </a:rPr>
              <a:t> </a:t>
            </a:r>
            <a:r>
              <a:rPr lang="en-US" sz="3200" b="1" dirty="0" smtClean="0">
                <a:solidFill>
                  <a:srgbClr val="00B0F0"/>
                </a:solidFill>
              </a:rPr>
              <a:t>                           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244698" y="820616"/>
            <a:ext cx="8547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1692" y="820616"/>
            <a:ext cx="82061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 err="1">
                <a:solidFill>
                  <a:srgbClr val="CCCCFF"/>
                </a:solidFill>
                <a:latin typeface="Arial" charset="0"/>
                <a:hlinkClick r:id="rId3"/>
              </a:rPr>
              <a:t>Listbox</a:t>
            </a:r>
            <a:r>
              <a:rPr lang="en-US" altLang="en-US" sz="2400" dirty="0">
                <a:latin typeface="Arial" charset="0"/>
              </a:rPr>
              <a:t> The </a:t>
            </a:r>
            <a:r>
              <a:rPr lang="en-US" altLang="en-US" sz="2400" dirty="0" err="1">
                <a:latin typeface="Arial" charset="0"/>
              </a:rPr>
              <a:t>Listbox</a:t>
            </a:r>
            <a:r>
              <a:rPr lang="en-US" altLang="en-US" sz="2400" dirty="0">
                <a:latin typeface="Arial" charset="0"/>
              </a:rPr>
              <a:t> widget is used to provide a list of options to a user.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 err="1">
                <a:solidFill>
                  <a:srgbClr val="CCCCFF"/>
                </a:solidFill>
                <a:latin typeface="Arial" charset="0"/>
                <a:hlinkClick r:id="rId4"/>
              </a:rPr>
              <a:t>Menubutton</a:t>
            </a:r>
            <a:r>
              <a:rPr lang="en-US" altLang="en-US" sz="2400" dirty="0">
                <a:latin typeface="Arial" charset="0"/>
              </a:rPr>
              <a:t> The </a:t>
            </a:r>
            <a:r>
              <a:rPr lang="en-US" altLang="en-US" sz="2400" dirty="0" err="1">
                <a:latin typeface="Arial" charset="0"/>
              </a:rPr>
              <a:t>Menubutton</a:t>
            </a:r>
            <a:r>
              <a:rPr lang="en-US" altLang="en-US" sz="2400" dirty="0">
                <a:latin typeface="Arial" charset="0"/>
              </a:rPr>
              <a:t> widget is used to display menus in your application.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latin typeface="Arial" charset="0"/>
              </a:rPr>
              <a:t> </a:t>
            </a:r>
            <a:r>
              <a:rPr lang="en-US" altLang="en-US" sz="2400" dirty="0">
                <a:solidFill>
                  <a:srgbClr val="CCCCFF"/>
                </a:solidFill>
                <a:latin typeface="Arial" charset="0"/>
                <a:hlinkClick r:id="rId5"/>
              </a:rPr>
              <a:t>Menu</a:t>
            </a:r>
            <a:r>
              <a:rPr lang="en-US" altLang="en-US" sz="2400" dirty="0">
                <a:latin typeface="Arial" charset="0"/>
              </a:rPr>
              <a:t> The Menu widget is used to provide various commands to a user. These commands are contained inside </a:t>
            </a:r>
            <a:r>
              <a:rPr lang="en-US" altLang="en-US" sz="2400" dirty="0" err="1">
                <a:latin typeface="Arial" charset="0"/>
              </a:rPr>
              <a:t>Menubutton</a:t>
            </a:r>
            <a:r>
              <a:rPr lang="en-US" altLang="en-US" sz="2400" dirty="0">
                <a:latin typeface="Arial" charset="0"/>
              </a:rPr>
              <a:t>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solidFill>
                  <a:srgbClr val="CCCCFF"/>
                </a:solidFill>
                <a:latin typeface="Arial" charset="0"/>
                <a:hlinkClick r:id="rId6"/>
              </a:rPr>
              <a:t>Message</a:t>
            </a:r>
            <a:r>
              <a:rPr lang="en-US" altLang="en-US" sz="2400" dirty="0">
                <a:latin typeface="Arial" charset="0"/>
              </a:rPr>
              <a:t> The Message widget is used to display multiline text fields for accepting values from a user.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 err="1">
                <a:solidFill>
                  <a:srgbClr val="CCCCFF"/>
                </a:solidFill>
                <a:latin typeface="Arial" charset="0"/>
                <a:hlinkClick r:id="rId7"/>
              </a:rPr>
              <a:t>Radiobutton</a:t>
            </a:r>
            <a:r>
              <a:rPr lang="en-US" altLang="en-US" sz="2400" dirty="0">
                <a:latin typeface="Arial" charset="0"/>
              </a:rPr>
              <a:t> The </a:t>
            </a:r>
            <a:r>
              <a:rPr lang="en-US" altLang="en-US" sz="2400" dirty="0" err="1">
                <a:latin typeface="Arial" charset="0"/>
              </a:rPr>
              <a:t>Radiobutton</a:t>
            </a:r>
            <a:r>
              <a:rPr lang="en-US" altLang="en-US" sz="2400" dirty="0">
                <a:latin typeface="Arial" charset="0"/>
              </a:rPr>
              <a:t> widget is used to display a number of options as radio buttons. The user can select only one option at a time.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solidFill>
                  <a:srgbClr val="CCCCFF"/>
                </a:solidFill>
                <a:latin typeface="Arial" charset="0"/>
                <a:hlinkClick r:id="rId8"/>
              </a:rPr>
              <a:t>Scale</a:t>
            </a:r>
            <a:r>
              <a:rPr lang="en-US" altLang="en-US" sz="2400" dirty="0">
                <a:latin typeface="Arial" charset="0"/>
              </a:rPr>
              <a:t> The Scale widget is used to provide a slider widget.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latin typeface="Arial" charset="0"/>
              </a:rPr>
              <a:t> </a:t>
            </a:r>
            <a:r>
              <a:rPr lang="en-US" altLang="en-US" sz="2400" dirty="0">
                <a:solidFill>
                  <a:srgbClr val="CCCCFF"/>
                </a:solidFill>
                <a:latin typeface="Arial" charset="0"/>
                <a:hlinkClick r:id="rId9"/>
              </a:rPr>
              <a:t>Scrollbar</a:t>
            </a:r>
            <a:r>
              <a:rPr lang="en-US" altLang="en-US" sz="2400" dirty="0">
                <a:latin typeface="Arial" charset="0"/>
              </a:rPr>
              <a:t> The Scrollbar widget is used to add scrolling capability to various widgets, such as list boxes.</a:t>
            </a:r>
          </a:p>
        </p:txBody>
      </p:sp>
    </p:spTree>
    <p:extLst>
      <p:ext uri="{BB962C8B-B14F-4D97-AF65-F5344CB8AC3E}">
        <p14:creationId xmlns:p14="http://schemas.microsoft.com/office/powerpoint/2010/main" val="812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117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>
                <a:solidFill>
                  <a:srgbClr val="00B0F0"/>
                </a:solidFill>
              </a:rPr>
              <a:t> </a:t>
            </a:r>
            <a:r>
              <a:rPr lang="en-US" sz="3200" b="1" dirty="0" smtClean="0">
                <a:solidFill>
                  <a:srgbClr val="00B0F0"/>
                </a:solidFill>
              </a:rPr>
              <a:t>                           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244698" y="820616"/>
            <a:ext cx="8547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1692" y="820616"/>
            <a:ext cx="82061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solidFill>
                  <a:srgbClr val="CCCCFF"/>
                </a:solidFill>
                <a:latin typeface="Arial" charset="0"/>
                <a:hlinkClick r:id="rId3"/>
              </a:rPr>
              <a:t>Text</a:t>
            </a:r>
            <a:r>
              <a:rPr lang="en-US" altLang="en-US" sz="2400" dirty="0">
                <a:latin typeface="Arial" charset="0"/>
              </a:rPr>
              <a:t> The Text widget is used to display text in multiple lines.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 err="1">
                <a:solidFill>
                  <a:srgbClr val="CCCCFF"/>
                </a:solidFill>
                <a:latin typeface="Arial" charset="0"/>
                <a:hlinkClick r:id="rId4"/>
              </a:rPr>
              <a:t>Toplevel</a:t>
            </a:r>
            <a:r>
              <a:rPr lang="en-US" altLang="en-US" sz="2400" dirty="0">
                <a:latin typeface="Arial" charset="0"/>
              </a:rPr>
              <a:t> The </a:t>
            </a:r>
            <a:r>
              <a:rPr lang="en-US" altLang="en-US" sz="2400" dirty="0" err="1">
                <a:latin typeface="Arial" charset="0"/>
              </a:rPr>
              <a:t>Toplevel</a:t>
            </a:r>
            <a:r>
              <a:rPr lang="en-US" altLang="en-US" sz="2400" dirty="0">
                <a:latin typeface="Arial" charset="0"/>
              </a:rPr>
              <a:t> widget is used to provide a separate window container.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 err="1">
                <a:solidFill>
                  <a:srgbClr val="CCCCFF"/>
                </a:solidFill>
                <a:latin typeface="Arial" charset="0"/>
                <a:hlinkClick r:id="rId5"/>
              </a:rPr>
              <a:t>Spinbox</a:t>
            </a:r>
            <a:r>
              <a:rPr lang="en-US" altLang="en-US" sz="2400" dirty="0">
                <a:latin typeface="Arial" charset="0"/>
              </a:rPr>
              <a:t> The </a:t>
            </a:r>
            <a:r>
              <a:rPr lang="en-US" altLang="en-US" sz="2400" dirty="0" err="1">
                <a:latin typeface="Arial" charset="0"/>
              </a:rPr>
              <a:t>Spinbox</a:t>
            </a:r>
            <a:r>
              <a:rPr lang="en-US" altLang="en-US" sz="2400" dirty="0">
                <a:latin typeface="Arial" charset="0"/>
              </a:rPr>
              <a:t> widget is a variant of the standard </a:t>
            </a:r>
            <a:r>
              <a:rPr lang="en-US" altLang="en-US" sz="2400" dirty="0" err="1">
                <a:latin typeface="Arial" charset="0"/>
              </a:rPr>
              <a:t>Tkinter</a:t>
            </a:r>
            <a:r>
              <a:rPr lang="en-US" altLang="en-US" sz="2400" dirty="0">
                <a:latin typeface="Arial" charset="0"/>
              </a:rPr>
              <a:t> Entry widget, which can be used to select from a fixed number of values.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 err="1">
                <a:solidFill>
                  <a:srgbClr val="CCCCFF"/>
                </a:solidFill>
                <a:latin typeface="Arial" charset="0"/>
                <a:hlinkClick r:id="rId6"/>
              </a:rPr>
              <a:t>PanedWindow</a:t>
            </a:r>
            <a:r>
              <a:rPr lang="en-US" altLang="en-US" sz="2400" dirty="0">
                <a:latin typeface="Arial" charset="0"/>
              </a:rPr>
              <a:t> A </a:t>
            </a:r>
            <a:r>
              <a:rPr lang="en-US" altLang="en-US" sz="2400" dirty="0" err="1">
                <a:latin typeface="Arial" charset="0"/>
              </a:rPr>
              <a:t>PanedWindow</a:t>
            </a:r>
            <a:r>
              <a:rPr lang="en-US" altLang="en-US" sz="2400" dirty="0">
                <a:latin typeface="Arial" charset="0"/>
              </a:rPr>
              <a:t> is a container widget that may contain any number of panes, arranged horizontally or vertically.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 err="1">
                <a:solidFill>
                  <a:srgbClr val="CCCCFF"/>
                </a:solidFill>
                <a:latin typeface="Arial" charset="0"/>
                <a:hlinkClick r:id="rId7"/>
              </a:rPr>
              <a:t>LabelFrame</a:t>
            </a:r>
            <a:r>
              <a:rPr lang="en-US" altLang="en-US" sz="2400" dirty="0">
                <a:latin typeface="Arial" charset="0"/>
              </a:rPr>
              <a:t> A </a:t>
            </a:r>
            <a:r>
              <a:rPr lang="en-US" altLang="en-US" sz="2400" dirty="0" err="1">
                <a:latin typeface="Arial" charset="0"/>
              </a:rPr>
              <a:t>labelframe</a:t>
            </a:r>
            <a:r>
              <a:rPr lang="en-US" altLang="en-US" sz="2400" dirty="0">
                <a:latin typeface="Arial" charset="0"/>
              </a:rPr>
              <a:t> is a simple container widget. Its primary purpose is to act as a spacer or container for complex window layouts.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 err="1">
                <a:solidFill>
                  <a:srgbClr val="CCCCFF"/>
                </a:solidFill>
                <a:latin typeface="Arial" charset="0"/>
                <a:hlinkClick r:id="rId8"/>
              </a:rPr>
              <a:t>tkMessageBox</a:t>
            </a:r>
            <a:r>
              <a:rPr lang="en-US" altLang="en-US" sz="2400" dirty="0">
                <a:latin typeface="Arial" charset="0"/>
              </a:rPr>
              <a:t> This module is used to display message boxes in your applications.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0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118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B0F0"/>
                </a:solidFill>
              </a:rPr>
              <a:t>Button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44698" y="820616"/>
            <a:ext cx="854761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latin typeface="Arial" charset="0"/>
              </a:rPr>
              <a:t>The Button widget is used to add buttons in a Python application. These buttons can display text or images that convey the purpose of the buttons. You can attach a function or a method to a button, which is called automatically when you click the button.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b="1" dirty="0">
                <a:solidFill>
                  <a:srgbClr val="993366"/>
                </a:solidFill>
                <a:latin typeface="Arial" charset="0"/>
              </a:rPr>
              <a:t>Syntax: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latin typeface="Arial" charset="0"/>
              </a:rPr>
              <a:t>		Here is the simple syntax to create this widget: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latin typeface="Arial" charset="0"/>
              </a:rPr>
              <a:t>		w = Button ( master, option=value, ... )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b="1" dirty="0">
                <a:solidFill>
                  <a:srgbClr val="993366"/>
                </a:solidFill>
                <a:latin typeface="Arial" charset="0"/>
              </a:rPr>
              <a:t>Parameters</a:t>
            </a:r>
            <a:r>
              <a:rPr lang="en-US" altLang="en-US" sz="2400" dirty="0">
                <a:latin typeface="Arial" charset="0"/>
              </a:rPr>
              <a:t>: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latin typeface="Arial" charset="0"/>
                <a:ea typeface="Symbol" charset="2"/>
                <a:cs typeface="Symbol" charset="2"/>
              </a:rPr>
              <a:t>·	</a:t>
            </a:r>
            <a:r>
              <a:rPr lang="en-US" altLang="en-US" sz="2400" b="1" dirty="0">
                <a:latin typeface="Arial" charset="0"/>
              </a:rPr>
              <a:t>master:</a:t>
            </a:r>
            <a:r>
              <a:rPr lang="en-US" altLang="en-US" sz="2400" dirty="0">
                <a:latin typeface="Arial" charset="0"/>
              </a:rPr>
              <a:t> This represents the parent window.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latin typeface="Arial" charset="0"/>
                <a:ea typeface="Symbol" charset="2"/>
                <a:cs typeface="Symbol" charset="2"/>
              </a:rPr>
              <a:t>·	</a:t>
            </a:r>
            <a:r>
              <a:rPr lang="en-US" altLang="en-US" sz="2400" b="1" dirty="0">
                <a:latin typeface="Arial" charset="0"/>
              </a:rPr>
              <a:t>options:</a:t>
            </a:r>
            <a:r>
              <a:rPr lang="en-US" altLang="en-US" sz="2400" dirty="0">
                <a:latin typeface="Arial" charset="0"/>
              </a:rPr>
              <a:t> Here is the list of most commonly used options for this widget. These options can be used as key-value pairs separated by commas.</a:t>
            </a:r>
          </a:p>
        </p:txBody>
      </p:sp>
    </p:spTree>
    <p:extLst>
      <p:ext uri="{BB962C8B-B14F-4D97-AF65-F5344CB8AC3E}">
        <p14:creationId xmlns:p14="http://schemas.microsoft.com/office/powerpoint/2010/main" val="117473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119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698" y="820616"/>
            <a:ext cx="854761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39725">
              <a:buClrTx/>
              <a:buFontTx/>
              <a:buNone/>
              <a:tabLst>
                <a:tab pos="342900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140825" algn="l"/>
                <a:tab pos="9598025" algn="l"/>
                <a:tab pos="10055225" algn="l"/>
                <a:tab pos="10512425" algn="l"/>
                <a:tab pos="10514013" algn="l"/>
              </a:tabLst>
            </a:pPr>
            <a:r>
              <a:rPr lang="en-US" altLang="en-US" sz="2000" dirty="0">
                <a:solidFill>
                  <a:srgbClr val="FF0000"/>
                </a:solidFill>
                <a:latin typeface="Arial" charset="0"/>
              </a:rPr>
              <a:t>Option</a:t>
            </a:r>
            <a:r>
              <a:rPr lang="en-US" altLang="en-US" sz="2000" dirty="0">
                <a:latin typeface="Arial" charset="0"/>
              </a:rPr>
              <a:t> 								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</a:rPr>
              <a:t>Description </a:t>
            </a:r>
          </a:p>
          <a:p>
            <a:pPr indent="-339725">
              <a:buClrTx/>
              <a:buFontTx/>
              <a:buNone/>
              <a:tabLst>
                <a:tab pos="342900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140825" algn="l"/>
                <a:tab pos="9598025" algn="l"/>
                <a:tab pos="10055225" algn="l"/>
                <a:tab pos="10512425" algn="l"/>
                <a:tab pos="10514013" algn="l"/>
              </a:tabLst>
            </a:pPr>
            <a:r>
              <a:rPr lang="en-US" altLang="en-US" sz="2000" dirty="0" err="1">
                <a:latin typeface="Arial" charset="0"/>
              </a:rPr>
              <a:t>activebackground</a:t>
            </a:r>
            <a:r>
              <a:rPr lang="en-US" altLang="en-US" sz="2000" dirty="0">
                <a:latin typeface="Arial" charset="0"/>
              </a:rPr>
              <a:t> 			Background color when the button is             			                   			under the cursor. </a:t>
            </a:r>
          </a:p>
          <a:p>
            <a:pPr indent="-339725">
              <a:buClrTx/>
              <a:buFontTx/>
              <a:buNone/>
              <a:tabLst>
                <a:tab pos="342900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140825" algn="l"/>
                <a:tab pos="9598025" algn="l"/>
                <a:tab pos="10055225" algn="l"/>
                <a:tab pos="10512425" algn="l"/>
                <a:tab pos="10514013" algn="l"/>
              </a:tabLst>
            </a:pPr>
            <a:r>
              <a:rPr lang="en-US" altLang="en-US" sz="2000" dirty="0" err="1">
                <a:latin typeface="Arial" charset="0"/>
              </a:rPr>
              <a:t>activeforeground</a:t>
            </a:r>
            <a:r>
              <a:rPr lang="en-US" altLang="en-US" sz="2000" dirty="0">
                <a:latin typeface="Arial" charset="0"/>
              </a:rPr>
              <a:t> 			Foreground color when the button is under        						the cursor. </a:t>
            </a:r>
          </a:p>
          <a:p>
            <a:pPr indent="-339725">
              <a:buClrTx/>
              <a:buFontTx/>
              <a:buNone/>
              <a:tabLst>
                <a:tab pos="342900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140825" algn="l"/>
                <a:tab pos="9598025" algn="l"/>
                <a:tab pos="10055225" algn="l"/>
                <a:tab pos="10512425" algn="l"/>
                <a:tab pos="10514013" algn="l"/>
              </a:tabLst>
            </a:pPr>
            <a:r>
              <a:rPr lang="en-US" altLang="en-US" sz="2000" dirty="0" err="1">
                <a:latin typeface="Arial" charset="0"/>
              </a:rPr>
              <a:t>bd</a:t>
            </a:r>
            <a:r>
              <a:rPr lang="en-US" altLang="en-US" sz="2000" dirty="0">
                <a:latin typeface="Arial" charset="0"/>
              </a:rPr>
              <a:t> 				         		Border width in pixels. Default is 2. </a:t>
            </a:r>
          </a:p>
          <a:p>
            <a:pPr indent="-339725">
              <a:buClrTx/>
              <a:buFontTx/>
              <a:buNone/>
              <a:tabLst>
                <a:tab pos="342900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140825" algn="l"/>
                <a:tab pos="9598025" algn="l"/>
                <a:tab pos="10055225" algn="l"/>
                <a:tab pos="10512425" algn="l"/>
                <a:tab pos="10514013" algn="l"/>
              </a:tabLst>
            </a:pPr>
            <a:r>
              <a:rPr lang="en-US" altLang="en-US" sz="2000" dirty="0" err="1">
                <a:latin typeface="Arial" charset="0"/>
              </a:rPr>
              <a:t>bg</a:t>
            </a:r>
            <a:r>
              <a:rPr lang="en-US" altLang="en-US" sz="2000" dirty="0">
                <a:latin typeface="Arial" charset="0"/>
              </a:rPr>
              <a:t>                           			Normal background color. </a:t>
            </a:r>
          </a:p>
          <a:p>
            <a:pPr indent="-339725">
              <a:buClrTx/>
              <a:buFontTx/>
              <a:buNone/>
              <a:tabLst>
                <a:tab pos="342900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140825" algn="l"/>
                <a:tab pos="9598025" algn="l"/>
                <a:tab pos="10055225" algn="l"/>
                <a:tab pos="10512425" algn="l"/>
                <a:tab pos="10514013" algn="l"/>
              </a:tabLst>
            </a:pPr>
            <a:r>
              <a:rPr lang="en-US" altLang="en-US" sz="2000" dirty="0">
                <a:latin typeface="Arial" charset="0"/>
              </a:rPr>
              <a:t>command 				  	Function or method to be called when the 							button is clicked. </a:t>
            </a:r>
          </a:p>
          <a:p>
            <a:pPr indent="-339725">
              <a:buClrTx/>
              <a:buFontTx/>
              <a:buNone/>
              <a:tabLst>
                <a:tab pos="342900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140825" algn="l"/>
                <a:tab pos="9598025" algn="l"/>
                <a:tab pos="10055225" algn="l"/>
                <a:tab pos="10512425" algn="l"/>
                <a:tab pos="10514013" algn="l"/>
              </a:tabLst>
            </a:pPr>
            <a:r>
              <a:rPr lang="en-US" altLang="en-US" sz="2000" dirty="0" err="1">
                <a:latin typeface="Arial" charset="0"/>
              </a:rPr>
              <a:t>fg</a:t>
            </a:r>
            <a:r>
              <a:rPr lang="en-US" altLang="en-US" sz="2000" dirty="0">
                <a:latin typeface="Arial" charset="0"/>
              </a:rPr>
              <a:t> 								Normal foreground (text) color.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140825" algn="l"/>
                <a:tab pos="9598025" algn="l"/>
                <a:tab pos="10055225" algn="l"/>
                <a:tab pos="10512425" algn="l"/>
                <a:tab pos="10514013" algn="l"/>
              </a:tabLst>
            </a:pPr>
            <a:r>
              <a:rPr lang="en-US" altLang="en-US" sz="2000" dirty="0">
                <a:latin typeface="Arial" charset="0"/>
              </a:rPr>
              <a:t> font 			              	Text font to be used for the button's label. </a:t>
            </a:r>
          </a:p>
          <a:p>
            <a:pPr indent="-339725">
              <a:buClrTx/>
              <a:buFontTx/>
              <a:buNone/>
              <a:tabLst>
                <a:tab pos="342900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140825" algn="l"/>
                <a:tab pos="9598025" algn="l"/>
                <a:tab pos="10055225" algn="l"/>
                <a:tab pos="10512425" algn="l"/>
                <a:tab pos="10514013" algn="l"/>
              </a:tabLst>
            </a:pPr>
            <a:r>
              <a:rPr lang="en-US" altLang="en-US" sz="2000" dirty="0">
                <a:latin typeface="Arial" charset="0"/>
              </a:rPr>
              <a:t>height 		    				Height of the button in text lines (for textual 							buttons) or pixels (for images).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140825" algn="l"/>
                <a:tab pos="9598025" algn="l"/>
                <a:tab pos="10055225" algn="l"/>
                <a:tab pos="10512425" algn="l"/>
                <a:tab pos="10514013" algn="l"/>
              </a:tabLst>
            </a:pPr>
            <a:r>
              <a:rPr lang="en-US" altLang="en-US" sz="2000" dirty="0">
                <a:latin typeface="Arial" charset="0"/>
              </a:rPr>
              <a:t>image      					Image to be displayed on the button 									(instead of text).</a:t>
            </a:r>
          </a:p>
        </p:txBody>
      </p:sp>
    </p:spTree>
    <p:extLst>
      <p:ext uri="{BB962C8B-B14F-4D97-AF65-F5344CB8AC3E}">
        <p14:creationId xmlns:p14="http://schemas.microsoft.com/office/powerpoint/2010/main" val="244616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12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B050"/>
                </a:solidFill>
              </a:rPr>
              <a:t>List Rules</a:t>
            </a:r>
          </a:p>
          <a:p>
            <a:r>
              <a:rPr lang="en-US" altLang="en-US" sz="3200" dirty="0"/>
              <a:t>Using Square Brackets [] we can represent the elements in list. </a:t>
            </a:r>
          </a:p>
          <a:p>
            <a:r>
              <a:rPr lang="en-US" altLang="en-US" sz="3200" dirty="0"/>
              <a:t>We can access elements in the list by using index.</a:t>
            </a:r>
          </a:p>
          <a:p>
            <a:r>
              <a:rPr lang="en-US" altLang="en-US" sz="3200" dirty="0"/>
              <a:t>Unlike C python checks size bound strictly.</a:t>
            </a:r>
          </a:p>
          <a:p>
            <a:r>
              <a:rPr lang="en-US" altLang="en-US" sz="3200" dirty="0"/>
              <a:t>If it violates leads to "index error".</a:t>
            </a:r>
          </a:p>
          <a:p>
            <a:r>
              <a:rPr lang="en-US" altLang="en-US" sz="3200" dirty="0"/>
              <a:t>Backward traversing done through negative index of a list  i.e. from -1 position.</a:t>
            </a:r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6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120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698" y="820616"/>
            <a:ext cx="854761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39725">
              <a:buClrTx/>
              <a:buFontTx/>
              <a:buNone/>
              <a:tabLst>
                <a:tab pos="342900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140825" algn="l"/>
                <a:tab pos="9598025" algn="l"/>
                <a:tab pos="10055225" algn="l"/>
                <a:tab pos="10512425" algn="l"/>
                <a:tab pos="10514013" algn="l"/>
              </a:tabLst>
            </a:pPr>
            <a:r>
              <a:rPr lang="en-US" altLang="en-US" sz="2000" dirty="0">
                <a:solidFill>
                  <a:srgbClr val="FF0000"/>
                </a:solidFill>
                <a:latin typeface="Arial" charset="0"/>
              </a:rPr>
              <a:t>Option</a:t>
            </a:r>
            <a:r>
              <a:rPr lang="en-US" altLang="en-US" sz="2000" dirty="0">
                <a:latin typeface="Arial" charset="0"/>
              </a:rPr>
              <a:t> 								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</a:rPr>
              <a:t>Description </a:t>
            </a:r>
          </a:p>
          <a:p>
            <a:pPr indent="-339725">
              <a:buClrTx/>
              <a:buFontTx/>
              <a:buNone/>
              <a:tabLst>
                <a:tab pos="342900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140825" algn="l"/>
                <a:tab pos="9598025" algn="l"/>
                <a:tab pos="10055225" algn="l"/>
                <a:tab pos="10512425" algn="l"/>
                <a:tab pos="10514013" algn="l"/>
              </a:tabLst>
            </a:pPr>
            <a:r>
              <a:rPr lang="en-US" altLang="en-US" sz="2000" dirty="0" err="1">
                <a:latin typeface="Arial" charset="0"/>
              </a:rPr>
              <a:t>activebackground</a:t>
            </a:r>
            <a:r>
              <a:rPr lang="en-US" altLang="en-US" sz="2000" dirty="0">
                <a:latin typeface="Arial" charset="0"/>
              </a:rPr>
              <a:t> 			Background color when the button is             			                   			under the cursor. </a:t>
            </a:r>
          </a:p>
          <a:p>
            <a:pPr indent="-339725">
              <a:buClrTx/>
              <a:buFontTx/>
              <a:buNone/>
              <a:tabLst>
                <a:tab pos="342900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140825" algn="l"/>
                <a:tab pos="9598025" algn="l"/>
                <a:tab pos="10055225" algn="l"/>
                <a:tab pos="10512425" algn="l"/>
                <a:tab pos="10514013" algn="l"/>
              </a:tabLst>
            </a:pPr>
            <a:r>
              <a:rPr lang="en-US" altLang="en-US" sz="2000" dirty="0" err="1">
                <a:latin typeface="Arial" charset="0"/>
              </a:rPr>
              <a:t>activeforeground</a:t>
            </a:r>
            <a:r>
              <a:rPr lang="en-US" altLang="en-US" sz="2000" dirty="0">
                <a:latin typeface="Arial" charset="0"/>
              </a:rPr>
              <a:t> 			Foreground color when the button is under        						the cursor. </a:t>
            </a:r>
          </a:p>
          <a:p>
            <a:pPr indent="-339725">
              <a:buClrTx/>
              <a:buFontTx/>
              <a:buNone/>
              <a:tabLst>
                <a:tab pos="342900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140825" algn="l"/>
                <a:tab pos="9598025" algn="l"/>
                <a:tab pos="10055225" algn="l"/>
                <a:tab pos="10512425" algn="l"/>
                <a:tab pos="10514013" algn="l"/>
              </a:tabLst>
            </a:pPr>
            <a:r>
              <a:rPr lang="en-US" altLang="en-US" sz="2000" dirty="0" err="1">
                <a:latin typeface="Arial" charset="0"/>
              </a:rPr>
              <a:t>bd</a:t>
            </a:r>
            <a:r>
              <a:rPr lang="en-US" altLang="en-US" sz="2000" dirty="0">
                <a:latin typeface="Arial" charset="0"/>
              </a:rPr>
              <a:t> 				         		Border width in pixels. Default is 2. </a:t>
            </a:r>
          </a:p>
          <a:p>
            <a:pPr indent="-339725">
              <a:buClrTx/>
              <a:buFontTx/>
              <a:buNone/>
              <a:tabLst>
                <a:tab pos="342900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140825" algn="l"/>
                <a:tab pos="9598025" algn="l"/>
                <a:tab pos="10055225" algn="l"/>
                <a:tab pos="10512425" algn="l"/>
                <a:tab pos="10514013" algn="l"/>
              </a:tabLst>
            </a:pPr>
            <a:r>
              <a:rPr lang="en-US" altLang="en-US" sz="2000" dirty="0" err="1">
                <a:latin typeface="Arial" charset="0"/>
              </a:rPr>
              <a:t>bg</a:t>
            </a:r>
            <a:r>
              <a:rPr lang="en-US" altLang="en-US" sz="2000" dirty="0">
                <a:latin typeface="Arial" charset="0"/>
              </a:rPr>
              <a:t>                           			Normal background color. </a:t>
            </a:r>
          </a:p>
          <a:p>
            <a:pPr indent="-339725">
              <a:buClrTx/>
              <a:buFontTx/>
              <a:buNone/>
              <a:tabLst>
                <a:tab pos="342900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140825" algn="l"/>
                <a:tab pos="9598025" algn="l"/>
                <a:tab pos="10055225" algn="l"/>
                <a:tab pos="10512425" algn="l"/>
                <a:tab pos="10514013" algn="l"/>
              </a:tabLst>
            </a:pPr>
            <a:r>
              <a:rPr lang="en-US" altLang="en-US" sz="2000" dirty="0">
                <a:latin typeface="Arial" charset="0"/>
              </a:rPr>
              <a:t>command 				  	Function or method to be called when the 							button is clicked. </a:t>
            </a:r>
          </a:p>
          <a:p>
            <a:pPr indent="-339725">
              <a:buClrTx/>
              <a:buFontTx/>
              <a:buNone/>
              <a:tabLst>
                <a:tab pos="342900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140825" algn="l"/>
                <a:tab pos="9598025" algn="l"/>
                <a:tab pos="10055225" algn="l"/>
                <a:tab pos="10512425" algn="l"/>
                <a:tab pos="10514013" algn="l"/>
              </a:tabLst>
            </a:pPr>
            <a:r>
              <a:rPr lang="en-US" altLang="en-US" sz="2000" dirty="0" err="1">
                <a:latin typeface="Arial" charset="0"/>
              </a:rPr>
              <a:t>fg</a:t>
            </a:r>
            <a:r>
              <a:rPr lang="en-US" altLang="en-US" sz="2000" dirty="0">
                <a:latin typeface="Arial" charset="0"/>
              </a:rPr>
              <a:t> 								Normal foreground (text) color.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140825" algn="l"/>
                <a:tab pos="9598025" algn="l"/>
                <a:tab pos="10055225" algn="l"/>
                <a:tab pos="10512425" algn="l"/>
                <a:tab pos="10514013" algn="l"/>
              </a:tabLst>
            </a:pPr>
            <a:r>
              <a:rPr lang="en-US" altLang="en-US" sz="2000" dirty="0">
                <a:latin typeface="Arial" charset="0"/>
              </a:rPr>
              <a:t> font 			              	Text font to be used for the button's label. </a:t>
            </a:r>
          </a:p>
          <a:p>
            <a:pPr indent="-339725">
              <a:buClrTx/>
              <a:buFontTx/>
              <a:buNone/>
              <a:tabLst>
                <a:tab pos="342900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140825" algn="l"/>
                <a:tab pos="9598025" algn="l"/>
                <a:tab pos="10055225" algn="l"/>
                <a:tab pos="10512425" algn="l"/>
                <a:tab pos="10514013" algn="l"/>
              </a:tabLst>
            </a:pPr>
            <a:r>
              <a:rPr lang="en-US" altLang="en-US" sz="2000" dirty="0">
                <a:latin typeface="Arial" charset="0"/>
              </a:rPr>
              <a:t>height 		    				Height of the button in text lines (for textual 							buttons) or pixels (for images).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140825" algn="l"/>
                <a:tab pos="9598025" algn="l"/>
                <a:tab pos="10055225" algn="l"/>
                <a:tab pos="10512425" algn="l"/>
                <a:tab pos="10514013" algn="l"/>
              </a:tabLst>
            </a:pPr>
            <a:r>
              <a:rPr lang="en-US" altLang="en-US" sz="2000" dirty="0">
                <a:latin typeface="Arial" charset="0"/>
              </a:rPr>
              <a:t>image      					Image to be displayed on the button 									(instead of text).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140825" algn="l"/>
                <a:tab pos="9598025" algn="l"/>
                <a:tab pos="10055225" algn="l"/>
                <a:tab pos="10512425" algn="l"/>
                <a:tab pos="10514013" algn="l"/>
              </a:tabLst>
            </a:pPr>
            <a:endParaRPr lang="en-US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02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121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B0F0"/>
                </a:solidFill>
              </a:rPr>
              <a:t>Example:</a:t>
            </a:r>
          </a:p>
        </p:txBody>
      </p:sp>
      <p:sp>
        <p:nvSpPr>
          <p:cNvPr id="3" name="Rectangle 2"/>
          <p:cNvSpPr/>
          <p:nvPr/>
        </p:nvSpPr>
        <p:spPr>
          <a:xfrm>
            <a:off x="244698" y="820616"/>
            <a:ext cx="854761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latin typeface="Arial" charset="0"/>
              </a:rPr>
              <a:t>import </a:t>
            </a:r>
            <a:r>
              <a:rPr lang="en-US" altLang="en-US" sz="2400" dirty="0" err="1">
                <a:latin typeface="Arial" charset="0"/>
              </a:rPr>
              <a:t>Tkinter</a:t>
            </a:r>
            <a:endParaRPr lang="en-US" altLang="en-US" sz="2400" dirty="0">
              <a:latin typeface="Arial" charset="0"/>
            </a:endParaRP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latin typeface="Arial" charset="0"/>
              </a:rPr>
              <a:t>import </a:t>
            </a:r>
            <a:r>
              <a:rPr lang="en-US" altLang="en-US" sz="2400" dirty="0" err="1">
                <a:latin typeface="Arial" charset="0"/>
              </a:rPr>
              <a:t>tkMessageBox</a:t>
            </a:r>
            <a:endParaRPr lang="en-US" altLang="en-US" sz="2400" dirty="0">
              <a:latin typeface="Arial" charset="0"/>
            </a:endParaRP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latin typeface="Arial" charset="0"/>
              </a:rPr>
              <a:t>top = </a:t>
            </a:r>
            <a:r>
              <a:rPr lang="en-US" altLang="en-US" sz="2400" dirty="0" err="1">
                <a:latin typeface="Arial" charset="0"/>
              </a:rPr>
              <a:t>Tkinter.Tk</a:t>
            </a:r>
            <a:r>
              <a:rPr lang="en-US" altLang="en-US" sz="2400" dirty="0">
                <a:latin typeface="Arial" charset="0"/>
              </a:rPr>
              <a:t>()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 err="1">
                <a:latin typeface="Arial" charset="0"/>
              </a:rPr>
              <a:t>def</a:t>
            </a:r>
            <a:r>
              <a:rPr lang="en-US" altLang="en-US" sz="2400" dirty="0">
                <a:latin typeface="Arial" charset="0"/>
              </a:rPr>
              <a:t> </a:t>
            </a:r>
            <a:r>
              <a:rPr lang="en-US" altLang="en-US" sz="2400" dirty="0" err="1">
                <a:latin typeface="Arial" charset="0"/>
              </a:rPr>
              <a:t>helloCallBack</a:t>
            </a:r>
            <a:r>
              <a:rPr lang="en-US" altLang="en-US" sz="2400" dirty="0">
                <a:latin typeface="Arial" charset="0"/>
              </a:rPr>
              <a:t>():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latin typeface="Arial" charset="0"/>
              </a:rPr>
              <a:t>   </a:t>
            </a:r>
            <a:r>
              <a:rPr lang="en-US" altLang="en-US" sz="2400" dirty="0" err="1">
                <a:latin typeface="Arial" charset="0"/>
              </a:rPr>
              <a:t>tkMessageBox.showinfo</a:t>
            </a:r>
            <a:r>
              <a:rPr lang="en-US" altLang="en-US" sz="2400" dirty="0">
                <a:latin typeface="Arial" charset="0"/>
              </a:rPr>
              <a:t>( "Hello Python", "Hello World")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latin typeface="Arial" charset="0"/>
              </a:rPr>
              <a:t>B = </a:t>
            </a:r>
            <a:r>
              <a:rPr lang="en-US" altLang="en-US" sz="2400" dirty="0" err="1">
                <a:latin typeface="Arial" charset="0"/>
              </a:rPr>
              <a:t>Tkinter.Button</a:t>
            </a:r>
            <a:r>
              <a:rPr lang="en-US" altLang="en-US" sz="2400" dirty="0">
                <a:latin typeface="Arial" charset="0"/>
              </a:rPr>
              <a:t>(top, text ="Hello", command = </a:t>
            </a:r>
            <a:r>
              <a:rPr lang="en-US" altLang="en-US" sz="2400" dirty="0" err="1">
                <a:latin typeface="Arial" charset="0"/>
              </a:rPr>
              <a:t>helloCallBack</a:t>
            </a:r>
            <a:r>
              <a:rPr lang="en-US" altLang="en-US" sz="2400" dirty="0">
                <a:latin typeface="Arial" charset="0"/>
              </a:rPr>
              <a:t>)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 err="1">
                <a:latin typeface="Arial" charset="0"/>
              </a:rPr>
              <a:t>B.pack</a:t>
            </a:r>
            <a:r>
              <a:rPr lang="en-US" altLang="en-US" sz="2400" dirty="0">
                <a:latin typeface="Arial" charset="0"/>
              </a:rPr>
              <a:t>()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 err="1">
                <a:latin typeface="Arial" charset="0"/>
              </a:rPr>
              <a:t>top.mainloop</a:t>
            </a:r>
            <a:r>
              <a:rPr lang="en-US" altLang="en-US" sz="2400" dirty="0">
                <a:latin typeface="Arial" charset="0"/>
              </a:rPr>
              <a:t>()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 dirty="0">
              <a:latin typeface="Arial" charset="0"/>
            </a:endParaRP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latin typeface="Arial" charset="0"/>
              </a:rPr>
              <a:t>O/P : 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385" y="2999751"/>
            <a:ext cx="4067907" cy="316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122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3200" dirty="0" err="1">
                <a:solidFill>
                  <a:srgbClr val="00B0F0"/>
                </a:solidFill>
                <a:latin typeface="Arial" charset="0"/>
              </a:rPr>
              <a:t>Checkbutton</a:t>
            </a:r>
            <a:endParaRPr lang="en-US" sz="3200" b="1" dirty="0" smtClean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698" y="820616"/>
            <a:ext cx="854761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latin typeface="Arial" charset="0"/>
              </a:rPr>
              <a:t>The </a:t>
            </a:r>
            <a:r>
              <a:rPr lang="en-US" altLang="en-US" sz="2400" dirty="0" err="1">
                <a:latin typeface="Arial" charset="0"/>
              </a:rPr>
              <a:t>Checkbutton</a:t>
            </a:r>
            <a:r>
              <a:rPr lang="en-US" altLang="en-US" sz="2400" dirty="0">
                <a:latin typeface="Arial" charset="0"/>
              </a:rPr>
              <a:t> widget is used to display a number of options to a user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latin typeface="Arial" charset="0"/>
              </a:rPr>
              <a:t>as toggle buttons. The user can then select one or more options by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latin typeface="Arial" charset="0"/>
              </a:rPr>
              <a:t>clicking the button corresponding to each option.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latin typeface="Arial" charset="0"/>
              </a:rPr>
              <a:t>You can also display images in place of text.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solidFill>
                  <a:srgbClr val="99284C"/>
                </a:solidFill>
                <a:latin typeface="Arial" charset="0"/>
              </a:rPr>
              <a:t>Syntax: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latin typeface="Arial" charset="0"/>
              </a:rPr>
              <a:t>	Here is the simple syntax to create this widget: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latin typeface="Arial" charset="0"/>
              </a:rPr>
              <a:t>	w = </a:t>
            </a:r>
            <a:r>
              <a:rPr lang="en-US" altLang="en-US" sz="2400" dirty="0" err="1">
                <a:latin typeface="Arial" charset="0"/>
              </a:rPr>
              <a:t>Checkbutton</a:t>
            </a:r>
            <a:r>
              <a:rPr lang="en-US" altLang="en-US" sz="2400" dirty="0">
                <a:latin typeface="Arial" charset="0"/>
              </a:rPr>
              <a:t> ( master, option, ... )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solidFill>
                  <a:srgbClr val="99284C"/>
                </a:solidFill>
                <a:latin typeface="Arial" charset="0"/>
              </a:rPr>
              <a:t>Parameters</a:t>
            </a:r>
            <a:r>
              <a:rPr lang="en-US" altLang="en-US" sz="2400" dirty="0">
                <a:latin typeface="Arial" charset="0"/>
              </a:rPr>
              <a:t>: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latin typeface="Arial" charset="0"/>
                <a:ea typeface="Symbol" charset="2"/>
                <a:cs typeface="Symbol" charset="2"/>
              </a:rPr>
              <a:t>·	</a:t>
            </a:r>
            <a:r>
              <a:rPr lang="en-US" altLang="en-US" sz="2400" b="1" dirty="0">
                <a:latin typeface="Arial" charset="0"/>
              </a:rPr>
              <a:t>master:</a:t>
            </a:r>
            <a:r>
              <a:rPr lang="en-US" altLang="en-US" sz="2400" dirty="0">
                <a:latin typeface="Arial" charset="0"/>
              </a:rPr>
              <a:t> This represents the parent window.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latin typeface="Arial" charset="0"/>
                <a:ea typeface="Symbol" charset="2"/>
                <a:cs typeface="Symbol" charset="2"/>
              </a:rPr>
              <a:t>·	</a:t>
            </a:r>
            <a:r>
              <a:rPr lang="en-US" altLang="en-US" sz="2400" b="1" dirty="0">
                <a:latin typeface="Arial" charset="0"/>
              </a:rPr>
              <a:t>options:</a:t>
            </a:r>
            <a:r>
              <a:rPr lang="en-US" altLang="en-US" sz="2400" dirty="0">
                <a:latin typeface="Arial" charset="0"/>
              </a:rPr>
              <a:t> Here is the list of most commonly used options for this widget. These options can be used as key-value pairs separated by commas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5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123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B0F0"/>
                </a:solidFill>
              </a:rPr>
              <a:t>Example:</a:t>
            </a:r>
          </a:p>
        </p:txBody>
      </p:sp>
      <p:sp>
        <p:nvSpPr>
          <p:cNvPr id="3" name="Rectangle 2"/>
          <p:cNvSpPr/>
          <p:nvPr/>
        </p:nvSpPr>
        <p:spPr>
          <a:xfrm>
            <a:off x="244698" y="820616"/>
            <a:ext cx="854761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 smtClean="0">
                <a:latin typeface="Arial" charset="0"/>
              </a:rPr>
              <a:t>from </a:t>
            </a:r>
            <a:r>
              <a:rPr lang="en-US" altLang="en-US" sz="2400" dirty="0" err="1" smtClean="0">
                <a:latin typeface="Arial" charset="0"/>
              </a:rPr>
              <a:t>Tkinter</a:t>
            </a:r>
            <a:r>
              <a:rPr lang="en-US" altLang="en-US" sz="2400" dirty="0" smtClean="0">
                <a:latin typeface="Arial" charset="0"/>
              </a:rPr>
              <a:t> import *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 smtClean="0">
                <a:latin typeface="Arial" charset="0"/>
              </a:rPr>
              <a:t>import </a:t>
            </a:r>
            <a:r>
              <a:rPr lang="en-US" altLang="en-US" sz="2400" dirty="0" err="1" smtClean="0">
                <a:latin typeface="Arial" charset="0"/>
              </a:rPr>
              <a:t>tkMessageBox</a:t>
            </a:r>
            <a:endParaRPr lang="en-US" altLang="en-US" sz="2400" dirty="0" smtClean="0">
              <a:latin typeface="Arial" charset="0"/>
            </a:endParaRP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 smtClean="0">
                <a:latin typeface="Arial" charset="0"/>
              </a:rPr>
              <a:t>import </a:t>
            </a:r>
            <a:r>
              <a:rPr lang="en-US" altLang="en-US" sz="2400" dirty="0" err="1" smtClean="0">
                <a:latin typeface="Arial" charset="0"/>
              </a:rPr>
              <a:t>Tkinter</a:t>
            </a:r>
            <a:endParaRPr lang="en-US" altLang="en-US" sz="2400" dirty="0" smtClean="0">
              <a:latin typeface="Arial" charset="0"/>
            </a:endParaRP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 smtClean="0">
                <a:latin typeface="Arial" charset="0"/>
              </a:rPr>
              <a:t>top = </a:t>
            </a:r>
            <a:r>
              <a:rPr lang="en-US" altLang="en-US" sz="2400" dirty="0" err="1" smtClean="0">
                <a:latin typeface="Arial" charset="0"/>
              </a:rPr>
              <a:t>Tkinter.Tk</a:t>
            </a:r>
            <a:r>
              <a:rPr lang="en-US" altLang="en-US" sz="2400" dirty="0" smtClean="0">
                <a:latin typeface="Arial" charset="0"/>
              </a:rPr>
              <a:t>()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 smtClean="0">
                <a:latin typeface="Arial" charset="0"/>
              </a:rPr>
              <a:t>CheckVar1 = </a:t>
            </a:r>
            <a:r>
              <a:rPr lang="en-US" altLang="en-US" sz="2400" dirty="0" err="1" smtClean="0">
                <a:latin typeface="Arial" charset="0"/>
              </a:rPr>
              <a:t>IntVar</a:t>
            </a:r>
            <a:r>
              <a:rPr lang="en-US" altLang="en-US" sz="2400" dirty="0" smtClean="0">
                <a:latin typeface="Arial" charset="0"/>
              </a:rPr>
              <a:t>()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 smtClean="0">
                <a:latin typeface="Arial" charset="0"/>
              </a:rPr>
              <a:t>CheckVar2 = </a:t>
            </a:r>
            <a:r>
              <a:rPr lang="en-US" altLang="en-US" sz="2400" dirty="0" err="1" smtClean="0">
                <a:latin typeface="Arial" charset="0"/>
              </a:rPr>
              <a:t>IntVar</a:t>
            </a:r>
            <a:r>
              <a:rPr lang="en-US" altLang="en-US" sz="2400" dirty="0" smtClean="0">
                <a:latin typeface="Arial" charset="0"/>
              </a:rPr>
              <a:t>()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 smtClean="0">
                <a:latin typeface="Arial" charset="0"/>
              </a:rPr>
              <a:t>C1 = </a:t>
            </a:r>
            <a:r>
              <a:rPr lang="en-US" altLang="en-US" sz="2400" dirty="0" err="1" smtClean="0">
                <a:latin typeface="Arial" charset="0"/>
              </a:rPr>
              <a:t>Checkbutton</a:t>
            </a:r>
            <a:r>
              <a:rPr lang="en-US" altLang="en-US" sz="2400" dirty="0" smtClean="0">
                <a:latin typeface="Arial" charset="0"/>
              </a:rPr>
              <a:t>(top, text = "Music", variable = CheckVar1, </a:t>
            </a:r>
            <a:r>
              <a:rPr lang="en-US" altLang="en-US" sz="2400" dirty="0" err="1" smtClean="0">
                <a:latin typeface="Arial" charset="0"/>
              </a:rPr>
              <a:t>onvalue</a:t>
            </a:r>
            <a:r>
              <a:rPr lang="en-US" altLang="en-US" sz="2400" dirty="0" smtClean="0">
                <a:latin typeface="Arial" charset="0"/>
              </a:rPr>
              <a:t> = 1, </a:t>
            </a:r>
            <a:r>
              <a:rPr lang="en-US" altLang="en-US" sz="2400" dirty="0" err="1" smtClean="0">
                <a:latin typeface="Arial" charset="0"/>
              </a:rPr>
              <a:t>offvalue</a:t>
            </a:r>
            <a:r>
              <a:rPr lang="en-US" altLang="en-US" sz="2400" dirty="0" smtClean="0">
                <a:latin typeface="Arial" charset="0"/>
              </a:rPr>
              <a:t> = 0, height=5, width = 20)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 smtClean="0">
                <a:latin typeface="Arial" charset="0"/>
              </a:rPr>
              <a:t>C2 = </a:t>
            </a:r>
            <a:r>
              <a:rPr lang="en-US" altLang="en-US" sz="2400" dirty="0" err="1" smtClean="0">
                <a:latin typeface="Arial" charset="0"/>
              </a:rPr>
              <a:t>Checkbutton</a:t>
            </a:r>
            <a:r>
              <a:rPr lang="en-US" altLang="en-US" sz="2400" dirty="0" smtClean="0">
                <a:latin typeface="Arial" charset="0"/>
              </a:rPr>
              <a:t>(top, text = "Video", variable = CheckVar2, </a:t>
            </a:r>
            <a:r>
              <a:rPr lang="en-US" altLang="en-US" sz="2400" dirty="0" err="1" smtClean="0">
                <a:latin typeface="Arial" charset="0"/>
              </a:rPr>
              <a:t>onvalue</a:t>
            </a:r>
            <a:r>
              <a:rPr lang="en-US" altLang="en-US" sz="2400" dirty="0" smtClean="0">
                <a:latin typeface="Arial" charset="0"/>
              </a:rPr>
              <a:t> = 1, </a:t>
            </a:r>
            <a:r>
              <a:rPr lang="en-US" altLang="en-US" sz="2400" dirty="0" err="1" smtClean="0">
                <a:latin typeface="Arial" charset="0"/>
              </a:rPr>
              <a:t>offvalue</a:t>
            </a:r>
            <a:r>
              <a:rPr lang="en-US" altLang="en-US" sz="2400" dirty="0" smtClean="0">
                <a:latin typeface="Arial" charset="0"/>
              </a:rPr>
              <a:t> = 0, height=5, width = 20)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 smtClean="0">
                <a:latin typeface="Arial" charset="0"/>
              </a:rPr>
              <a:t>C1.pack()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 smtClean="0">
                <a:latin typeface="Arial" charset="0"/>
              </a:rPr>
              <a:t>C2.pack()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 err="1" smtClean="0">
                <a:latin typeface="Arial" charset="0"/>
              </a:rPr>
              <a:t>top.mainloop</a:t>
            </a:r>
            <a:r>
              <a:rPr lang="en-US" altLang="en-US" sz="2400" dirty="0" smtClean="0">
                <a:latin typeface="Arial" charset="0"/>
              </a:rPr>
              <a:t>()</a:t>
            </a:r>
            <a:endParaRPr lang="en-US" altLang="en-US" sz="2400" dirty="0">
              <a:latin typeface="Arial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138" y="377902"/>
            <a:ext cx="2285999" cy="279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03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124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3200" dirty="0" err="1" smtClean="0">
                <a:solidFill>
                  <a:srgbClr val="00B0F0"/>
                </a:solidFill>
                <a:latin typeface="Arial" charset="0"/>
              </a:rPr>
              <a:t>Menubutton</a:t>
            </a:r>
            <a:endParaRPr lang="en-US" sz="3200" b="1" dirty="0" smtClean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698" y="820616"/>
            <a:ext cx="854761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latin typeface="Arial" charset="0"/>
              </a:rPr>
              <a:t>A </a:t>
            </a:r>
            <a:r>
              <a:rPr lang="en-US" altLang="en-US" sz="2400" dirty="0" err="1">
                <a:latin typeface="Arial" charset="0"/>
              </a:rPr>
              <a:t>menubutton</a:t>
            </a:r>
            <a:r>
              <a:rPr lang="en-US" altLang="en-US" sz="2400" dirty="0">
                <a:latin typeface="Arial" charset="0"/>
              </a:rPr>
              <a:t> is the part of a drop-down menu that stays on the screen all the time. Every </a:t>
            </a:r>
            <a:r>
              <a:rPr lang="en-US" altLang="en-US" sz="2400" dirty="0" err="1">
                <a:latin typeface="Arial" charset="0"/>
              </a:rPr>
              <a:t>menubutton</a:t>
            </a:r>
            <a:r>
              <a:rPr lang="en-US" altLang="en-US" sz="2400" dirty="0">
                <a:latin typeface="Arial" charset="0"/>
              </a:rPr>
              <a:t> is associated with a Menu widget that can display the choices for that </a:t>
            </a:r>
            <a:r>
              <a:rPr lang="en-US" altLang="en-US" sz="2400" dirty="0" err="1">
                <a:latin typeface="Arial" charset="0"/>
              </a:rPr>
              <a:t>menubutton</a:t>
            </a:r>
            <a:r>
              <a:rPr lang="en-US" altLang="en-US" sz="2400" dirty="0">
                <a:latin typeface="Arial" charset="0"/>
              </a:rPr>
              <a:t> when the user clicks on it.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solidFill>
                  <a:srgbClr val="800000"/>
                </a:solidFill>
                <a:latin typeface="Arial" charset="0"/>
              </a:rPr>
              <a:t>Syntax: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latin typeface="Arial" charset="0"/>
              </a:rPr>
              <a:t>				Here is the simple syntax to create this widget: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latin typeface="Arial" charset="0"/>
              </a:rPr>
              <a:t>				w = </a:t>
            </a:r>
            <a:r>
              <a:rPr lang="en-US" altLang="en-US" sz="2400" dirty="0" err="1">
                <a:latin typeface="Arial" charset="0"/>
              </a:rPr>
              <a:t>Menubutton</a:t>
            </a:r>
            <a:r>
              <a:rPr lang="en-US" altLang="en-US" sz="2400" dirty="0">
                <a:latin typeface="Arial" charset="0"/>
              </a:rPr>
              <a:t> ( master, option, ... )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solidFill>
                  <a:srgbClr val="800000"/>
                </a:solidFill>
                <a:latin typeface="Arial" charset="0"/>
              </a:rPr>
              <a:t>Parameters</a:t>
            </a:r>
            <a:r>
              <a:rPr lang="en-US" altLang="en-US" sz="2400" dirty="0">
                <a:latin typeface="Arial" charset="0"/>
              </a:rPr>
              <a:t>: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latin typeface="Arial" charset="0"/>
                <a:ea typeface="Symbol" charset="2"/>
                <a:cs typeface="Symbol" charset="2"/>
              </a:rPr>
              <a:t>·	</a:t>
            </a:r>
            <a:r>
              <a:rPr lang="en-US" altLang="en-US" sz="2400" b="1" dirty="0">
                <a:latin typeface="Arial" charset="0"/>
              </a:rPr>
              <a:t>master:</a:t>
            </a:r>
            <a:r>
              <a:rPr lang="en-US" altLang="en-US" sz="2400" dirty="0">
                <a:latin typeface="Arial" charset="0"/>
              </a:rPr>
              <a:t> This represents the parent window.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 dirty="0">
                <a:latin typeface="Arial" charset="0"/>
                <a:ea typeface="Symbol" charset="2"/>
                <a:cs typeface="Symbol" charset="2"/>
              </a:rPr>
              <a:t>·	</a:t>
            </a:r>
            <a:r>
              <a:rPr lang="en-US" altLang="en-US" sz="2400" b="1" dirty="0">
                <a:latin typeface="Arial" charset="0"/>
              </a:rPr>
              <a:t>options:</a:t>
            </a:r>
            <a:r>
              <a:rPr lang="en-US" altLang="en-US" sz="2400" dirty="0">
                <a:latin typeface="Arial" charset="0"/>
              </a:rPr>
              <a:t> Here is the list of most commonly used options for this widget. These options can be used as key-value pairs separated by commas.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59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125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B0F0"/>
                </a:solidFill>
              </a:rPr>
              <a:t>Example:</a:t>
            </a:r>
          </a:p>
        </p:txBody>
      </p:sp>
      <p:sp>
        <p:nvSpPr>
          <p:cNvPr id="3" name="Rectangle 2"/>
          <p:cNvSpPr/>
          <p:nvPr/>
        </p:nvSpPr>
        <p:spPr>
          <a:xfrm>
            <a:off x="244698" y="820616"/>
            <a:ext cx="854761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39725">
              <a:buClrTx/>
              <a:buFontTx/>
              <a:buNone/>
              <a:tabLst>
                <a:tab pos="1485900" algn="l"/>
                <a:tab pos="1598613" algn="l"/>
                <a:tab pos="2055813" algn="l"/>
                <a:tab pos="2513013" algn="l"/>
                <a:tab pos="2970213" algn="l"/>
                <a:tab pos="3427413" algn="l"/>
                <a:tab pos="3884613" algn="l"/>
                <a:tab pos="4341813" algn="l"/>
                <a:tab pos="4799013" algn="l"/>
                <a:tab pos="5256213" algn="l"/>
                <a:tab pos="5713413" algn="l"/>
                <a:tab pos="6170613" algn="l"/>
                <a:tab pos="6627813" algn="l"/>
                <a:tab pos="7085013" algn="l"/>
                <a:tab pos="7542213" algn="l"/>
                <a:tab pos="7999413" algn="l"/>
                <a:tab pos="8456613" algn="l"/>
                <a:tab pos="8913813" algn="l"/>
                <a:tab pos="9371013" algn="l"/>
                <a:tab pos="9828213" algn="l"/>
                <a:tab pos="10285413" algn="l"/>
              </a:tabLst>
            </a:pPr>
            <a:r>
              <a:rPr lang="en-US" altLang="en-US" sz="2400" dirty="0">
                <a:latin typeface="Arial" charset="0"/>
              </a:rPr>
              <a:t>from </a:t>
            </a:r>
            <a:r>
              <a:rPr lang="en-US" altLang="en-US" sz="2400" dirty="0" err="1">
                <a:latin typeface="Arial" charset="0"/>
              </a:rPr>
              <a:t>Tkinter</a:t>
            </a:r>
            <a:r>
              <a:rPr lang="en-US" altLang="en-US" sz="2400" dirty="0">
                <a:latin typeface="Arial" charset="0"/>
              </a:rPr>
              <a:t> import *</a:t>
            </a:r>
          </a:p>
          <a:p>
            <a:pPr indent="-339725">
              <a:buClrTx/>
              <a:buFontTx/>
              <a:buNone/>
              <a:tabLst>
                <a:tab pos="1485900" algn="l"/>
                <a:tab pos="1598613" algn="l"/>
                <a:tab pos="2055813" algn="l"/>
                <a:tab pos="2513013" algn="l"/>
                <a:tab pos="2970213" algn="l"/>
                <a:tab pos="3427413" algn="l"/>
                <a:tab pos="3884613" algn="l"/>
                <a:tab pos="4341813" algn="l"/>
                <a:tab pos="4799013" algn="l"/>
                <a:tab pos="5256213" algn="l"/>
                <a:tab pos="5713413" algn="l"/>
                <a:tab pos="6170613" algn="l"/>
                <a:tab pos="6627813" algn="l"/>
                <a:tab pos="7085013" algn="l"/>
                <a:tab pos="7542213" algn="l"/>
                <a:tab pos="7999413" algn="l"/>
                <a:tab pos="8456613" algn="l"/>
                <a:tab pos="8913813" algn="l"/>
                <a:tab pos="9371013" algn="l"/>
                <a:tab pos="9828213" algn="l"/>
                <a:tab pos="10285413" algn="l"/>
              </a:tabLst>
            </a:pPr>
            <a:r>
              <a:rPr lang="en-US" altLang="en-US" sz="2400" dirty="0">
                <a:latin typeface="Arial" charset="0"/>
              </a:rPr>
              <a:t>import </a:t>
            </a:r>
            <a:r>
              <a:rPr lang="en-US" altLang="en-US" sz="2400" dirty="0" err="1">
                <a:latin typeface="Arial" charset="0"/>
              </a:rPr>
              <a:t>tkMessageBox</a:t>
            </a:r>
            <a:endParaRPr lang="en-US" altLang="en-US" sz="2400" dirty="0">
              <a:latin typeface="Arial" charset="0"/>
            </a:endParaRPr>
          </a:p>
          <a:p>
            <a:pPr indent="-339725">
              <a:buClrTx/>
              <a:buFontTx/>
              <a:buNone/>
              <a:tabLst>
                <a:tab pos="1485900" algn="l"/>
                <a:tab pos="1598613" algn="l"/>
                <a:tab pos="2055813" algn="l"/>
                <a:tab pos="2513013" algn="l"/>
                <a:tab pos="2970213" algn="l"/>
                <a:tab pos="3427413" algn="l"/>
                <a:tab pos="3884613" algn="l"/>
                <a:tab pos="4341813" algn="l"/>
                <a:tab pos="4799013" algn="l"/>
                <a:tab pos="5256213" algn="l"/>
                <a:tab pos="5713413" algn="l"/>
                <a:tab pos="6170613" algn="l"/>
                <a:tab pos="6627813" algn="l"/>
                <a:tab pos="7085013" algn="l"/>
                <a:tab pos="7542213" algn="l"/>
                <a:tab pos="7999413" algn="l"/>
                <a:tab pos="8456613" algn="l"/>
                <a:tab pos="8913813" algn="l"/>
                <a:tab pos="9371013" algn="l"/>
                <a:tab pos="9828213" algn="l"/>
                <a:tab pos="10285413" algn="l"/>
              </a:tabLst>
            </a:pPr>
            <a:r>
              <a:rPr lang="en-US" altLang="en-US" sz="2400" dirty="0">
                <a:latin typeface="Arial" charset="0"/>
              </a:rPr>
              <a:t>import </a:t>
            </a:r>
            <a:r>
              <a:rPr lang="en-US" altLang="en-US" sz="2400" dirty="0" err="1">
                <a:latin typeface="Arial" charset="0"/>
              </a:rPr>
              <a:t>Tkinter</a:t>
            </a:r>
            <a:endParaRPr lang="en-US" altLang="en-US" sz="2400" dirty="0">
              <a:latin typeface="Arial" charset="0"/>
            </a:endParaRPr>
          </a:p>
          <a:p>
            <a:pPr indent="-339725">
              <a:buClrTx/>
              <a:buFontTx/>
              <a:buNone/>
              <a:tabLst>
                <a:tab pos="1485900" algn="l"/>
                <a:tab pos="1598613" algn="l"/>
                <a:tab pos="2055813" algn="l"/>
                <a:tab pos="2513013" algn="l"/>
                <a:tab pos="2970213" algn="l"/>
                <a:tab pos="3427413" algn="l"/>
                <a:tab pos="3884613" algn="l"/>
                <a:tab pos="4341813" algn="l"/>
                <a:tab pos="4799013" algn="l"/>
                <a:tab pos="5256213" algn="l"/>
                <a:tab pos="5713413" algn="l"/>
                <a:tab pos="6170613" algn="l"/>
                <a:tab pos="6627813" algn="l"/>
                <a:tab pos="7085013" algn="l"/>
                <a:tab pos="7542213" algn="l"/>
                <a:tab pos="7999413" algn="l"/>
                <a:tab pos="8456613" algn="l"/>
                <a:tab pos="8913813" algn="l"/>
                <a:tab pos="9371013" algn="l"/>
                <a:tab pos="9828213" algn="l"/>
                <a:tab pos="10285413" algn="l"/>
              </a:tabLst>
            </a:pPr>
            <a:r>
              <a:rPr lang="en-US" altLang="en-US" sz="2400" dirty="0">
                <a:latin typeface="Arial" charset="0"/>
              </a:rPr>
              <a:t>top = </a:t>
            </a:r>
            <a:r>
              <a:rPr lang="en-US" altLang="en-US" sz="2400" dirty="0" err="1">
                <a:latin typeface="Arial" charset="0"/>
              </a:rPr>
              <a:t>Tk</a:t>
            </a:r>
            <a:r>
              <a:rPr lang="en-US" altLang="en-US" sz="2400" dirty="0">
                <a:latin typeface="Arial" charset="0"/>
              </a:rPr>
              <a:t>()</a:t>
            </a:r>
          </a:p>
          <a:p>
            <a:pPr indent="-339725">
              <a:buClrTx/>
              <a:buFontTx/>
              <a:buNone/>
              <a:tabLst>
                <a:tab pos="1485900" algn="l"/>
                <a:tab pos="1598613" algn="l"/>
                <a:tab pos="2055813" algn="l"/>
                <a:tab pos="2513013" algn="l"/>
                <a:tab pos="2970213" algn="l"/>
                <a:tab pos="3427413" algn="l"/>
                <a:tab pos="3884613" algn="l"/>
                <a:tab pos="4341813" algn="l"/>
                <a:tab pos="4799013" algn="l"/>
                <a:tab pos="5256213" algn="l"/>
                <a:tab pos="5713413" algn="l"/>
                <a:tab pos="6170613" algn="l"/>
                <a:tab pos="6627813" algn="l"/>
                <a:tab pos="7085013" algn="l"/>
                <a:tab pos="7542213" algn="l"/>
                <a:tab pos="7999413" algn="l"/>
                <a:tab pos="8456613" algn="l"/>
                <a:tab pos="8913813" algn="l"/>
                <a:tab pos="9371013" algn="l"/>
                <a:tab pos="9828213" algn="l"/>
                <a:tab pos="10285413" algn="l"/>
              </a:tabLst>
            </a:pPr>
            <a:r>
              <a:rPr lang="en-US" altLang="en-US" sz="2400" dirty="0" err="1">
                <a:latin typeface="Arial" charset="0"/>
              </a:rPr>
              <a:t>mb</a:t>
            </a:r>
            <a:r>
              <a:rPr lang="en-US" altLang="en-US" sz="2400" dirty="0">
                <a:latin typeface="Arial" charset="0"/>
              </a:rPr>
              <a:t>=  </a:t>
            </a:r>
            <a:r>
              <a:rPr lang="en-US" altLang="en-US" sz="2400" dirty="0" err="1">
                <a:latin typeface="Arial" charset="0"/>
              </a:rPr>
              <a:t>Menubutton</a:t>
            </a:r>
            <a:r>
              <a:rPr lang="en-US" altLang="en-US" sz="2400" dirty="0">
                <a:latin typeface="Arial" charset="0"/>
              </a:rPr>
              <a:t> ( top, text="condiments", relief=RAISED )</a:t>
            </a:r>
          </a:p>
          <a:p>
            <a:pPr indent="-339725">
              <a:buClrTx/>
              <a:buFontTx/>
              <a:buNone/>
              <a:tabLst>
                <a:tab pos="1485900" algn="l"/>
                <a:tab pos="1598613" algn="l"/>
                <a:tab pos="2055813" algn="l"/>
                <a:tab pos="2513013" algn="l"/>
                <a:tab pos="2970213" algn="l"/>
                <a:tab pos="3427413" algn="l"/>
                <a:tab pos="3884613" algn="l"/>
                <a:tab pos="4341813" algn="l"/>
                <a:tab pos="4799013" algn="l"/>
                <a:tab pos="5256213" algn="l"/>
                <a:tab pos="5713413" algn="l"/>
                <a:tab pos="6170613" algn="l"/>
                <a:tab pos="6627813" algn="l"/>
                <a:tab pos="7085013" algn="l"/>
                <a:tab pos="7542213" algn="l"/>
                <a:tab pos="7999413" algn="l"/>
                <a:tab pos="8456613" algn="l"/>
                <a:tab pos="8913813" algn="l"/>
                <a:tab pos="9371013" algn="l"/>
                <a:tab pos="9828213" algn="l"/>
                <a:tab pos="10285413" algn="l"/>
              </a:tabLst>
            </a:pPr>
            <a:r>
              <a:rPr lang="en-US" altLang="en-US" sz="2400" dirty="0" err="1">
                <a:latin typeface="Arial" charset="0"/>
              </a:rPr>
              <a:t>mb.grid</a:t>
            </a:r>
            <a:r>
              <a:rPr lang="en-US" altLang="en-US" sz="2400" dirty="0">
                <a:latin typeface="Arial" charset="0"/>
              </a:rPr>
              <a:t>() ; </a:t>
            </a:r>
            <a:r>
              <a:rPr lang="en-US" altLang="en-US" sz="2400" dirty="0" err="1">
                <a:latin typeface="Arial" charset="0"/>
              </a:rPr>
              <a:t>mb.menu</a:t>
            </a:r>
            <a:r>
              <a:rPr lang="en-US" altLang="en-US" sz="2400" dirty="0">
                <a:latin typeface="Arial" charset="0"/>
              </a:rPr>
              <a:t>  =  Menu ( </a:t>
            </a:r>
            <a:r>
              <a:rPr lang="en-US" altLang="en-US" sz="2400" dirty="0" err="1">
                <a:latin typeface="Arial" charset="0"/>
              </a:rPr>
              <a:t>mb</a:t>
            </a:r>
            <a:r>
              <a:rPr lang="en-US" altLang="en-US" sz="2400" dirty="0">
                <a:latin typeface="Arial" charset="0"/>
              </a:rPr>
              <a:t>, </a:t>
            </a:r>
            <a:r>
              <a:rPr lang="en-US" altLang="en-US" sz="2400" dirty="0" err="1">
                <a:latin typeface="Arial" charset="0"/>
              </a:rPr>
              <a:t>tearoff</a:t>
            </a:r>
            <a:r>
              <a:rPr lang="en-US" altLang="en-US" sz="2400" dirty="0">
                <a:latin typeface="Arial" charset="0"/>
              </a:rPr>
              <a:t> = 0 )</a:t>
            </a:r>
          </a:p>
          <a:p>
            <a:pPr indent="-339725">
              <a:buClrTx/>
              <a:buFontTx/>
              <a:buNone/>
              <a:tabLst>
                <a:tab pos="1485900" algn="l"/>
                <a:tab pos="1598613" algn="l"/>
                <a:tab pos="2055813" algn="l"/>
                <a:tab pos="2513013" algn="l"/>
                <a:tab pos="2970213" algn="l"/>
                <a:tab pos="3427413" algn="l"/>
                <a:tab pos="3884613" algn="l"/>
                <a:tab pos="4341813" algn="l"/>
                <a:tab pos="4799013" algn="l"/>
                <a:tab pos="5256213" algn="l"/>
                <a:tab pos="5713413" algn="l"/>
                <a:tab pos="6170613" algn="l"/>
                <a:tab pos="6627813" algn="l"/>
                <a:tab pos="7085013" algn="l"/>
                <a:tab pos="7542213" algn="l"/>
                <a:tab pos="7999413" algn="l"/>
                <a:tab pos="8456613" algn="l"/>
                <a:tab pos="8913813" algn="l"/>
                <a:tab pos="9371013" algn="l"/>
                <a:tab pos="9828213" algn="l"/>
                <a:tab pos="10285413" algn="l"/>
              </a:tabLst>
            </a:pPr>
            <a:r>
              <a:rPr lang="en-US" altLang="en-US" sz="2400" dirty="0" err="1">
                <a:latin typeface="Arial" charset="0"/>
              </a:rPr>
              <a:t>mb</a:t>
            </a:r>
            <a:r>
              <a:rPr lang="en-US" altLang="en-US" sz="2400" dirty="0">
                <a:latin typeface="Arial" charset="0"/>
              </a:rPr>
              <a:t>["menu"]  =  </a:t>
            </a:r>
            <a:r>
              <a:rPr lang="en-US" altLang="en-US" sz="2400" dirty="0" err="1">
                <a:latin typeface="Arial" charset="0"/>
              </a:rPr>
              <a:t>mb.menu</a:t>
            </a:r>
            <a:endParaRPr lang="en-US" altLang="en-US" sz="2400" dirty="0">
              <a:latin typeface="Arial" charset="0"/>
            </a:endParaRPr>
          </a:p>
          <a:p>
            <a:pPr indent="-339725">
              <a:buClrTx/>
              <a:buFontTx/>
              <a:buNone/>
              <a:tabLst>
                <a:tab pos="1485900" algn="l"/>
                <a:tab pos="1598613" algn="l"/>
                <a:tab pos="2055813" algn="l"/>
                <a:tab pos="2513013" algn="l"/>
                <a:tab pos="2970213" algn="l"/>
                <a:tab pos="3427413" algn="l"/>
                <a:tab pos="3884613" algn="l"/>
                <a:tab pos="4341813" algn="l"/>
                <a:tab pos="4799013" algn="l"/>
                <a:tab pos="5256213" algn="l"/>
                <a:tab pos="5713413" algn="l"/>
                <a:tab pos="6170613" algn="l"/>
                <a:tab pos="6627813" algn="l"/>
                <a:tab pos="7085013" algn="l"/>
                <a:tab pos="7542213" algn="l"/>
                <a:tab pos="7999413" algn="l"/>
                <a:tab pos="8456613" algn="l"/>
                <a:tab pos="8913813" algn="l"/>
                <a:tab pos="9371013" algn="l"/>
                <a:tab pos="9828213" algn="l"/>
                <a:tab pos="10285413" algn="l"/>
              </a:tabLst>
            </a:pPr>
            <a:r>
              <a:rPr lang="en-US" altLang="en-US" sz="2400" dirty="0">
                <a:latin typeface="Arial" charset="0"/>
              </a:rPr>
              <a:t>    </a:t>
            </a:r>
          </a:p>
          <a:p>
            <a:pPr indent="-339725">
              <a:buClrTx/>
              <a:buFontTx/>
              <a:buNone/>
              <a:tabLst>
                <a:tab pos="1485900" algn="l"/>
                <a:tab pos="1598613" algn="l"/>
                <a:tab pos="2055813" algn="l"/>
                <a:tab pos="2513013" algn="l"/>
                <a:tab pos="2970213" algn="l"/>
                <a:tab pos="3427413" algn="l"/>
                <a:tab pos="3884613" algn="l"/>
                <a:tab pos="4341813" algn="l"/>
                <a:tab pos="4799013" algn="l"/>
                <a:tab pos="5256213" algn="l"/>
                <a:tab pos="5713413" algn="l"/>
                <a:tab pos="6170613" algn="l"/>
                <a:tab pos="6627813" algn="l"/>
                <a:tab pos="7085013" algn="l"/>
                <a:tab pos="7542213" algn="l"/>
                <a:tab pos="7999413" algn="l"/>
                <a:tab pos="8456613" algn="l"/>
                <a:tab pos="8913813" algn="l"/>
                <a:tab pos="9371013" algn="l"/>
                <a:tab pos="9828213" algn="l"/>
                <a:tab pos="10285413" algn="l"/>
              </a:tabLst>
            </a:pPr>
            <a:r>
              <a:rPr lang="en-US" altLang="en-US" sz="2400" dirty="0" err="1">
                <a:latin typeface="Arial" charset="0"/>
              </a:rPr>
              <a:t>mayoVar</a:t>
            </a:r>
            <a:r>
              <a:rPr lang="en-US" altLang="en-US" sz="2400" dirty="0">
                <a:latin typeface="Arial" charset="0"/>
              </a:rPr>
              <a:t>  = </a:t>
            </a:r>
            <a:r>
              <a:rPr lang="en-US" altLang="en-US" sz="2400" dirty="0" err="1">
                <a:latin typeface="Arial" charset="0"/>
              </a:rPr>
              <a:t>IntVar</a:t>
            </a:r>
            <a:r>
              <a:rPr lang="en-US" altLang="en-US" sz="2400" dirty="0">
                <a:latin typeface="Arial" charset="0"/>
              </a:rPr>
              <a:t>() ; </a:t>
            </a:r>
            <a:r>
              <a:rPr lang="en-US" altLang="en-US" sz="2400" dirty="0" err="1">
                <a:latin typeface="Arial" charset="0"/>
              </a:rPr>
              <a:t>ketchVar</a:t>
            </a:r>
            <a:r>
              <a:rPr lang="en-US" altLang="en-US" sz="2400" dirty="0">
                <a:latin typeface="Arial" charset="0"/>
              </a:rPr>
              <a:t> = </a:t>
            </a:r>
            <a:r>
              <a:rPr lang="en-US" altLang="en-US" sz="2400" dirty="0" err="1">
                <a:latin typeface="Arial" charset="0"/>
              </a:rPr>
              <a:t>IntVar</a:t>
            </a:r>
            <a:r>
              <a:rPr lang="en-US" altLang="en-US" sz="2400" dirty="0">
                <a:latin typeface="Arial" charset="0"/>
              </a:rPr>
              <a:t>()</a:t>
            </a:r>
          </a:p>
          <a:p>
            <a:pPr indent="-339725">
              <a:buClrTx/>
              <a:buFontTx/>
              <a:buNone/>
              <a:tabLst>
                <a:tab pos="1485900" algn="l"/>
                <a:tab pos="1598613" algn="l"/>
                <a:tab pos="2055813" algn="l"/>
                <a:tab pos="2513013" algn="l"/>
                <a:tab pos="2970213" algn="l"/>
                <a:tab pos="3427413" algn="l"/>
                <a:tab pos="3884613" algn="l"/>
                <a:tab pos="4341813" algn="l"/>
                <a:tab pos="4799013" algn="l"/>
                <a:tab pos="5256213" algn="l"/>
                <a:tab pos="5713413" algn="l"/>
                <a:tab pos="6170613" algn="l"/>
                <a:tab pos="6627813" algn="l"/>
                <a:tab pos="7085013" algn="l"/>
                <a:tab pos="7542213" algn="l"/>
                <a:tab pos="7999413" algn="l"/>
                <a:tab pos="8456613" algn="l"/>
                <a:tab pos="8913813" algn="l"/>
                <a:tab pos="9371013" algn="l"/>
                <a:tab pos="9828213" algn="l"/>
                <a:tab pos="10285413" algn="l"/>
              </a:tabLst>
            </a:pPr>
            <a:r>
              <a:rPr lang="en-US" altLang="en-US" sz="2400" dirty="0" err="1">
                <a:latin typeface="Arial" charset="0"/>
              </a:rPr>
              <a:t>mb.menu.add_checkbutton</a:t>
            </a:r>
            <a:r>
              <a:rPr lang="en-US" altLang="en-US" sz="2400" dirty="0">
                <a:latin typeface="Arial" charset="0"/>
              </a:rPr>
              <a:t> ( label="mayo", variable=</a:t>
            </a:r>
            <a:r>
              <a:rPr lang="en-US" altLang="en-US" sz="2400" dirty="0" err="1">
                <a:latin typeface="Arial" charset="0"/>
              </a:rPr>
              <a:t>mayoVar</a:t>
            </a:r>
            <a:r>
              <a:rPr lang="en-US" altLang="en-US" sz="2400" dirty="0">
                <a:latin typeface="Arial" charset="0"/>
              </a:rPr>
              <a:t> )</a:t>
            </a:r>
          </a:p>
          <a:p>
            <a:pPr indent="-339725">
              <a:buClrTx/>
              <a:buFontTx/>
              <a:buNone/>
              <a:tabLst>
                <a:tab pos="1485900" algn="l"/>
                <a:tab pos="1598613" algn="l"/>
                <a:tab pos="2055813" algn="l"/>
                <a:tab pos="2513013" algn="l"/>
                <a:tab pos="2970213" algn="l"/>
                <a:tab pos="3427413" algn="l"/>
                <a:tab pos="3884613" algn="l"/>
                <a:tab pos="4341813" algn="l"/>
                <a:tab pos="4799013" algn="l"/>
                <a:tab pos="5256213" algn="l"/>
                <a:tab pos="5713413" algn="l"/>
                <a:tab pos="6170613" algn="l"/>
                <a:tab pos="6627813" algn="l"/>
                <a:tab pos="7085013" algn="l"/>
                <a:tab pos="7542213" algn="l"/>
                <a:tab pos="7999413" algn="l"/>
                <a:tab pos="8456613" algn="l"/>
                <a:tab pos="8913813" algn="l"/>
                <a:tab pos="9371013" algn="l"/>
                <a:tab pos="9828213" algn="l"/>
                <a:tab pos="10285413" algn="l"/>
              </a:tabLst>
            </a:pPr>
            <a:r>
              <a:rPr lang="en-US" altLang="en-US" sz="2400" dirty="0" err="1">
                <a:latin typeface="Arial" charset="0"/>
              </a:rPr>
              <a:t>mb.menu.add_checkbutton</a:t>
            </a:r>
            <a:r>
              <a:rPr lang="en-US" altLang="en-US" sz="2400" dirty="0">
                <a:latin typeface="Arial" charset="0"/>
              </a:rPr>
              <a:t> ( label="ketchup", variable=</a:t>
            </a:r>
            <a:r>
              <a:rPr lang="en-US" altLang="en-US" sz="2400" dirty="0" err="1">
                <a:latin typeface="Arial" charset="0"/>
              </a:rPr>
              <a:t>ketchVar</a:t>
            </a:r>
            <a:r>
              <a:rPr lang="en-US" altLang="en-US" sz="2400" dirty="0">
                <a:latin typeface="Arial" charset="0"/>
              </a:rPr>
              <a:t> )</a:t>
            </a:r>
          </a:p>
          <a:p>
            <a:pPr indent="-339725">
              <a:buClrTx/>
              <a:buFontTx/>
              <a:buNone/>
              <a:tabLst>
                <a:tab pos="1485900" algn="l"/>
                <a:tab pos="1598613" algn="l"/>
                <a:tab pos="2055813" algn="l"/>
                <a:tab pos="2513013" algn="l"/>
                <a:tab pos="2970213" algn="l"/>
                <a:tab pos="3427413" algn="l"/>
                <a:tab pos="3884613" algn="l"/>
                <a:tab pos="4341813" algn="l"/>
                <a:tab pos="4799013" algn="l"/>
                <a:tab pos="5256213" algn="l"/>
                <a:tab pos="5713413" algn="l"/>
                <a:tab pos="6170613" algn="l"/>
                <a:tab pos="6627813" algn="l"/>
                <a:tab pos="7085013" algn="l"/>
                <a:tab pos="7542213" algn="l"/>
                <a:tab pos="7999413" algn="l"/>
                <a:tab pos="8456613" algn="l"/>
                <a:tab pos="8913813" algn="l"/>
                <a:tab pos="9371013" algn="l"/>
                <a:tab pos="9828213" algn="l"/>
                <a:tab pos="10285413" algn="l"/>
              </a:tabLst>
            </a:pPr>
            <a:r>
              <a:rPr lang="en-US" altLang="en-US" sz="2400" dirty="0" err="1">
                <a:latin typeface="Arial" charset="0"/>
              </a:rPr>
              <a:t>mb.pack</a:t>
            </a:r>
            <a:r>
              <a:rPr lang="en-US" altLang="en-US" sz="2400" dirty="0">
                <a:latin typeface="Arial" charset="0"/>
              </a:rPr>
              <a:t>()</a:t>
            </a:r>
          </a:p>
          <a:p>
            <a:pPr indent="-339725">
              <a:buClrTx/>
              <a:buFontTx/>
              <a:buNone/>
              <a:tabLst>
                <a:tab pos="1485900" algn="l"/>
                <a:tab pos="1598613" algn="l"/>
                <a:tab pos="2055813" algn="l"/>
                <a:tab pos="2513013" algn="l"/>
                <a:tab pos="2970213" algn="l"/>
                <a:tab pos="3427413" algn="l"/>
                <a:tab pos="3884613" algn="l"/>
                <a:tab pos="4341813" algn="l"/>
                <a:tab pos="4799013" algn="l"/>
                <a:tab pos="5256213" algn="l"/>
                <a:tab pos="5713413" algn="l"/>
                <a:tab pos="6170613" algn="l"/>
                <a:tab pos="6627813" algn="l"/>
                <a:tab pos="7085013" algn="l"/>
                <a:tab pos="7542213" algn="l"/>
                <a:tab pos="7999413" algn="l"/>
                <a:tab pos="8456613" algn="l"/>
                <a:tab pos="8913813" algn="l"/>
                <a:tab pos="9371013" algn="l"/>
                <a:tab pos="9828213" algn="l"/>
                <a:tab pos="10285413" algn="l"/>
              </a:tabLst>
            </a:pPr>
            <a:r>
              <a:rPr lang="en-US" altLang="en-US" sz="2400" dirty="0" err="1">
                <a:latin typeface="Arial" charset="0"/>
              </a:rPr>
              <a:t>top.mainloop</a:t>
            </a:r>
            <a:r>
              <a:rPr lang="en-US" altLang="en-US" sz="2400" dirty="0">
                <a:latin typeface="Arial" charset="0"/>
              </a:rPr>
              <a:t>()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315" y="377903"/>
            <a:ext cx="29813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25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504092" y="351692"/>
            <a:ext cx="8417169" cy="808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900" b="1" dirty="0" smtClean="0">
              <a:solidFill>
                <a:schemeClr val="accent2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>
              <a:solidFill>
                <a:schemeClr val="bg1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2203356" y="2356338"/>
            <a:ext cx="4852115" cy="1041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b="1" dirty="0" smtClean="0">
                <a:solidFill>
                  <a:srgbClr val="7030A0"/>
                </a:solidFill>
                <a:ea typeface="Adobe Heiti Std R" panose="020B0400000000000000" pitchFamily="34" charset="-128"/>
                <a:cs typeface="Arial" panose="020B0604020202020204" pitchFamily="34" charset="0"/>
              </a:rPr>
              <a:t>Thank You!</a:t>
            </a:r>
            <a:endParaRPr lang="en-US" sz="4000" b="1" dirty="0">
              <a:solidFill>
                <a:srgbClr val="7030A0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5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13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B050"/>
              </a:solidFill>
            </a:endParaRPr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820614"/>
            <a:ext cx="8610599" cy="504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14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en-US" sz="3200" b="1" dirty="0">
              <a:solidFill>
                <a:srgbClr val="00B050"/>
              </a:solidFill>
            </a:endParaRPr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8" y="697110"/>
            <a:ext cx="84582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8" y="3335535"/>
            <a:ext cx="845820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79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15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B050"/>
                </a:solidFill>
              </a:rPr>
              <a:t>Tuple</a:t>
            </a:r>
          </a:p>
          <a:p>
            <a:pPr>
              <a:defRPr/>
            </a:pPr>
            <a:r>
              <a:rPr lang="en-US" altLang="en-US" sz="3200" dirty="0"/>
              <a:t>Tuple is</a:t>
            </a:r>
            <a:r>
              <a:rPr lang="en-US" altLang="en-US" sz="3200" b="1" dirty="0"/>
              <a:t> Immutable</a:t>
            </a:r>
            <a:r>
              <a:rPr lang="en-US" altLang="en-US" sz="3200" dirty="0"/>
              <a:t>.</a:t>
            </a:r>
          </a:p>
          <a:p>
            <a:pPr>
              <a:defRPr/>
            </a:pPr>
            <a:r>
              <a:rPr lang="en-US" altLang="en-US" sz="3200" dirty="0"/>
              <a:t>In the tuple elements can be </a:t>
            </a:r>
            <a:r>
              <a:rPr lang="en-US" altLang="en-US" sz="3200" b="1" dirty="0"/>
              <a:t>mutable</a:t>
            </a:r>
            <a:r>
              <a:rPr lang="en-US" altLang="en-US" sz="3200" dirty="0"/>
              <a:t> or </a:t>
            </a:r>
            <a:r>
              <a:rPr lang="en-US" altLang="en-US" sz="3200" b="1" dirty="0"/>
              <a:t>immutable</a:t>
            </a:r>
            <a:r>
              <a:rPr lang="en-US" altLang="en-US" sz="3200" dirty="0"/>
              <a:t>.</a:t>
            </a:r>
          </a:p>
          <a:p>
            <a:pPr>
              <a:defRPr/>
            </a:pPr>
            <a:r>
              <a:rPr lang="en-US" altLang="en-US" sz="3200" dirty="0"/>
              <a:t>Using Parenthesis ()  we can represent the elements </a:t>
            </a:r>
          </a:p>
          <a:p>
            <a:pPr marL="0" indent="0">
              <a:buFontTx/>
              <a:buNone/>
              <a:defRPr/>
            </a:pPr>
            <a:r>
              <a:rPr lang="en-US" altLang="en-US" sz="3200" dirty="0"/>
              <a:t>     in the tuple. Ex : </a:t>
            </a:r>
            <a:r>
              <a:rPr lang="en-US" altLang="en-US" sz="3200" dirty="0" err="1"/>
              <a:t>tup</a:t>
            </a:r>
            <a:r>
              <a:rPr lang="en-US" altLang="en-US" sz="3200" dirty="0"/>
              <a:t> = (5,2.5,"String",False).</a:t>
            </a:r>
          </a:p>
          <a:p>
            <a:pPr>
              <a:defRPr/>
            </a:pPr>
            <a:r>
              <a:rPr lang="en-US" altLang="en-US" sz="3200" dirty="0"/>
              <a:t>Elements in the tuple can be access same as like list.</a:t>
            </a:r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53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16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B050"/>
              </a:solidFill>
            </a:endParaRPr>
          </a:p>
          <a:p>
            <a:pPr marL="0" indent="0">
              <a:buNone/>
              <a:defRPr/>
            </a:pPr>
            <a:endParaRPr lang="en-US" altLang="en-US" sz="2400" dirty="0"/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19908"/>
            <a:ext cx="8229600" cy="522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53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17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B050"/>
              </a:solidFill>
            </a:endParaRPr>
          </a:p>
          <a:p>
            <a:pPr marL="0" indent="0">
              <a:buNone/>
              <a:defRPr/>
            </a:pPr>
            <a:endParaRPr lang="en-US" altLang="en-US" sz="2400" dirty="0"/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677" y="853114"/>
            <a:ext cx="8305800" cy="528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2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18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>
                <a:solidFill>
                  <a:srgbClr val="0070C0"/>
                </a:solidFill>
              </a:rPr>
              <a:t>Dictionary</a:t>
            </a:r>
            <a:endParaRPr lang="en-US" sz="3200" b="1" dirty="0" smtClean="0">
              <a:solidFill>
                <a:srgbClr val="00B050"/>
              </a:solidFill>
            </a:endParaRPr>
          </a:p>
          <a:p>
            <a:r>
              <a:rPr lang="en-US" altLang="en-US" sz="2400" dirty="0"/>
              <a:t>Dictionary is a collection of key value pairs</a:t>
            </a:r>
            <a:r>
              <a:rPr lang="en-US" altLang="en-US" sz="2400" dirty="0" smtClean="0"/>
              <a:t>.</a:t>
            </a:r>
          </a:p>
          <a:p>
            <a:r>
              <a:rPr lang="en-US" altLang="en-US" sz="2400" dirty="0" smtClean="0"/>
              <a:t>Each key </a:t>
            </a:r>
            <a:r>
              <a:rPr lang="en-US" altLang="en-US" sz="2400" dirty="0" err="1" smtClean="0"/>
              <a:t>seperated</a:t>
            </a:r>
            <a:r>
              <a:rPr lang="en-US" altLang="en-US" sz="2400" dirty="0" smtClean="0"/>
              <a:t> by a colon </a:t>
            </a:r>
            <a:r>
              <a:rPr lang="en-US" altLang="en-US" sz="2400" dirty="0" smtClean="0">
                <a:sym typeface="Wingdings" panose="05000000000000000000" pitchFamily="2" charset="2"/>
              </a:rPr>
              <a:t>(:)</a:t>
            </a:r>
          </a:p>
          <a:p>
            <a:r>
              <a:rPr lang="en-US" altLang="en-US" sz="2400" dirty="0" smtClean="0">
                <a:sym typeface="Wingdings" panose="05000000000000000000" pitchFamily="2" charset="2"/>
              </a:rPr>
              <a:t>Items are </a:t>
            </a:r>
            <a:r>
              <a:rPr lang="en-US" altLang="en-US" sz="2400" dirty="0" err="1" smtClean="0">
                <a:sym typeface="Wingdings" panose="05000000000000000000" pitchFamily="2" charset="2"/>
              </a:rPr>
              <a:t>seperated</a:t>
            </a:r>
            <a:r>
              <a:rPr lang="en-US" altLang="en-US" sz="2400" dirty="0" smtClean="0">
                <a:sym typeface="Wingdings" panose="05000000000000000000" pitchFamily="2" charset="2"/>
              </a:rPr>
              <a:t> by commas</a:t>
            </a:r>
          </a:p>
          <a:p>
            <a:r>
              <a:rPr lang="en-US" altLang="en-US" sz="2400" dirty="0" smtClean="0">
                <a:sym typeface="Wingdings" panose="05000000000000000000" pitchFamily="2" charset="2"/>
              </a:rPr>
              <a:t>Whole dictionary enclosed with curly braces</a:t>
            </a:r>
            <a:endParaRPr lang="en-US" altLang="en-US" sz="2400" dirty="0"/>
          </a:p>
          <a:p>
            <a:r>
              <a:rPr lang="en-US" altLang="en-US" sz="2400" dirty="0"/>
              <a:t>{'</a:t>
            </a:r>
            <a:r>
              <a:rPr lang="en-US" altLang="en-US" sz="2400" b="1" dirty="0"/>
              <a:t>key</a:t>
            </a:r>
            <a:r>
              <a:rPr lang="en-US" altLang="en-US" sz="2400" dirty="0"/>
              <a:t>': </a:t>
            </a:r>
            <a:r>
              <a:rPr lang="en-US" altLang="en-US" sz="2400" b="1" dirty="0"/>
              <a:t>value</a:t>
            </a:r>
            <a:r>
              <a:rPr lang="en-US" altLang="en-US" sz="2400" dirty="0"/>
              <a:t> }   </a:t>
            </a:r>
            <a:r>
              <a:rPr lang="en-US" altLang="en-US" sz="2400" dirty="0">
                <a:sym typeface="Wingdings" charset="2"/>
              </a:rPr>
              <a:t>  </a:t>
            </a:r>
            <a:r>
              <a:rPr lang="en-US" altLang="en-US" sz="2400" dirty="0"/>
              <a:t>ex : {'nine',9}.</a:t>
            </a:r>
          </a:p>
          <a:p>
            <a:r>
              <a:rPr lang="en-US" altLang="en-US" sz="2400" dirty="0"/>
              <a:t>key is immutable.</a:t>
            </a:r>
          </a:p>
          <a:p>
            <a:r>
              <a:rPr lang="en-US" altLang="en-US" sz="2400" dirty="0"/>
              <a:t>Value is mutable</a:t>
            </a:r>
            <a:r>
              <a:rPr lang="en-US" altLang="en-US" sz="2400" dirty="0" smtClean="0"/>
              <a:t>.</a:t>
            </a:r>
            <a:endParaRPr lang="en-US" altLang="en-US" sz="2400" dirty="0"/>
          </a:p>
          <a:p>
            <a:r>
              <a:rPr lang="en-US" altLang="en-US" sz="2400" dirty="0"/>
              <a:t>Duplicate key's and values are </a:t>
            </a:r>
            <a:r>
              <a:rPr lang="en-US" altLang="en-US" sz="2400" dirty="0" smtClean="0"/>
              <a:t>allowed but it will take latest one.</a:t>
            </a:r>
            <a:endParaRPr lang="en-US" altLang="en-US" sz="2400" dirty="0"/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9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19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B050"/>
                </a:solidFill>
              </a:rPr>
              <a:t>Programming Examples:</a:t>
            </a:r>
          </a:p>
          <a:p>
            <a:pPr marL="0" indent="0">
              <a:buNone/>
              <a:defRPr/>
            </a:pPr>
            <a:r>
              <a:rPr lang="en-US" sz="3200" dirty="0"/>
              <a:t> </a:t>
            </a:r>
            <a:r>
              <a:rPr lang="en-US" sz="3200" dirty="0" smtClean="0"/>
              <a:t>  </a:t>
            </a:r>
            <a:r>
              <a:rPr lang="en-US" sz="3200" dirty="0" err="1" smtClean="0"/>
              <a:t>dict</a:t>
            </a:r>
            <a:r>
              <a:rPr lang="en-US" sz="3200" dirty="0" smtClean="0"/>
              <a:t> </a:t>
            </a:r>
            <a:r>
              <a:rPr lang="en-US" sz="3200" dirty="0"/>
              <a:t>= {'Name': 'Zara', 'Age': 7, 'Class': 'First</a:t>
            </a:r>
            <a:r>
              <a:rPr lang="en-US" sz="3200" dirty="0" smtClean="0"/>
              <a:t>'}</a:t>
            </a:r>
          </a:p>
          <a:p>
            <a:pPr marL="0" indent="0">
              <a:buNone/>
              <a:defRPr/>
            </a:pPr>
            <a:r>
              <a:rPr lang="en-US" sz="3200" dirty="0" smtClean="0"/>
              <a:t>    print </a:t>
            </a:r>
            <a:r>
              <a:rPr lang="en-US" sz="3200" dirty="0"/>
              <a:t>"</a:t>
            </a:r>
            <a:r>
              <a:rPr lang="en-US" sz="3200" dirty="0" err="1"/>
              <a:t>dict</a:t>
            </a:r>
            <a:r>
              <a:rPr lang="en-US" sz="3200" dirty="0"/>
              <a:t>['Name']: ", </a:t>
            </a:r>
            <a:r>
              <a:rPr lang="en-US" sz="3200" dirty="0" err="1"/>
              <a:t>dict</a:t>
            </a:r>
            <a:r>
              <a:rPr lang="en-US" sz="3200" dirty="0"/>
              <a:t>['Name'] </a:t>
            </a:r>
            <a:endParaRPr lang="en-US" sz="3200" dirty="0" smtClean="0"/>
          </a:p>
          <a:p>
            <a:pPr marL="0" indent="0">
              <a:buNone/>
              <a:defRPr/>
            </a:pPr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en-US" sz="3200" dirty="0" err="1"/>
              <a:t>dict</a:t>
            </a:r>
            <a:r>
              <a:rPr lang="en-US" sz="3200" dirty="0"/>
              <a:t>['Age'] = 8; # update existing </a:t>
            </a:r>
            <a:r>
              <a:rPr lang="en-US" sz="3200" dirty="0" smtClean="0"/>
              <a:t>entry</a:t>
            </a:r>
          </a:p>
          <a:p>
            <a:pPr marL="0" indent="0">
              <a:buNone/>
              <a:defRPr/>
            </a:pPr>
            <a:r>
              <a:rPr lang="en-US" sz="3200" dirty="0"/>
              <a:t>print </a:t>
            </a:r>
            <a:r>
              <a:rPr lang="en-US" sz="3200" dirty="0" err="1"/>
              <a:t>dict.keys</a:t>
            </a:r>
            <a:r>
              <a:rPr lang="en-US" sz="3200" dirty="0" smtClean="0"/>
              <a:t>()</a:t>
            </a:r>
          </a:p>
          <a:p>
            <a:pPr marL="0" indent="0">
              <a:buNone/>
              <a:defRPr/>
            </a:pPr>
            <a:r>
              <a:rPr lang="en-US" sz="3200" dirty="0" smtClean="0"/>
              <a:t>print </a:t>
            </a:r>
            <a:r>
              <a:rPr lang="en-US" sz="3200" dirty="0" err="1"/>
              <a:t>dict.items</a:t>
            </a:r>
            <a:r>
              <a:rPr lang="en-US" sz="3200" dirty="0" smtClean="0"/>
              <a:t>()</a:t>
            </a:r>
          </a:p>
          <a:p>
            <a:pPr marL="0" indent="0">
              <a:buNone/>
              <a:defRPr/>
            </a:pPr>
            <a:r>
              <a:rPr lang="en-US" sz="3200" dirty="0" smtClean="0"/>
              <a:t>print </a:t>
            </a:r>
            <a:r>
              <a:rPr lang="en-US" sz="3200" dirty="0" err="1"/>
              <a:t>dict.values</a:t>
            </a:r>
            <a:r>
              <a:rPr lang="en-US" sz="3200" dirty="0" smtClean="0"/>
              <a:t>()</a:t>
            </a:r>
            <a:endParaRPr lang="en-US" sz="3200" dirty="0"/>
          </a:p>
          <a:p>
            <a:pPr marL="0" indent="0">
              <a:buNone/>
              <a:defRPr/>
            </a:pPr>
            <a:r>
              <a:rPr lang="en-US" sz="3200" b="1" dirty="0" smtClean="0"/>
              <a:t>Delete </a:t>
            </a:r>
            <a:r>
              <a:rPr lang="en-US" sz="3200" b="1" dirty="0" err="1" smtClean="0"/>
              <a:t>Dict</a:t>
            </a:r>
            <a:r>
              <a:rPr lang="en-US" sz="3200" b="1" dirty="0" smtClean="0"/>
              <a:t>:</a:t>
            </a:r>
          </a:p>
          <a:p>
            <a:pPr marL="0" indent="0">
              <a:buNone/>
              <a:defRPr/>
            </a:pPr>
            <a:r>
              <a:rPr lang="en-US" sz="3200" dirty="0"/>
              <a:t>del </a:t>
            </a:r>
            <a:r>
              <a:rPr lang="en-US" sz="3200" dirty="0" err="1"/>
              <a:t>dict</a:t>
            </a:r>
            <a:r>
              <a:rPr lang="en-US" sz="3200" dirty="0"/>
              <a:t>['Name']; # remove entry with key 'Name' </a:t>
            </a:r>
            <a:r>
              <a:rPr lang="en-US" sz="3200" dirty="0" err="1"/>
              <a:t>dict.clear</a:t>
            </a:r>
            <a:r>
              <a:rPr lang="en-US" sz="3200" dirty="0"/>
              <a:t>(); # remove all entries in </a:t>
            </a:r>
            <a:r>
              <a:rPr lang="en-US" sz="3200" dirty="0" err="1"/>
              <a:t>dict</a:t>
            </a:r>
            <a:r>
              <a:rPr lang="en-US" sz="3200" dirty="0"/>
              <a:t> </a:t>
            </a:r>
            <a:endParaRPr lang="en-US" sz="3200" dirty="0" smtClean="0"/>
          </a:p>
          <a:p>
            <a:pPr marL="0" indent="0">
              <a:buNone/>
              <a:defRPr/>
            </a:pPr>
            <a:r>
              <a:rPr lang="en-US" sz="3200" dirty="0" smtClean="0"/>
              <a:t>del </a:t>
            </a:r>
            <a:r>
              <a:rPr lang="en-US" sz="3200" dirty="0" err="1"/>
              <a:t>dict</a:t>
            </a:r>
            <a:r>
              <a:rPr lang="en-US" sz="3200" dirty="0"/>
              <a:t> ; # delete entire dictionary</a:t>
            </a:r>
            <a:endParaRPr lang="en-US" sz="3200" dirty="0" smtClean="0"/>
          </a:p>
          <a:p>
            <a:pPr marL="0" indent="0">
              <a:buNone/>
              <a:defRPr/>
            </a:pPr>
            <a:endParaRPr lang="en-US" altLang="en-US" sz="3200" dirty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7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                                          </a:t>
            </a:r>
            <a:r>
              <a:rPr lang="en-US" sz="3200" b="1" dirty="0" smtClean="0">
                <a:solidFill>
                  <a:srgbClr val="FF0000"/>
                </a:solidFill>
              </a:rPr>
              <a:t>Agenda</a:t>
            </a:r>
            <a:endParaRPr lang="en-US" sz="3200" b="1" dirty="0" smtClean="0">
              <a:solidFill>
                <a:srgbClr val="FF0000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  <a:p>
            <a:r>
              <a:rPr lang="en-US" sz="3200" dirty="0"/>
              <a:t>Introduction of Python</a:t>
            </a:r>
          </a:p>
          <a:p>
            <a:r>
              <a:rPr lang="en-US" sz="3200" dirty="0"/>
              <a:t>Data Types</a:t>
            </a:r>
          </a:p>
          <a:p>
            <a:r>
              <a:rPr lang="en-US" sz="3200" dirty="0"/>
              <a:t>Conditions and Loops</a:t>
            </a:r>
          </a:p>
          <a:p>
            <a:r>
              <a:rPr lang="en-US" sz="3200" dirty="0"/>
              <a:t>Modules and Functions</a:t>
            </a:r>
          </a:p>
          <a:p>
            <a:r>
              <a:rPr lang="en-US" sz="3200" dirty="0"/>
              <a:t>Oops</a:t>
            </a:r>
          </a:p>
          <a:p>
            <a:r>
              <a:rPr lang="en-US" sz="3200" dirty="0"/>
              <a:t>Exception handling</a:t>
            </a:r>
          </a:p>
          <a:p>
            <a:r>
              <a:rPr lang="en-US" sz="3200" dirty="0"/>
              <a:t>Files</a:t>
            </a:r>
          </a:p>
          <a:p>
            <a:r>
              <a:rPr lang="en-US" sz="3200" dirty="0"/>
              <a:t>UI Design development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smtClean="0">
                <a:solidFill>
                  <a:schemeClr val="bg1"/>
                </a:solidFill>
                <a:ea typeface="Adobe Heiti Std R" panose="020B0400000000000000" pitchFamily="34" charset="-128"/>
                <a:cs typeface="Arial" panose="020B0604020202020204" pitchFamily="34" charset="0"/>
              </a:rPr>
              <a:t>ING</a:t>
            </a: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07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20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B050"/>
              </a:solidFill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67508"/>
            <a:ext cx="8301038" cy="556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62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21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Strings</a:t>
            </a:r>
            <a:endParaRPr lang="en-US" sz="3200" b="1" dirty="0" smtClean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sz="2400" dirty="0"/>
              <a:t>Strings can be represent by using single quotes or double  quotes. 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ex </a:t>
            </a:r>
            <a:r>
              <a:rPr lang="en-US" sz="2400" dirty="0"/>
              <a:t>: "String" or  'string'. </a:t>
            </a:r>
          </a:p>
          <a:p>
            <a:pPr>
              <a:defRPr/>
            </a:pPr>
            <a:r>
              <a:rPr lang="en-US" sz="2400" dirty="0"/>
              <a:t>In python we have multi line strings using triple quotes.	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      </a:t>
            </a:r>
            <a:r>
              <a:rPr lang="en-US" sz="2400" dirty="0" err="1"/>
              <a:t>multi_line_string</a:t>
            </a:r>
            <a:r>
              <a:rPr lang="en-US" sz="2400" dirty="0"/>
              <a:t> = """This is the 1st </a:t>
            </a:r>
            <a:r>
              <a:rPr lang="en-US" sz="2400" dirty="0" smtClean="0"/>
              <a:t>line.</a:t>
            </a: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/>
              <a:t>                                            This 2nd  </a:t>
            </a:r>
            <a:r>
              <a:rPr lang="en-US" sz="2400" dirty="0" smtClean="0"/>
              <a:t>line. </a:t>
            </a: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/>
              <a:t>                                            This 3rd  </a:t>
            </a:r>
            <a:r>
              <a:rPr lang="en-US" sz="2400" dirty="0" smtClean="0"/>
              <a:t>line. </a:t>
            </a:r>
            <a:r>
              <a:rPr lang="en-US" sz="2400" dirty="0"/>
              <a:t>""" 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                                     (or)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      </a:t>
            </a:r>
            <a:r>
              <a:rPr lang="en-US" sz="2400" dirty="0" err="1"/>
              <a:t>multi_line_string</a:t>
            </a:r>
            <a:r>
              <a:rPr lang="en-US" sz="2400" dirty="0"/>
              <a:t> = '''This is the 1st </a:t>
            </a:r>
            <a:r>
              <a:rPr lang="en-US" sz="2400" dirty="0" smtClean="0"/>
              <a:t>line.</a:t>
            </a: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/>
              <a:t>                                             This second </a:t>
            </a:r>
            <a:r>
              <a:rPr lang="en-US" sz="2400" dirty="0" smtClean="0"/>
              <a:t>line. </a:t>
            </a: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/>
              <a:t>                                             This third </a:t>
            </a:r>
            <a:r>
              <a:rPr lang="en-US" sz="2400" dirty="0" smtClean="0"/>
              <a:t>line. </a:t>
            </a:r>
            <a:r>
              <a:rPr lang="en-US" sz="2400" dirty="0"/>
              <a:t>'''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6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22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B050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24" y="758862"/>
            <a:ext cx="8610599" cy="5931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11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23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B050"/>
              </a:solidFill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20614"/>
            <a:ext cx="8153400" cy="580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07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24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</a:rPr>
              <a:t>                                 Operators</a:t>
            </a:r>
            <a:endParaRPr lang="en-US" sz="3200" b="1" dirty="0" smtClean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sz="2400" dirty="0"/>
              <a:t>Arithmetic Operator</a:t>
            </a:r>
          </a:p>
          <a:p>
            <a:pPr>
              <a:defRPr/>
            </a:pPr>
            <a:r>
              <a:rPr lang="en-US" sz="2400" dirty="0"/>
              <a:t>Relational Operator</a:t>
            </a:r>
          </a:p>
          <a:p>
            <a:pPr>
              <a:defRPr/>
            </a:pPr>
            <a:r>
              <a:rPr lang="en-US" sz="2400" dirty="0"/>
              <a:t>Logical Operator</a:t>
            </a:r>
          </a:p>
          <a:p>
            <a:pPr>
              <a:defRPr/>
            </a:pPr>
            <a:r>
              <a:rPr lang="en-US" sz="2400" dirty="0"/>
              <a:t>Bitwise Operator</a:t>
            </a:r>
          </a:p>
          <a:p>
            <a:pPr>
              <a:defRPr/>
            </a:pPr>
            <a:r>
              <a:rPr lang="en-US" sz="2400" dirty="0"/>
              <a:t>Assignment </a:t>
            </a:r>
            <a:r>
              <a:rPr lang="en-US" sz="2400" dirty="0" smtClean="0"/>
              <a:t>Operator</a:t>
            </a:r>
          </a:p>
          <a:p>
            <a:pPr>
              <a:defRPr/>
            </a:pPr>
            <a:r>
              <a:rPr lang="en-US" sz="2400" dirty="0"/>
              <a:t>Membership Operators</a:t>
            </a:r>
          </a:p>
          <a:p>
            <a:pPr>
              <a:defRPr/>
            </a:pPr>
            <a:r>
              <a:rPr lang="en-US" sz="2400" dirty="0"/>
              <a:t>Identity Operators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09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25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>
                <a:solidFill>
                  <a:srgbClr val="0070C0"/>
                </a:solidFill>
              </a:rPr>
              <a:t>Arithmetic Operator</a:t>
            </a:r>
            <a:endParaRPr lang="en-US" sz="3200" b="1" dirty="0" smtClean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sz="2400" dirty="0"/>
              <a:t>Exponent      (**)</a:t>
            </a:r>
          </a:p>
          <a:p>
            <a:pPr>
              <a:defRPr/>
            </a:pPr>
            <a:r>
              <a:rPr lang="en-US" sz="2400" dirty="0"/>
              <a:t>Multiplication (*)</a:t>
            </a:r>
          </a:p>
          <a:p>
            <a:pPr>
              <a:defRPr/>
            </a:pPr>
            <a:r>
              <a:rPr lang="en-US" sz="2400" dirty="0"/>
              <a:t>Division         (/)</a:t>
            </a:r>
          </a:p>
          <a:p>
            <a:pPr>
              <a:defRPr/>
            </a:pPr>
            <a:r>
              <a:rPr lang="en-US" sz="2400" dirty="0"/>
              <a:t>Modulus        (%)</a:t>
            </a:r>
          </a:p>
          <a:p>
            <a:pPr>
              <a:defRPr/>
            </a:pPr>
            <a:r>
              <a:rPr lang="en-US" sz="2400" dirty="0"/>
              <a:t>Floor Division(//) </a:t>
            </a:r>
          </a:p>
          <a:p>
            <a:pPr>
              <a:defRPr/>
            </a:pPr>
            <a:r>
              <a:rPr lang="en-US" sz="2400" dirty="0"/>
              <a:t>Addition         (+)</a:t>
            </a:r>
          </a:p>
          <a:p>
            <a:pPr>
              <a:defRPr/>
            </a:pPr>
            <a:r>
              <a:rPr lang="en-US" sz="2400" dirty="0"/>
              <a:t>Subtraction    (-)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477" y="1180894"/>
            <a:ext cx="3048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90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26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Relational </a:t>
            </a:r>
            <a:r>
              <a:rPr lang="en-US" sz="3200" b="1" dirty="0">
                <a:solidFill>
                  <a:srgbClr val="0070C0"/>
                </a:solidFill>
              </a:rPr>
              <a:t>Operator</a:t>
            </a:r>
            <a:endParaRPr lang="en-US" sz="3200" b="1" dirty="0" smtClean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sz="2400" dirty="0"/>
              <a:t>Less Than                         (&lt;)</a:t>
            </a:r>
          </a:p>
          <a:p>
            <a:pPr>
              <a:defRPr/>
            </a:pPr>
            <a:r>
              <a:rPr lang="en-US" sz="2400" dirty="0"/>
              <a:t>Greater Than                     (&gt;)</a:t>
            </a:r>
          </a:p>
          <a:p>
            <a:pPr>
              <a:defRPr/>
            </a:pPr>
            <a:r>
              <a:rPr lang="en-US" sz="2400" dirty="0"/>
              <a:t>Equal to                             (==)</a:t>
            </a:r>
          </a:p>
          <a:p>
            <a:pPr>
              <a:defRPr/>
            </a:pPr>
            <a:r>
              <a:rPr lang="en-US" sz="2400" dirty="0"/>
              <a:t>Not Equal to                      (!=)</a:t>
            </a:r>
          </a:p>
          <a:p>
            <a:pPr>
              <a:defRPr/>
            </a:pPr>
            <a:r>
              <a:rPr lang="en-US" sz="2400" dirty="0"/>
              <a:t>Less than are Equal to      (&lt;=)</a:t>
            </a:r>
          </a:p>
          <a:p>
            <a:pPr>
              <a:defRPr/>
            </a:pPr>
            <a:r>
              <a:rPr lang="en-US" sz="2400" dirty="0"/>
              <a:t>Greater than are Equal to (&gt;=)</a:t>
            </a:r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/>
              <a:t>"The result of relational operator 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 is either True or False"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85" y="968531"/>
            <a:ext cx="33909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24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27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Bitwise </a:t>
            </a:r>
            <a:r>
              <a:rPr lang="en-US" sz="3200" b="1" dirty="0">
                <a:solidFill>
                  <a:srgbClr val="0070C0"/>
                </a:solidFill>
              </a:rPr>
              <a:t>Operator</a:t>
            </a:r>
            <a:endParaRPr lang="en-US" sz="3200" b="1" dirty="0" smtClean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sz="2400" dirty="0"/>
              <a:t>Bitwise Tilde          (~)</a:t>
            </a:r>
          </a:p>
          <a:p>
            <a:pPr>
              <a:defRPr/>
            </a:pPr>
            <a:r>
              <a:rPr lang="en-US" sz="2400" dirty="0"/>
              <a:t>Bitwise Right shift  (&gt;&gt;)</a:t>
            </a:r>
          </a:p>
          <a:p>
            <a:pPr>
              <a:defRPr/>
            </a:pPr>
            <a:r>
              <a:rPr lang="en-US" sz="2400" dirty="0"/>
              <a:t>Bitwise </a:t>
            </a:r>
            <a:r>
              <a:rPr lang="en-US" sz="2400" dirty="0" smtClean="0"/>
              <a:t>Left </a:t>
            </a:r>
            <a:r>
              <a:rPr lang="en-US" sz="2400" dirty="0"/>
              <a:t>shift  (&lt;&lt;)</a:t>
            </a:r>
          </a:p>
          <a:p>
            <a:pPr>
              <a:defRPr/>
            </a:pPr>
            <a:r>
              <a:rPr lang="en-US" sz="2400" dirty="0"/>
              <a:t>Bitwise  AND         (&amp;)</a:t>
            </a:r>
          </a:p>
          <a:p>
            <a:pPr>
              <a:defRPr/>
            </a:pPr>
            <a:r>
              <a:rPr lang="en-US" sz="2400" dirty="0"/>
              <a:t>Bitwise Exponent  (^)</a:t>
            </a:r>
          </a:p>
          <a:p>
            <a:pPr>
              <a:defRPr/>
            </a:pPr>
            <a:r>
              <a:rPr lang="en-US" sz="2400" dirty="0"/>
              <a:t>Bitwise OR            (|)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1371600"/>
            <a:ext cx="3327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93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28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Assignment </a:t>
            </a:r>
            <a:r>
              <a:rPr lang="en-US" sz="3200" b="1" dirty="0">
                <a:solidFill>
                  <a:srgbClr val="0070C0"/>
                </a:solidFill>
              </a:rPr>
              <a:t>Operator</a:t>
            </a:r>
            <a:endParaRPr lang="en-US" sz="3200" b="1" dirty="0" smtClean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sz="2400" dirty="0"/>
              <a:t>Assignment  ( = )	</a:t>
            </a:r>
          </a:p>
          <a:p>
            <a:pPr>
              <a:defRPr/>
            </a:pPr>
            <a:r>
              <a:rPr lang="en-US" sz="2400" dirty="0"/>
              <a:t>Compound Assignment  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     += 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     -= 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     *= 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     /= 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    %= 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     //= 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    **= 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     &amp;= 	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68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29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B05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 |= </a:t>
            </a: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/>
              <a:t>      ^= 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   &gt;&gt;= 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   &lt;&lt;=  </a:t>
            </a:r>
          </a:p>
          <a:p>
            <a:pPr>
              <a:defRPr/>
            </a:pPr>
            <a:r>
              <a:rPr lang="en-US" sz="2400" b="1" dirty="0"/>
              <a:t>NOTE</a:t>
            </a:r>
            <a:r>
              <a:rPr lang="en-US" sz="2400" dirty="0"/>
              <a:t>: Assigning more than one variable at a time possible in python.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Example :         a, b= 5,6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                        a value is 5 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	        b value is 6.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38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                       </a:t>
            </a:r>
            <a:r>
              <a:rPr lang="en-US" sz="3200" b="1" dirty="0">
                <a:solidFill>
                  <a:srgbClr val="FF0000"/>
                </a:solidFill>
              </a:rPr>
              <a:t>Introduction of Python</a:t>
            </a:r>
            <a:endParaRPr lang="en-US" sz="3200" b="1" dirty="0" smtClean="0">
              <a:solidFill>
                <a:srgbClr val="FF0000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  <a:p>
            <a:r>
              <a:rPr lang="en-US" dirty="0"/>
              <a:t>Python was developed by </a:t>
            </a:r>
            <a:r>
              <a:rPr lang="en-US" b="1" dirty="0"/>
              <a:t>“Guido Van Rossum”</a:t>
            </a:r>
            <a:r>
              <a:rPr lang="en-US" dirty="0"/>
              <a:t>.</a:t>
            </a:r>
          </a:p>
          <a:p>
            <a:r>
              <a:rPr lang="en-US" dirty="0"/>
              <a:t>Python is powerful programming language for general purpose programming.</a:t>
            </a:r>
          </a:p>
          <a:p>
            <a:r>
              <a:rPr lang="en-US" dirty="0"/>
              <a:t>Generally used for scripting purpose</a:t>
            </a:r>
          </a:p>
          <a:p>
            <a:pPr>
              <a:defRPr/>
            </a:pPr>
            <a:r>
              <a:rPr lang="en-US" dirty="0"/>
              <a:t>Python is used for ''</a:t>
            </a:r>
            <a:r>
              <a:rPr lang="en-US" b="1" dirty="0"/>
              <a:t>Automation of tasks</a:t>
            </a:r>
            <a:r>
              <a:rPr lang="en-US" dirty="0"/>
              <a:t>'‘ by writing Scripts. </a:t>
            </a:r>
          </a:p>
          <a:p>
            <a:pPr>
              <a:defRPr/>
            </a:pPr>
            <a:r>
              <a:rPr lang="en-US" dirty="0"/>
              <a:t>Python is used in embedded domain, medical domain, image processing, etc.</a:t>
            </a:r>
          </a:p>
          <a:p>
            <a:pPr>
              <a:defRPr/>
            </a:pPr>
            <a:r>
              <a:rPr lang="en-US" dirty="0"/>
              <a:t>Python is a "</a:t>
            </a:r>
            <a:r>
              <a:rPr lang="en-US" b="1" dirty="0"/>
              <a:t>compiled interpreted language</a:t>
            </a:r>
            <a:r>
              <a:rPr lang="en-US" dirty="0"/>
              <a:t>".</a:t>
            </a:r>
          </a:p>
          <a:p>
            <a:pPr>
              <a:defRPr/>
            </a:pPr>
            <a:r>
              <a:rPr lang="en-US" dirty="0"/>
              <a:t>Python provides high code readability by using techniques like ''</a:t>
            </a:r>
            <a:r>
              <a:rPr lang="en-US" b="1" dirty="0"/>
              <a:t>Indentation''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smtClean="0">
                <a:solidFill>
                  <a:schemeClr val="bg1"/>
                </a:solidFill>
                <a:ea typeface="Adobe Heiti Std R" panose="020B0400000000000000" pitchFamily="34" charset="-128"/>
                <a:cs typeface="Arial" panose="020B0604020202020204" pitchFamily="34" charset="0"/>
              </a:rPr>
              <a:t>ING</a:t>
            </a: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3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30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B05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85446"/>
            <a:ext cx="8686799" cy="576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3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31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Membership </a:t>
            </a:r>
            <a:r>
              <a:rPr lang="en-US" sz="3200" b="1" dirty="0">
                <a:solidFill>
                  <a:srgbClr val="0070C0"/>
                </a:solidFill>
              </a:rPr>
              <a:t>Operator</a:t>
            </a:r>
            <a:endParaRPr lang="en-US" sz="3200" b="1" dirty="0" smtClean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sz="2400" b="1" dirty="0"/>
              <a:t>in</a:t>
            </a:r>
            <a:r>
              <a:rPr lang="en-US" sz="2400" dirty="0"/>
              <a:t>	</a:t>
            </a:r>
            <a:r>
              <a:rPr lang="en-US" sz="2400" dirty="0" smtClean="0"/>
              <a:t>: </a:t>
            </a:r>
            <a:r>
              <a:rPr lang="en-US" sz="2400" dirty="0"/>
              <a:t>Evaluates to true if it finds a variable in the specified sequence and false otherwise</a:t>
            </a:r>
            <a:r>
              <a:rPr lang="en-US" sz="2400" dirty="0" smtClean="0"/>
              <a:t>.</a:t>
            </a:r>
          </a:p>
          <a:p>
            <a:pPr>
              <a:defRPr/>
            </a:pPr>
            <a:r>
              <a:rPr lang="en-US" sz="2400" b="1" dirty="0" smtClean="0"/>
              <a:t>Not in </a:t>
            </a:r>
            <a:r>
              <a:rPr lang="en-US" sz="2400" dirty="0" smtClean="0"/>
              <a:t>: </a:t>
            </a:r>
            <a:r>
              <a:rPr lang="en-US" sz="2400" dirty="0"/>
              <a:t>Evaluates to true if it does not finds a variable in the specified sequence and false otherwise</a:t>
            </a:r>
            <a:r>
              <a:rPr lang="en-US" sz="2400" dirty="0" smtClean="0"/>
              <a:t>.</a:t>
            </a:r>
          </a:p>
          <a:p>
            <a:pPr>
              <a:defRPr/>
            </a:pPr>
            <a:r>
              <a:rPr lang="en-US" sz="2400" b="1" dirty="0" smtClean="0"/>
              <a:t>Ex1: </a:t>
            </a:r>
            <a:r>
              <a:rPr lang="en-US" sz="2400" dirty="0"/>
              <a:t>a = 10 </a:t>
            </a:r>
            <a:endParaRPr lang="en-US" sz="2400" dirty="0" smtClean="0"/>
          </a:p>
          <a:p>
            <a:pPr marL="0" indent="0">
              <a:buNone/>
              <a:defRPr/>
            </a:pPr>
            <a:r>
              <a:rPr lang="en-US" sz="2400" dirty="0" smtClean="0"/>
              <a:t>          b </a:t>
            </a:r>
            <a:r>
              <a:rPr lang="en-US" sz="2400" dirty="0"/>
              <a:t>= </a:t>
            </a:r>
            <a:r>
              <a:rPr lang="en-US" sz="2400" dirty="0" smtClean="0"/>
              <a:t>20</a:t>
            </a:r>
          </a:p>
          <a:p>
            <a:pPr marL="0" indent="0"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   list </a:t>
            </a:r>
            <a:r>
              <a:rPr lang="en-US" sz="2400" dirty="0"/>
              <a:t>= [1, 2, 3, 4, 5 </a:t>
            </a:r>
            <a:r>
              <a:rPr lang="en-US" sz="2400" dirty="0" smtClean="0"/>
              <a:t>]</a:t>
            </a: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 smtClean="0"/>
              <a:t>          if </a:t>
            </a:r>
            <a:r>
              <a:rPr lang="en-US" sz="2400" dirty="0"/>
              <a:t>( a in list ): </a:t>
            </a:r>
          </a:p>
          <a:p>
            <a:pPr marL="0" indent="0">
              <a:buNone/>
              <a:defRPr/>
            </a:pPr>
            <a:r>
              <a:rPr lang="en-US" sz="2400" dirty="0" smtClean="0"/>
              <a:t>          print </a:t>
            </a:r>
            <a:r>
              <a:rPr lang="en-US" sz="2400" dirty="0"/>
              <a:t>"Line 1 - a is available in the given list" </a:t>
            </a:r>
          </a:p>
          <a:p>
            <a:pPr marL="0" indent="0">
              <a:buNone/>
              <a:defRPr/>
            </a:pPr>
            <a:r>
              <a:rPr lang="en-US" sz="2400" dirty="0" smtClean="0"/>
              <a:t>          else</a:t>
            </a:r>
            <a:r>
              <a:rPr lang="en-US" sz="2400" dirty="0"/>
              <a:t>: </a:t>
            </a:r>
            <a:endParaRPr lang="en-US" sz="2400" dirty="0" smtClean="0"/>
          </a:p>
          <a:p>
            <a:pPr marL="0" indent="0">
              <a:buNone/>
              <a:defRPr/>
            </a:pPr>
            <a:r>
              <a:rPr lang="en-US" sz="2400" dirty="0" smtClean="0"/>
              <a:t>           print </a:t>
            </a:r>
            <a:r>
              <a:rPr lang="en-US" sz="2400" dirty="0"/>
              <a:t>"Line 1 - a is not available in the given list"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92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32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sz="2400" b="1" dirty="0" smtClean="0"/>
              <a:t>Ex2: </a:t>
            </a:r>
            <a:r>
              <a:rPr lang="en-US" sz="2400" dirty="0"/>
              <a:t>a = 10 </a:t>
            </a:r>
            <a:endParaRPr lang="en-US" sz="2400" dirty="0" smtClean="0"/>
          </a:p>
          <a:p>
            <a:pPr marL="0" indent="0">
              <a:buNone/>
              <a:defRPr/>
            </a:pPr>
            <a:r>
              <a:rPr lang="en-US" sz="2400" dirty="0" smtClean="0"/>
              <a:t>          b </a:t>
            </a:r>
            <a:r>
              <a:rPr lang="en-US" sz="2400" dirty="0"/>
              <a:t>= </a:t>
            </a:r>
            <a:r>
              <a:rPr lang="en-US" sz="2400" dirty="0" smtClean="0"/>
              <a:t>20</a:t>
            </a:r>
          </a:p>
          <a:p>
            <a:pPr marL="0" indent="0"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   list </a:t>
            </a:r>
            <a:r>
              <a:rPr lang="en-US" sz="2400" dirty="0"/>
              <a:t>= [1, 2, 3, 4, 5 </a:t>
            </a:r>
            <a:r>
              <a:rPr lang="en-US" sz="2400" dirty="0" smtClean="0"/>
              <a:t>]</a:t>
            </a: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 smtClean="0"/>
              <a:t>          if </a:t>
            </a:r>
            <a:r>
              <a:rPr lang="en-US" sz="2400" dirty="0"/>
              <a:t>( </a:t>
            </a:r>
            <a:r>
              <a:rPr lang="en-US" sz="2400" dirty="0" smtClean="0"/>
              <a:t>b not </a:t>
            </a:r>
            <a:r>
              <a:rPr lang="en-US" sz="2400" dirty="0"/>
              <a:t>in list ): </a:t>
            </a:r>
          </a:p>
          <a:p>
            <a:pPr marL="0" indent="0">
              <a:buNone/>
              <a:defRPr/>
            </a:pPr>
            <a:r>
              <a:rPr lang="en-US" sz="2400" dirty="0" smtClean="0"/>
              <a:t>          print </a:t>
            </a:r>
            <a:r>
              <a:rPr lang="en-US" sz="2400" dirty="0"/>
              <a:t>"Line 1 - </a:t>
            </a:r>
            <a:r>
              <a:rPr lang="en-US" sz="2400" dirty="0" smtClean="0"/>
              <a:t>b </a:t>
            </a:r>
            <a:r>
              <a:rPr lang="en-US" sz="2400" dirty="0"/>
              <a:t>is available in the given list" </a:t>
            </a:r>
          </a:p>
          <a:p>
            <a:pPr marL="0" indent="0">
              <a:buNone/>
              <a:defRPr/>
            </a:pPr>
            <a:r>
              <a:rPr lang="en-US" sz="2400" dirty="0" smtClean="0"/>
              <a:t>          else</a:t>
            </a:r>
            <a:r>
              <a:rPr lang="en-US" sz="2400" dirty="0"/>
              <a:t>: </a:t>
            </a:r>
            <a:endParaRPr lang="en-US" sz="2400" dirty="0" smtClean="0"/>
          </a:p>
          <a:p>
            <a:pPr marL="0" indent="0">
              <a:buNone/>
              <a:defRPr/>
            </a:pPr>
            <a:r>
              <a:rPr lang="en-US" sz="2400" dirty="0" smtClean="0"/>
              <a:t>           print </a:t>
            </a:r>
            <a:r>
              <a:rPr lang="en-US" sz="2400" dirty="0"/>
              <a:t>"Line 1 - b</a:t>
            </a:r>
            <a:r>
              <a:rPr lang="en-US" sz="2400" dirty="0" smtClean="0"/>
              <a:t> is not available in the given list"</a:t>
            </a:r>
          </a:p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43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33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Identity </a:t>
            </a:r>
            <a:r>
              <a:rPr lang="en-US" sz="3200" b="1" dirty="0">
                <a:solidFill>
                  <a:srgbClr val="0070C0"/>
                </a:solidFill>
              </a:rPr>
              <a:t>Operator</a:t>
            </a:r>
            <a:endParaRPr lang="en-US" sz="3200" b="1" dirty="0" smtClean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sz="2400" b="1" dirty="0" smtClean="0"/>
              <a:t>is</a:t>
            </a:r>
            <a:r>
              <a:rPr lang="en-US" sz="2400" dirty="0"/>
              <a:t>	</a:t>
            </a:r>
            <a:r>
              <a:rPr lang="en-US" sz="2400" dirty="0" smtClean="0"/>
              <a:t>: </a:t>
            </a:r>
            <a:r>
              <a:rPr lang="en-US" sz="2400" dirty="0"/>
              <a:t>Evaluates to true if the variables on either side of the operator point to the same object and false otherwise.</a:t>
            </a:r>
            <a:r>
              <a:rPr lang="en-US" sz="2400" dirty="0" smtClean="0"/>
              <a:t>.</a:t>
            </a:r>
          </a:p>
          <a:p>
            <a:pPr>
              <a:defRPr/>
            </a:pPr>
            <a:r>
              <a:rPr lang="en-US" sz="2400" b="1" dirty="0" smtClean="0"/>
              <a:t>Is not </a:t>
            </a:r>
            <a:r>
              <a:rPr lang="en-US" sz="2400" dirty="0" smtClean="0"/>
              <a:t>: </a:t>
            </a:r>
            <a:r>
              <a:rPr lang="en-US" sz="2400" dirty="0"/>
              <a:t>Evaluates to false if the variables on either side of the operator point to the same object and true otherwise</a:t>
            </a:r>
            <a:r>
              <a:rPr lang="en-US" sz="2400" dirty="0" smtClean="0"/>
              <a:t>.</a:t>
            </a:r>
          </a:p>
          <a:p>
            <a:pPr>
              <a:defRPr/>
            </a:pPr>
            <a:r>
              <a:rPr lang="en-US" sz="2400" b="1" dirty="0" smtClean="0"/>
              <a:t>Ex1: </a:t>
            </a:r>
            <a:r>
              <a:rPr lang="en-US" sz="2400" dirty="0"/>
              <a:t>a = 10 </a:t>
            </a:r>
            <a:endParaRPr lang="en-US" sz="2400" dirty="0" smtClean="0"/>
          </a:p>
          <a:p>
            <a:pPr marL="0" indent="0">
              <a:buNone/>
              <a:defRPr/>
            </a:pPr>
            <a:r>
              <a:rPr lang="en-US" sz="2400" dirty="0" smtClean="0"/>
              <a:t>          b </a:t>
            </a:r>
            <a:r>
              <a:rPr lang="en-US" sz="2400" dirty="0"/>
              <a:t>= </a:t>
            </a:r>
            <a:r>
              <a:rPr lang="en-US" sz="2400" dirty="0" smtClean="0"/>
              <a:t>20</a:t>
            </a:r>
          </a:p>
          <a:p>
            <a:pPr marL="0" indent="0">
              <a:buNone/>
              <a:defRPr/>
            </a:pPr>
            <a:r>
              <a:rPr lang="en-US" sz="2400" dirty="0" smtClean="0"/>
              <a:t>        if </a:t>
            </a:r>
            <a:r>
              <a:rPr lang="en-US" sz="2400" dirty="0"/>
              <a:t>( a </a:t>
            </a:r>
            <a:r>
              <a:rPr lang="en-US" sz="2400" dirty="0" smtClean="0"/>
              <a:t>is b): </a:t>
            </a: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 smtClean="0"/>
              <a:t>          print “Both are same" </a:t>
            </a: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 smtClean="0"/>
              <a:t>          else</a:t>
            </a:r>
            <a:r>
              <a:rPr lang="en-US" sz="2400" dirty="0"/>
              <a:t>: </a:t>
            </a:r>
            <a:endParaRPr lang="en-US" sz="2400" dirty="0" smtClean="0"/>
          </a:p>
          <a:p>
            <a:pPr marL="0" indent="0">
              <a:buNone/>
              <a:defRPr/>
            </a:pPr>
            <a:r>
              <a:rPr lang="en-US" sz="2400" dirty="0" smtClean="0"/>
              <a:t>           </a:t>
            </a:r>
            <a:r>
              <a:rPr lang="en-US" sz="2400" dirty="0"/>
              <a:t>print “Both </a:t>
            </a:r>
            <a:r>
              <a:rPr lang="en-US" sz="2400" dirty="0" smtClean="0"/>
              <a:t>are not </a:t>
            </a:r>
            <a:r>
              <a:rPr lang="en-US" sz="2400" dirty="0"/>
              <a:t>same" 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34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sz="2400" b="1" dirty="0" smtClean="0"/>
              <a:t>Ex2: </a:t>
            </a:r>
          </a:p>
          <a:p>
            <a:pPr marL="0" indent="0">
              <a:buNone/>
              <a:defRPr/>
            </a:pPr>
            <a:r>
              <a:rPr lang="en-US" sz="2400" b="1" dirty="0" smtClean="0"/>
              <a:t>          </a:t>
            </a:r>
            <a:r>
              <a:rPr lang="en-US" sz="2400" dirty="0" smtClean="0"/>
              <a:t>a </a:t>
            </a:r>
            <a:r>
              <a:rPr lang="en-US" sz="2400" dirty="0"/>
              <a:t>= 10 </a:t>
            </a:r>
            <a:endParaRPr lang="en-US" sz="2400" dirty="0" smtClean="0"/>
          </a:p>
          <a:p>
            <a:pPr marL="0" indent="0">
              <a:buNone/>
              <a:defRPr/>
            </a:pPr>
            <a:r>
              <a:rPr lang="en-US" sz="2400" dirty="0" smtClean="0"/>
              <a:t>          b </a:t>
            </a:r>
            <a:r>
              <a:rPr lang="en-US" sz="2400" dirty="0"/>
              <a:t>= </a:t>
            </a:r>
            <a:r>
              <a:rPr lang="en-US" sz="2400" dirty="0" smtClean="0"/>
              <a:t>20</a:t>
            </a:r>
          </a:p>
          <a:p>
            <a:pPr marL="0" indent="0"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  if </a:t>
            </a:r>
            <a:r>
              <a:rPr lang="en-US" sz="2400" dirty="0"/>
              <a:t>( </a:t>
            </a:r>
            <a:r>
              <a:rPr lang="en-US" sz="2400" dirty="0" smtClean="0"/>
              <a:t>a is not b </a:t>
            </a:r>
            <a:r>
              <a:rPr lang="en-US" sz="2400" dirty="0"/>
              <a:t>): </a:t>
            </a:r>
          </a:p>
          <a:p>
            <a:pPr marL="0" indent="0">
              <a:buNone/>
              <a:defRPr/>
            </a:pPr>
            <a:r>
              <a:rPr lang="en-US" sz="2400" dirty="0" smtClean="0"/>
              <a:t>          </a:t>
            </a:r>
            <a:r>
              <a:rPr lang="en-US" sz="2400" dirty="0"/>
              <a:t>print “Both </a:t>
            </a:r>
            <a:r>
              <a:rPr lang="en-US" sz="2400" dirty="0" smtClean="0"/>
              <a:t>are not </a:t>
            </a:r>
            <a:r>
              <a:rPr lang="en-US" sz="2400" dirty="0"/>
              <a:t>same" </a:t>
            </a:r>
          </a:p>
          <a:p>
            <a:pPr marL="0" indent="0">
              <a:buNone/>
              <a:defRPr/>
            </a:pPr>
            <a:r>
              <a:rPr lang="en-US" sz="2400" dirty="0"/>
              <a:t>          else: </a:t>
            </a:r>
          </a:p>
          <a:p>
            <a:pPr marL="0" indent="0">
              <a:buNone/>
              <a:defRPr/>
            </a:pPr>
            <a:r>
              <a:rPr lang="en-US" sz="2400" dirty="0"/>
              <a:t>           print “Both </a:t>
            </a:r>
            <a:r>
              <a:rPr lang="en-US" sz="2400" dirty="0" smtClean="0"/>
              <a:t>are </a:t>
            </a:r>
            <a:r>
              <a:rPr lang="en-US" sz="2400" dirty="0"/>
              <a:t>same" 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96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35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Logical </a:t>
            </a:r>
            <a:r>
              <a:rPr lang="en-US" sz="3200" b="1" dirty="0">
                <a:solidFill>
                  <a:srgbClr val="0070C0"/>
                </a:solidFill>
              </a:rPr>
              <a:t>Operator</a:t>
            </a:r>
            <a:endParaRPr lang="en-US" sz="3200" b="1" dirty="0" smtClean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altLang="en-US" sz="2400" dirty="0"/>
              <a:t>Logical </a:t>
            </a:r>
            <a:r>
              <a:rPr lang="en-US" altLang="en-US" sz="2400" b="1" dirty="0"/>
              <a:t>Not</a:t>
            </a:r>
          </a:p>
          <a:p>
            <a:pPr>
              <a:defRPr/>
            </a:pPr>
            <a:r>
              <a:rPr lang="en-US" altLang="en-US" sz="2400" dirty="0"/>
              <a:t>Logical </a:t>
            </a:r>
            <a:r>
              <a:rPr lang="en-US" altLang="en-US" sz="2400" b="1" dirty="0"/>
              <a:t>And </a:t>
            </a:r>
          </a:p>
          <a:p>
            <a:pPr>
              <a:defRPr/>
            </a:pPr>
            <a:r>
              <a:rPr lang="en-US" altLang="en-US" sz="2400" dirty="0"/>
              <a:t>Logical </a:t>
            </a:r>
            <a:r>
              <a:rPr lang="en-US" altLang="en-US" sz="2400" b="1" dirty="0"/>
              <a:t>Or</a:t>
            </a:r>
            <a:r>
              <a:rPr lang="en-US" altLang="en-US" sz="2400" dirty="0"/>
              <a:t>    </a:t>
            </a:r>
          </a:p>
          <a:p>
            <a:pPr>
              <a:buFontTx/>
              <a:buNone/>
              <a:defRPr/>
            </a:pPr>
            <a:r>
              <a:rPr lang="en-US" altLang="en-US" sz="2400" b="1" dirty="0"/>
              <a:t>Note: </a:t>
            </a:r>
          </a:p>
          <a:p>
            <a:pPr>
              <a:buFontTx/>
              <a:buNone/>
              <a:defRPr/>
            </a:pPr>
            <a:r>
              <a:rPr lang="en-US" altLang="en-US" sz="2400" dirty="0"/>
              <a:t>'Logical and', 'Logical or' are called as</a:t>
            </a:r>
          </a:p>
          <a:p>
            <a:pPr>
              <a:buFontTx/>
              <a:buNone/>
              <a:defRPr/>
            </a:pPr>
            <a:r>
              <a:rPr lang="en-US" altLang="en-US" sz="2400" dirty="0"/>
              <a:t> </a:t>
            </a:r>
            <a:r>
              <a:rPr lang="en-US" altLang="en-US" sz="2400" b="1" dirty="0"/>
              <a:t>short circuit operators</a:t>
            </a:r>
            <a:r>
              <a:rPr lang="en-US" altLang="en-US" sz="2400" dirty="0"/>
              <a:t>.</a:t>
            </a:r>
          </a:p>
          <a:p>
            <a:pPr>
              <a:buFontTx/>
              <a:buNone/>
              <a:defRPr/>
            </a:pPr>
            <a:r>
              <a:rPr lang="en-US" altLang="en-US" sz="2400" dirty="0" err="1"/>
              <a:t>i</a:t>
            </a:r>
            <a:r>
              <a:rPr lang="en-US" altLang="en-US" sz="2400" dirty="0"/>
              <a:t>.  In the case of AND if 1st argument </a:t>
            </a:r>
          </a:p>
          <a:p>
            <a:pPr marL="0" indent="0">
              <a:buFontTx/>
              <a:buNone/>
              <a:defRPr/>
            </a:pPr>
            <a:r>
              <a:rPr lang="en-US" altLang="en-US" sz="2400" dirty="0"/>
              <a:t>    is Zero then the second statement is not executed,</a:t>
            </a:r>
          </a:p>
          <a:p>
            <a:pPr marL="0" indent="0">
              <a:buFontTx/>
              <a:buNone/>
              <a:defRPr/>
            </a:pPr>
            <a:r>
              <a:rPr lang="en-US" altLang="en-US" sz="2400" dirty="0"/>
              <a:t>ii. In the case of OR if 1st argument is not Zero then the.</a:t>
            </a:r>
          </a:p>
          <a:p>
            <a:pPr marL="0" indent="0">
              <a:buFontTx/>
              <a:buNone/>
              <a:defRPr/>
            </a:pPr>
            <a:r>
              <a:rPr lang="en-US" altLang="en-US" sz="2400" dirty="0"/>
              <a:t>   second statement is not  executed.</a:t>
            </a:r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032" y="735416"/>
            <a:ext cx="4083294" cy="324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1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36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                                 </a:t>
            </a:r>
            <a:r>
              <a:rPr lang="en-US" sz="3200" b="1" dirty="0">
                <a:solidFill>
                  <a:srgbClr val="FF0000"/>
                </a:solidFill>
              </a:rPr>
              <a:t>Flow Control</a:t>
            </a:r>
            <a:endParaRPr lang="en-US" sz="3200" b="1" dirty="0" smtClean="0">
              <a:solidFill>
                <a:srgbClr val="00B05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2400" dirty="0"/>
              <a:t>The order of execution of statements is called Flow Control</a:t>
            </a:r>
          </a:p>
          <a:p>
            <a:pPr>
              <a:defRPr/>
            </a:pPr>
            <a:r>
              <a:rPr lang="en-US" sz="2400" dirty="0"/>
              <a:t>if</a:t>
            </a:r>
          </a:p>
          <a:p>
            <a:pPr>
              <a:defRPr/>
            </a:pPr>
            <a:r>
              <a:rPr lang="en-US" sz="2400" dirty="0"/>
              <a:t>else</a:t>
            </a:r>
          </a:p>
          <a:p>
            <a:pPr>
              <a:defRPr/>
            </a:pPr>
            <a:r>
              <a:rPr lang="en-US" sz="2400" dirty="0" err="1"/>
              <a:t>elif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while</a:t>
            </a:r>
          </a:p>
          <a:p>
            <a:pPr>
              <a:defRPr/>
            </a:pPr>
            <a:r>
              <a:rPr lang="en-US" sz="2400" dirty="0"/>
              <a:t>for</a:t>
            </a:r>
          </a:p>
          <a:p>
            <a:pPr marL="0" indent="0">
              <a:buFontTx/>
              <a:buNone/>
              <a:defRPr/>
            </a:pPr>
            <a:r>
              <a:rPr lang="en-US" sz="2400" b="1" dirty="0"/>
              <a:t>NOTE : </a:t>
            </a:r>
            <a:r>
              <a:rPr lang="en-US" sz="2400" dirty="0"/>
              <a:t>if ,</a:t>
            </a:r>
            <a:r>
              <a:rPr lang="en-US" sz="2400" dirty="0" err="1"/>
              <a:t>elif</a:t>
            </a:r>
            <a:r>
              <a:rPr lang="en-US" sz="2400" dirty="0"/>
              <a:t> ,else is a conditional statement, for and while are looping statements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9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37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3200" b="1" dirty="0">
                <a:solidFill>
                  <a:srgbClr val="00B050"/>
                </a:solidFill>
              </a:rPr>
              <a:t>if, else, </a:t>
            </a:r>
            <a:r>
              <a:rPr lang="en-US" altLang="en-US" sz="3200" b="1" dirty="0" err="1">
                <a:solidFill>
                  <a:srgbClr val="00B050"/>
                </a:solidFill>
              </a:rPr>
              <a:t>elif</a:t>
            </a:r>
            <a:r>
              <a:rPr lang="en-US" altLang="en-US" sz="3200" b="1" dirty="0">
                <a:solidFill>
                  <a:srgbClr val="00B050"/>
                </a:solidFill>
              </a:rPr>
              <a:t> Condition</a:t>
            </a:r>
            <a:endParaRPr lang="en-US" sz="3200" b="1" dirty="0" smtClean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sz="2400" b="1" dirty="0"/>
              <a:t>if</a:t>
            </a:r>
            <a:r>
              <a:rPr lang="en-US" sz="2400" dirty="0"/>
              <a:t> can be used to check condition.</a:t>
            </a:r>
          </a:p>
          <a:p>
            <a:pPr>
              <a:defRPr/>
            </a:pPr>
            <a:r>
              <a:rPr lang="en-US" sz="2400" dirty="0"/>
              <a:t>If the condition is true control interpret the </a:t>
            </a:r>
            <a:r>
              <a:rPr lang="en-US" sz="2400" b="1" dirty="0"/>
              <a:t>if </a:t>
            </a:r>
            <a:r>
              <a:rPr lang="en-US" sz="2400" dirty="0"/>
              <a:t>body. it's false it comes through </a:t>
            </a:r>
            <a:r>
              <a:rPr lang="en-US" sz="2400" b="1" dirty="0"/>
              <a:t>else</a:t>
            </a:r>
            <a:r>
              <a:rPr lang="en-US" sz="2400" dirty="0"/>
              <a:t> or </a:t>
            </a:r>
            <a:r>
              <a:rPr lang="en-US" sz="2400" b="1" dirty="0" err="1"/>
              <a:t>elif</a:t>
            </a:r>
            <a:r>
              <a:rPr lang="en-US" sz="2400" dirty="0"/>
              <a:t> body's as follows.</a:t>
            </a:r>
          </a:p>
          <a:p>
            <a:pPr>
              <a:defRPr/>
            </a:pPr>
            <a:r>
              <a:rPr lang="en-US" sz="2400" dirty="0"/>
              <a:t>There can be zero or more </a:t>
            </a:r>
            <a:r>
              <a:rPr lang="en-US" sz="2400" b="1" dirty="0" err="1"/>
              <a:t>elif</a:t>
            </a:r>
            <a:r>
              <a:rPr lang="en-US" sz="2400" dirty="0"/>
              <a:t> possible and </a:t>
            </a:r>
            <a:r>
              <a:rPr lang="en-US" sz="2400" b="1" dirty="0"/>
              <a:t>else</a:t>
            </a:r>
            <a:r>
              <a:rPr lang="en-US" sz="2400" dirty="0"/>
              <a:t> is followed by </a:t>
            </a:r>
            <a:r>
              <a:rPr lang="en-US" sz="2400" b="1" dirty="0"/>
              <a:t>if</a:t>
            </a:r>
            <a:r>
              <a:rPr lang="en-US" sz="2400" dirty="0"/>
              <a:t>, but else part is optional. </a:t>
            </a:r>
          </a:p>
          <a:p>
            <a:pPr marL="0" indent="0">
              <a:buFontTx/>
              <a:buNone/>
              <a:defRPr/>
            </a:pPr>
            <a:endParaRPr lang="en-US" sz="2400" b="1" dirty="0"/>
          </a:p>
          <a:p>
            <a:pPr marL="0" indent="0">
              <a:buFontTx/>
              <a:buNone/>
              <a:defRPr/>
            </a:pPr>
            <a:r>
              <a:rPr lang="en-US" sz="2400" b="1" dirty="0"/>
              <a:t>NOTE : </a:t>
            </a:r>
            <a:r>
              <a:rPr lang="en-US" sz="2400" dirty="0"/>
              <a:t>I</a:t>
            </a:r>
            <a:r>
              <a:rPr lang="en-US" sz="2400" dirty="0" smtClean="0"/>
              <a:t>n </a:t>
            </a:r>
            <a:r>
              <a:rPr lang="en-US" sz="2400" dirty="0"/>
              <a:t>python </a:t>
            </a:r>
            <a:r>
              <a:rPr lang="en-US" sz="2400" b="1" dirty="0"/>
              <a:t>if</a:t>
            </a:r>
            <a:r>
              <a:rPr lang="en-US" sz="2400" dirty="0"/>
              <a:t> or any other block body identified by indentation (number of spaces), not like other languages hold block by brackets { }. </a:t>
            </a:r>
            <a:endParaRPr lang="en-US" sz="2400" b="1" dirty="0"/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03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38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3200" b="1" dirty="0">
                <a:solidFill>
                  <a:srgbClr val="00B050"/>
                </a:solidFill>
              </a:rPr>
              <a:t>if else syntax and Example</a:t>
            </a:r>
            <a:endParaRPr lang="en-US" sz="3200" b="1" dirty="0" smtClean="0">
              <a:solidFill>
                <a:srgbClr val="00B05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2400" dirty="0"/>
              <a:t>if(test expression):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True statement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True statement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True statement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else: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	False statement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	False statement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	False statement</a:t>
            </a:r>
          </a:p>
          <a:p>
            <a:pPr marL="0" indent="0">
              <a:buFontTx/>
              <a:buNone/>
              <a:defRPr/>
            </a:pPr>
            <a:endParaRPr lang="en-US" sz="2400" b="1" dirty="0"/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707" y="715107"/>
            <a:ext cx="4495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05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39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sz="2400" dirty="0"/>
              <a:t>When ever if condition false then else body executes</a:t>
            </a:r>
          </a:p>
          <a:p>
            <a:pPr>
              <a:defRPr/>
            </a:pPr>
            <a:r>
              <a:rPr lang="en-US" sz="2400" dirty="0"/>
              <a:t>When ever we require more than one </a:t>
            </a:r>
            <a:r>
              <a:rPr lang="en-US" sz="2400" b="1" dirty="0"/>
              <a:t>if </a:t>
            </a:r>
            <a:r>
              <a:rPr lang="en-US" sz="2400" dirty="0"/>
              <a:t>in a sequence with condition based </a:t>
            </a:r>
            <a:r>
              <a:rPr lang="en-US" sz="2400" b="1" dirty="0" err="1"/>
              <a:t>elif</a:t>
            </a:r>
            <a:r>
              <a:rPr lang="en-US" sz="2400" b="1" dirty="0"/>
              <a:t> </a:t>
            </a:r>
            <a:r>
              <a:rPr lang="en-US" sz="2400" dirty="0"/>
              <a:t>is used.(also known as </a:t>
            </a:r>
            <a:r>
              <a:rPr lang="en-US" sz="2400" b="1" dirty="0"/>
              <a:t>else if </a:t>
            </a:r>
            <a:r>
              <a:rPr lang="en-US" sz="2400" dirty="0"/>
              <a:t>ladder).</a:t>
            </a:r>
          </a:p>
          <a:p>
            <a:pPr>
              <a:defRPr/>
            </a:pPr>
            <a:r>
              <a:rPr lang="en-US" sz="2400" dirty="0"/>
              <a:t>There is no </a:t>
            </a:r>
            <a:r>
              <a:rPr lang="en-US" sz="2400" b="1" dirty="0"/>
              <a:t>switch</a:t>
            </a:r>
            <a:r>
              <a:rPr lang="en-US" sz="2400" dirty="0"/>
              <a:t> statement in python.</a:t>
            </a:r>
          </a:p>
          <a:p>
            <a:pPr marL="0" indent="0">
              <a:buNone/>
            </a:pPr>
            <a:endParaRPr lang="en-US" altLang="en-US" sz="2400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09445"/>
            <a:ext cx="7391400" cy="3862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8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00B0F0"/>
                </a:solidFill>
              </a:rPr>
              <a:t>Python Interaction</a:t>
            </a:r>
            <a:endParaRPr lang="en-US" sz="3200" b="1" dirty="0" smtClean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  <a:p>
            <a:r>
              <a:rPr lang="en-US" altLang="en-US" dirty="0"/>
              <a:t>There are two ways to interact with Python</a:t>
            </a:r>
          </a:p>
          <a:p>
            <a:pPr>
              <a:buFontTx/>
              <a:buAutoNum type="romanLcPeriod"/>
            </a:pPr>
            <a:r>
              <a:rPr lang="en-US" altLang="en-US" dirty="0"/>
              <a:t>Immediate Mode (command line based).</a:t>
            </a:r>
          </a:p>
          <a:p>
            <a:pPr>
              <a:buFontTx/>
              <a:buAutoNum type="romanLcPeriod"/>
            </a:pPr>
            <a:r>
              <a:rPr lang="en-US" altLang="en-US" dirty="0"/>
              <a:t>Script Mode (GUI Based).</a:t>
            </a:r>
          </a:p>
          <a:p>
            <a:r>
              <a:rPr lang="en-US" altLang="en-US" dirty="0"/>
              <a:t> In python (&gt;&gt;&gt;) and (…) indicates taking input. </a:t>
            </a:r>
          </a:p>
          <a:p>
            <a:pPr>
              <a:buFontTx/>
              <a:buNone/>
            </a:pPr>
            <a:r>
              <a:rPr lang="en-US" altLang="en-US" dirty="0"/>
              <a:t>      (remaining all indicates output in python).</a:t>
            </a:r>
          </a:p>
          <a:p>
            <a:pPr>
              <a:buFontTx/>
              <a:buNone/>
            </a:pPr>
            <a:r>
              <a:rPr lang="en-US" altLang="en-US" b="1" dirty="0"/>
              <a:t>NOTE</a:t>
            </a:r>
            <a:r>
              <a:rPr lang="en-US" altLang="en-US" dirty="0"/>
              <a:t> : for input and output python provides functions like    input() and print().</a:t>
            </a:r>
          </a:p>
        </p:txBody>
      </p:sp>
    </p:spTree>
    <p:extLst>
      <p:ext uri="{BB962C8B-B14F-4D97-AF65-F5344CB8AC3E}">
        <p14:creationId xmlns:p14="http://schemas.microsoft.com/office/powerpoint/2010/main" val="49871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40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>
                <a:solidFill>
                  <a:srgbClr val="00B050"/>
                </a:solidFill>
              </a:rPr>
              <a:t>While Loop</a:t>
            </a:r>
            <a:endParaRPr lang="en-US" sz="3200" b="1" dirty="0" smtClean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altLang="en-US" sz="2400" dirty="0"/>
              <a:t>Loops are used for iteration purpose.</a:t>
            </a:r>
          </a:p>
          <a:p>
            <a:pPr>
              <a:defRPr/>
            </a:pPr>
            <a:r>
              <a:rPr lang="en-US" altLang="en-US" sz="2400" b="1" dirty="0"/>
              <a:t>while</a:t>
            </a:r>
            <a:r>
              <a:rPr lang="en-US" altLang="en-US" sz="2400" dirty="0"/>
              <a:t> is one of the looping statement in python.</a:t>
            </a:r>
          </a:p>
          <a:p>
            <a:pPr>
              <a:defRPr/>
            </a:pPr>
            <a:r>
              <a:rPr lang="en-US" altLang="en-US" sz="2400" b="1" dirty="0"/>
              <a:t>while</a:t>
            </a:r>
            <a:r>
              <a:rPr lang="en-US" altLang="en-US" sz="2400" dirty="0"/>
              <a:t> syntax as follows:</a:t>
            </a:r>
          </a:p>
          <a:p>
            <a:pPr marL="0" indent="0">
              <a:buFontTx/>
              <a:buNone/>
              <a:defRPr/>
            </a:pPr>
            <a:r>
              <a:rPr lang="en-US" altLang="en-US" sz="2400" dirty="0"/>
              <a:t>    </a:t>
            </a:r>
            <a:r>
              <a:rPr lang="en-US" altLang="en-US" sz="2400" b="1" dirty="0"/>
              <a:t>while</a:t>
            </a:r>
            <a:r>
              <a:rPr lang="en-US" altLang="en-US" sz="2400" dirty="0"/>
              <a:t>  (</a:t>
            </a:r>
            <a:r>
              <a:rPr lang="en-US" altLang="en-US" sz="2400" dirty="0" err="1"/>
              <a:t>iter_var</a:t>
            </a:r>
            <a:r>
              <a:rPr lang="en-US" altLang="en-US" sz="2400" dirty="0"/>
              <a:t>):</a:t>
            </a:r>
          </a:p>
          <a:p>
            <a:pPr marL="0" indent="0">
              <a:buFontTx/>
              <a:buNone/>
              <a:defRPr/>
            </a:pPr>
            <a:r>
              <a:rPr lang="en-US" altLang="en-US" sz="2400" dirty="0"/>
              <a:t>               </a:t>
            </a:r>
            <a:r>
              <a:rPr lang="en-US" altLang="en-US" sz="2400" dirty="0" err="1"/>
              <a:t>stmts_in_while</a:t>
            </a:r>
            <a:endParaRPr lang="en-US" altLang="en-US" sz="2400" dirty="0"/>
          </a:p>
          <a:p>
            <a:pPr marL="0" indent="0">
              <a:buFontTx/>
              <a:buNone/>
              <a:defRPr/>
            </a:pPr>
            <a:r>
              <a:rPr lang="en-US" altLang="en-US" sz="2400" dirty="0"/>
              <a:t>               </a:t>
            </a:r>
            <a:r>
              <a:rPr lang="en-US" altLang="en-US" sz="2400" dirty="0" err="1"/>
              <a:t>updating_iter_var</a:t>
            </a: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723" y="1606062"/>
            <a:ext cx="5181600" cy="461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5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41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>
                <a:solidFill>
                  <a:srgbClr val="00B050"/>
                </a:solidFill>
              </a:rPr>
              <a:t>Range Function</a:t>
            </a:r>
            <a:endParaRPr lang="en-US" sz="3200" b="1" dirty="0" smtClean="0">
              <a:solidFill>
                <a:srgbClr val="00B05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2400" dirty="0"/>
              <a:t>Range comes in 3 </a:t>
            </a:r>
            <a:r>
              <a:rPr lang="en-US" sz="2400" dirty="0" smtClean="0"/>
              <a:t>versions</a:t>
            </a:r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range  (end)   </a:t>
            </a:r>
            <a:endParaRPr lang="en-US" sz="2400" dirty="0" smtClean="0"/>
          </a:p>
          <a:p>
            <a:pPr marL="0" indent="0">
              <a:buNone/>
              <a:defRPr/>
            </a:pPr>
            <a:r>
              <a:rPr lang="en-US" sz="2400" dirty="0" smtClean="0"/>
              <a:t>                    </a:t>
            </a:r>
            <a:r>
              <a:rPr lang="en-US" sz="2400" dirty="0"/>
              <a:t>print (range(5</a:t>
            </a:r>
            <a:r>
              <a:rPr lang="en-US" sz="2400" dirty="0" smtClean="0"/>
              <a:t>))</a:t>
            </a:r>
          </a:p>
          <a:p>
            <a:pPr marL="0" indent="0"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‘end’ value should be positive value.</a:t>
            </a:r>
          </a:p>
          <a:p>
            <a:pPr marL="0" indent="0">
              <a:buNone/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 range (start , end)</a:t>
            </a:r>
          </a:p>
          <a:p>
            <a:pPr marL="0" indent="0">
              <a:buNone/>
              <a:defRPr/>
            </a:pPr>
            <a:r>
              <a:rPr lang="en-US" sz="2400" dirty="0" smtClean="0"/>
              <a:t>                start and end values either positive nor negative. start value should be less than end value.</a:t>
            </a:r>
          </a:p>
          <a:p>
            <a:pPr marL="0" indent="0">
              <a:buNone/>
              <a:defRPr/>
            </a:pPr>
            <a:r>
              <a:rPr lang="en-US" sz="2400" dirty="0"/>
              <a:t>                     print (</a:t>
            </a:r>
            <a:r>
              <a:rPr lang="en-US" sz="2400" dirty="0" smtClean="0"/>
              <a:t>range(5, 20))</a:t>
            </a:r>
          </a:p>
          <a:p>
            <a:pPr marL="0" indent="0"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               </a:t>
            </a:r>
            <a:r>
              <a:rPr lang="en-US" sz="2400" dirty="0"/>
              <a:t>print (range</a:t>
            </a:r>
            <a:r>
              <a:rPr lang="en-US" sz="2400" dirty="0" smtClean="0"/>
              <a:t>(-5</a:t>
            </a:r>
            <a:r>
              <a:rPr lang="en-US" sz="2400" dirty="0"/>
              <a:t>, </a:t>
            </a:r>
            <a:r>
              <a:rPr lang="en-US" sz="2400" dirty="0" smtClean="0"/>
              <a:t>-2))</a:t>
            </a:r>
            <a:endParaRPr 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50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42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sz="2400" dirty="0" smtClean="0"/>
              <a:t>range(start </a:t>
            </a:r>
            <a:r>
              <a:rPr lang="en-US" sz="2400" dirty="0"/>
              <a:t>, end, step) </a:t>
            </a:r>
            <a:endParaRPr lang="en-US" sz="2400" dirty="0" smtClean="0"/>
          </a:p>
          <a:p>
            <a:pPr marL="0" indent="0"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Positive step:</a:t>
            </a:r>
          </a:p>
          <a:p>
            <a:pPr marL="0" indent="0">
              <a:buNone/>
              <a:defRPr/>
            </a:pPr>
            <a:r>
              <a:rPr lang="en-US" sz="2400" dirty="0"/>
              <a:t>             print (range(10, 20, 1</a:t>
            </a:r>
            <a:r>
              <a:rPr lang="en-US" sz="2400" dirty="0" smtClean="0"/>
              <a:t>))</a:t>
            </a:r>
          </a:p>
          <a:p>
            <a:pPr marL="0" indent="0">
              <a:buNone/>
              <a:defRPr/>
            </a:pPr>
            <a:r>
              <a:rPr lang="en-US" sz="2400" dirty="0"/>
              <a:t>             print (range(-10, -2, 2</a:t>
            </a:r>
            <a:r>
              <a:rPr lang="en-US" sz="2400" dirty="0" smtClean="0"/>
              <a:t>))</a:t>
            </a:r>
          </a:p>
          <a:p>
            <a:pPr marL="0" indent="0">
              <a:buNone/>
              <a:defRPr/>
            </a:pPr>
            <a:r>
              <a:rPr lang="en-US" sz="2400" dirty="0"/>
              <a:t>     </a:t>
            </a:r>
            <a:r>
              <a:rPr lang="en-US" sz="2400" dirty="0" smtClean="0"/>
              <a:t>Negative </a:t>
            </a:r>
            <a:r>
              <a:rPr lang="en-US" sz="2400" dirty="0"/>
              <a:t>step:</a:t>
            </a:r>
          </a:p>
          <a:p>
            <a:pPr marL="0" indent="0">
              <a:buNone/>
              <a:defRPr/>
            </a:pPr>
            <a:r>
              <a:rPr lang="en-US" sz="2400" dirty="0"/>
              <a:t>             print (</a:t>
            </a:r>
            <a:r>
              <a:rPr lang="en-US" sz="2400" dirty="0" smtClean="0"/>
              <a:t>range(5, 0</a:t>
            </a:r>
            <a:r>
              <a:rPr lang="en-US" sz="2400" dirty="0"/>
              <a:t>, </a:t>
            </a:r>
            <a:r>
              <a:rPr lang="en-US" sz="2400" dirty="0" smtClean="0"/>
              <a:t>-1</a:t>
            </a:r>
            <a:r>
              <a:rPr lang="en-US" sz="2400" dirty="0"/>
              <a:t>))</a:t>
            </a:r>
          </a:p>
          <a:p>
            <a:pPr marL="0" indent="0">
              <a:buNone/>
              <a:defRPr/>
            </a:pPr>
            <a:r>
              <a:rPr lang="en-US" sz="2400" dirty="0"/>
              <a:t>             print (range(-10, -</a:t>
            </a:r>
            <a:r>
              <a:rPr lang="en-US" sz="2400" dirty="0" smtClean="0"/>
              <a:t>20, -1))</a:t>
            </a: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/>
              <a:t>          </a:t>
            </a:r>
          </a:p>
          <a:p>
            <a:pPr marL="0" indent="0">
              <a:buFontTx/>
              <a:buNone/>
              <a:defRPr/>
            </a:pPr>
            <a:r>
              <a:rPr lang="en-US" sz="2400" b="1" dirty="0"/>
              <a:t>NOTE</a:t>
            </a:r>
            <a:r>
              <a:rPr lang="en-US" sz="2400" dirty="0"/>
              <a:t>: start and end values must be integer only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3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43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B050"/>
                </a:solidFill>
              </a:rPr>
              <a:t>For </a:t>
            </a:r>
            <a:r>
              <a:rPr lang="en-US" sz="3200" b="1" dirty="0">
                <a:solidFill>
                  <a:srgbClr val="00B050"/>
                </a:solidFill>
              </a:rPr>
              <a:t>loop</a:t>
            </a:r>
            <a:endParaRPr lang="en-US" sz="3200" b="1" dirty="0" smtClean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altLang="en-US" sz="2400" dirty="0"/>
              <a:t>for is another  looping statement in python.</a:t>
            </a:r>
          </a:p>
          <a:p>
            <a:pPr>
              <a:defRPr/>
            </a:pPr>
            <a:r>
              <a:rPr lang="en-US" altLang="en-US" sz="2400" dirty="0"/>
              <a:t>for syntax as follows:</a:t>
            </a:r>
          </a:p>
          <a:p>
            <a:pPr marL="0" indent="0">
              <a:buFontTx/>
              <a:buNone/>
              <a:defRPr/>
            </a:pPr>
            <a:r>
              <a:rPr lang="en-US" altLang="en-US" sz="2400" dirty="0"/>
              <a:t>         </a:t>
            </a:r>
            <a:r>
              <a:rPr lang="en-US" altLang="en-US" sz="2400" b="1" dirty="0"/>
              <a:t>for</a:t>
            </a:r>
            <a:r>
              <a:rPr lang="en-US" altLang="en-US" sz="2400" dirty="0"/>
              <a:t>  </a:t>
            </a:r>
            <a:r>
              <a:rPr lang="en-US" altLang="en-US" sz="2400" dirty="0" err="1"/>
              <a:t>iterating_variable</a:t>
            </a:r>
            <a:r>
              <a:rPr lang="en-US" altLang="en-US" sz="2400" dirty="0"/>
              <a:t> </a:t>
            </a:r>
            <a:r>
              <a:rPr lang="en-US" altLang="en-US" sz="2400" b="1" dirty="0"/>
              <a:t>in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seq_range</a:t>
            </a:r>
            <a:r>
              <a:rPr lang="en-US" altLang="en-US" sz="2400" dirty="0" smtClean="0"/>
              <a:t>:</a:t>
            </a:r>
          </a:p>
          <a:p>
            <a:pPr marL="0" indent="0">
              <a:buFontTx/>
              <a:buNone/>
              <a:defRPr/>
            </a:pPr>
            <a:r>
              <a:rPr lang="en-US" altLang="en-US" sz="2400" b="1" dirty="0" smtClean="0"/>
              <a:t>Ex:</a:t>
            </a:r>
          </a:p>
          <a:p>
            <a:pPr marL="0" indent="0">
              <a:buFontTx/>
              <a:buNone/>
              <a:defRPr/>
            </a:pPr>
            <a:r>
              <a:rPr lang="en-US" altLang="en-US" sz="2400" dirty="0" smtClean="0"/>
              <a:t>1. For 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 in range(10)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print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marL="0" indent="0">
              <a:buFontTx/>
              <a:buNone/>
              <a:defRPr/>
            </a:pPr>
            <a:endParaRPr lang="en-US" altLang="en-US" sz="2400" dirty="0"/>
          </a:p>
          <a:p>
            <a:pPr marL="0" indent="0">
              <a:buNone/>
              <a:defRPr/>
            </a:pPr>
            <a:r>
              <a:rPr lang="en-US" altLang="en-US" sz="2400" dirty="0" smtClean="0"/>
              <a:t>2. </a:t>
            </a:r>
            <a:r>
              <a:rPr lang="en-US" sz="2400" dirty="0"/>
              <a:t>for letter in </a:t>
            </a:r>
            <a:r>
              <a:rPr lang="en-US" sz="2400" b="1" dirty="0"/>
              <a:t>'Python':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/>
              <a:t>print 'Current Letter :', letter</a:t>
            </a:r>
            <a:endParaRPr lang="en-US" alt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58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44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B050"/>
                </a:solidFill>
              </a:rPr>
              <a:t>Else with loop</a:t>
            </a:r>
          </a:p>
          <a:p>
            <a:endParaRPr lang="en-US" altLang="en-US" sz="2400" dirty="0"/>
          </a:p>
          <a:p>
            <a:pPr marL="0" indent="0">
              <a:buNone/>
              <a:defRPr/>
            </a:pPr>
            <a:r>
              <a:rPr lang="en-US" altLang="en-US" sz="3200" dirty="0">
                <a:ea typeface="LMRoman10-Regular" charset="0"/>
                <a:cs typeface="LMRoman10-Regular" charset="0"/>
              </a:rPr>
              <a:t>for </a:t>
            </a:r>
            <a:r>
              <a:rPr lang="en-US" altLang="en-US" sz="3200" dirty="0" err="1">
                <a:ea typeface="LMRoman10-Regular" charset="0"/>
                <a:cs typeface="LMRoman10-Regular" charset="0"/>
              </a:rPr>
              <a:t>i</a:t>
            </a:r>
            <a:r>
              <a:rPr lang="en-US" altLang="en-US" sz="3200" dirty="0">
                <a:ea typeface="LMRoman10-Regular" charset="0"/>
                <a:cs typeface="LMRoman10-Regular" charset="0"/>
              </a:rPr>
              <a:t> in </a:t>
            </a:r>
            <a:r>
              <a:rPr lang="en-US" altLang="en-US" sz="3200" dirty="0" smtClean="0">
                <a:ea typeface="LMRoman10-Regular" charset="0"/>
                <a:cs typeface="LMRoman10-Regular" charset="0"/>
              </a:rPr>
              <a:t>range(1,10</a:t>
            </a:r>
            <a:r>
              <a:rPr lang="en-US" altLang="en-US" sz="3200" dirty="0">
                <a:ea typeface="LMRoman10-Regular" charset="0"/>
                <a:cs typeface="LMRoman10-Regular" charset="0"/>
              </a:rPr>
              <a:t>):</a:t>
            </a:r>
          </a:p>
          <a:p>
            <a:pPr marL="0" indent="0">
              <a:buNone/>
              <a:defRPr/>
            </a:pPr>
            <a:r>
              <a:rPr lang="en-US" altLang="en-US" sz="3200" dirty="0">
                <a:ea typeface="LMRoman10-Regular" charset="0"/>
                <a:cs typeface="LMRoman10-Regular" charset="0"/>
              </a:rPr>
              <a:t>    if i%2==0:</a:t>
            </a:r>
          </a:p>
          <a:p>
            <a:pPr marL="0" indent="0">
              <a:buNone/>
              <a:defRPr/>
            </a:pPr>
            <a:r>
              <a:rPr lang="en-US" altLang="en-US" sz="3200" dirty="0">
                <a:ea typeface="LMRoman10-Regular" charset="0"/>
                <a:cs typeface="LMRoman10-Regular" charset="0"/>
              </a:rPr>
              <a:t>        print </a:t>
            </a:r>
            <a:r>
              <a:rPr lang="en-US" altLang="en-US" sz="3200" dirty="0" err="1">
                <a:ea typeface="LMRoman10-Regular" charset="0"/>
                <a:cs typeface="LMRoman10-Regular" charset="0"/>
              </a:rPr>
              <a:t>i</a:t>
            </a:r>
            <a:r>
              <a:rPr lang="en-US" altLang="en-US" sz="3200" dirty="0">
                <a:ea typeface="LMRoman10-Regular" charset="0"/>
                <a:cs typeface="LMRoman10-Regular" charset="0"/>
              </a:rPr>
              <a:t>, "is even"</a:t>
            </a:r>
          </a:p>
          <a:p>
            <a:pPr marL="0" indent="0">
              <a:buNone/>
              <a:defRPr/>
            </a:pPr>
            <a:r>
              <a:rPr lang="en-US" altLang="en-US" sz="3200" dirty="0">
                <a:ea typeface="LMRoman10-Regular" charset="0"/>
                <a:cs typeface="LMRoman10-Regular" charset="0"/>
              </a:rPr>
              <a:t>    else:</a:t>
            </a:r>
          </a:p>
          <a:p>
            <a:pPr marL="0" indent="0">
              <a:buNone/>
              <a:defRPr/>
            </a:pPr>
            <a:r>
              <a:rPr lang="en-US" altLang="en-US" sz="3200" dirty="0">
                <a:ea typeface="LMRoman10-Regular" charset="0"/>
                <a:cs typeface="LMRoman10-Regular" charset="0"/>
              </a:rPr>
              <a:t>        print </a:t>
            </a:r>
            <a:r>
              <a:rPr lang="en-US" altLang="en-US" sz="3200" dirty="0" err="1">
                <a:ea typeface="LMRoman10-Regular" charset="0"/>
                <a:cs typeface="LMRoman10-Regular" charset="0"/>
              </a:rPr>
              <a:t>i</a:t>
            </a:r>
            <a:r>
              <a:rPr lang="en-US" altLang="en-US" sz="3200" dirty="0">
                <a:ea typeface="LMRoman10-Regular" charset="0"/>
                <a:cs typeface="LMRoman10-Regular" charset="0"/>
              </a:rPr>
              <a:t>, "is odd"</a:t>
            </a:r>
            <a:endParaRPr lang="en-US" altLang="en-US" sz="3200" dirty="0" smtClean="0">
              <a:ea typeface="LMRoman10-Regular" charset="0"/>
              <a:cs typeface="LMRoman10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76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45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B050"/>
                </a:solidFill>
              </a:rPr>
              <a:t>Statements</a:t>
            </a:r>
          </a:p>
          <a:p>
            <a:r>
              <a:rPr lang="en-US" sz="3200" b="1" dirty="0"/>
              <a:t>Break: </a:t>
            </a:r>
            <a:r>
              <a:rPr lang="en-US" sz="3200" dirty="0"/>
              <a:t>It terminates the current loop and resumes execution at the next statement, just like the traditional break statement in </a:t>
            </a:r>
            <a:r>
              <a:rPr lang="en-US" sz="3200" dirty="0" smtClean="0"/>
              <a:t>C</a:t>
            </a:r>
          </a:p>
          <a:p>
            <a:r>
              <a:rPr lang="en-US" sz="3200" b="1" dirty="0" smtClean="0"/>
              <a:t>EX:</a:t>
            </a:r>
          </a:p>
          <a:p>
            <a:pPr marL="0" indent="0">
              <a:buNone/>
            </a:pPr>
            <a:r>
              <a:rPr lang="en-US" sz="3200" dirty="0" smtClean="0"/>
              <a:t>       for </a:t>
            </a:r>
            <a:r>
              <a:rPr lang="en-US" sz="3200" dirty="0"/>
              <a:t>letter in 'Python</a:t>
            </a:r>
            <a:r>
              <a:rPr lang="en-US" sz="3200" dirty="0" smtClean="0"/>
              <a:t>':</a:t>
            </a:r>
          </a:p>
          <a:p>
            <a:pPr marL="0" indent="0">
              <a:buNone/>
            </a:pPr>
            <a:r>
              <a:rPr lang="en-US" sz="3200" dirty="0" smtClean="0"/>
              <a:t>      if </a:t>
            </a:r>
            <a:r>
              <a:rPr lang="en-US" sz="3200" dirty="0"/>
              <a:t>letter == 'h':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break 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print </a:t>
            </a:r>
            <a:r>
              <a:rPr lang="en-US" sz="3200" dirty="0"/>
              <a:t>'Current Letter :', letter</a:t>
            </a:r>
            <a:endParaRPr lang="en-US" sz="3200" b="1" dirty="0"/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27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46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B050"/>
              </a:solidFill>
            </a:endParaRPr>
          </a:p>
          <a:p>
            <a:r>
              <a:rPr lang="en-US" sz="3200" b="1" dirty="0"/>
              <a:t>Continue: </a:t>
            </a:r>
            <a:r>
              <a:rPr lang="en-US" sz="3200" dirty="0"/>
              <a:t>It returns the control to the beginning of the while loop.. The </a:t>
            </a:r>
            <a:r>
              <a:rPr lang="en-US" sz="3200" b="1" dirty="0"/>
              <a:t>continue </a:t>
            </a:r>
            <a:r>
              <a:rPr lang="en-US" sz="3200" dirty="0"/>
              <a:t>statement rejects all the remaining statements in the current iteration of the loop and moves the control back to the top of the loop</a:t>
            </a:r>
            <a:r>
              <a:rPr lang="en-US" sz="3200" dirty="0" smtClean="0"/>
              <a:t>.</a:t>
            </a:r>
          </a:p>
          <a:p>
            <a:r>
              <a:rPr lang="en-US" sz="3200" b="1" dirty="0" smtClean="0"/>
              <a:t>EX:</a:t>
            </a:r>
          </a:p>
          <a:p>
            <a:pPr marL="0" indent="0">
              <a:buNone/>
            </a:pPr>
            <a:r>
              <a:rPr lang="en-US" sz="3200" dirty="0" smtClean="0"/>
              <a:t>       </a:t>
            </a:r>
            <a:r>
              <a:rPr lang="en-US" sz="3200" dirty="0"/>
              <a:t>for letter in 'Python':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      </a:t>
            </a:r>
            <a:r>
              <a:rPr lang="en-US" sz="3200" dirty="0"/>
              <a:t>if letter == 'h':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continue 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print </a:t>
            </a:r>
            <a:r>
              <a:rPr lang="en-US" sz="3200" dirty="0"/>
              <a:t>'Current Letter :', </a:t>
            </a:r>
            <a:r>
              <a:rPr lang="en-US" sz="3200" dirty="0" smtClean="0"/>
              <a:t>letter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 </a:t>
            </a:r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75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47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B050"/>
              </a:solidFill>
            </a:endParaRPr>
          </a:p>
          <a:p>
            <a:r>
              <a:rPr lang="en-US" sz="3200" b="1" dirty="0" smtClean="0"/>
              <a:t>Pass</a:t>
            </a:r>
            <a:r>
              <a:rPr lang="en-US" sz="3200" b="1" dirty="0"/>
              <a:t>: </a:t>
            </a:r>
            <a:r>
              <a:rPr lang="en-US" sz="3200" dirty="0"/>
              <a:t>It is used when a statement is required syntactically but you do not want any command or code to execute, nothing happens when it executes</a:t>
            </a:r>
            <a:r>
              <a:rPr lang="en-US" sz="3200" dirty="0" smtClean="0"/>
              <a:t>.</a:t>
            </a:r>
          </a:p>
          <a:p>
            <a:r>
              <a:rPr lang="en-US" sz="3200" b="1" dirty="0" smtClean="0"/>
              <a:t>EX:</a:t>
            </a:r>
            <a:endParaRPr lang="en-US" sz="3200" b="1" dirty="0"/>
          </a:p>
          <a:p>
            <a:pPr marL="0" indent="0">
              <a:buNone/>
            </a:pPr>
            <a:r>
              <a:rPr lang="en-US" sz="3200" dirty="0" smtClean="0"/>
              <a:t>for </a:t>
            </a:r>
            <a:r>
              <a:rPr lang="en-US" sz="3200" dirty="0"/>
              <a:t>letter in 'Python':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if </a:t>
            </a:r>
            <a:r>
              <a:rPr lang="en-US" sz="3200" dirty="0"/>
              <a:t>letter == 'h':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pass </a:t>
            </a:r>
          </a:p>
          <a:p>
            <a:pPr marL="0" indent="0">
              <a:buNone/>
            </a:pPr>
            <a:r>
              <a:rPr lang="en-US" sz="3200" dirty="0" smtClean="0"/>
              <a:t>print </a:t>
            </a:r>
            <a:r>
              <a:rPr lang="en-US" sz="3200" dirty="0"/>
              <a:t>'This is pass block'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print </a:t>
            </a:r>
            <a:r>
              <a:rPr lang="en-US" sz="3200" dirty="0"/>
              <a:t>'Current Letter :', </a:t>
            </a:r>
            <a:r>
              <a:rPr lang="en-US" sz="3200" dirty="0" smtClean="0"/>
              <a:t>letter</a:t>
            </a: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5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48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</a:rPr>
              <a:t>                                  Functions</a:t>
            </a:r>
            <a:endParaRPr lang="en-US" sz="3200" b="1" dirty="0" smtClean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sz="3200" dirty="0"/>
              <a:t>Functions are used to perform a specific task </a:t>
            </a:r>
          </a:p>
          <a:p>
            <a:pPr>
              <a:defRPr/>
            </a:pPr>
            <a:r>
              <a:rPr lang="en-US" sz="3200" dirty="0"/>
              <a:t>Functions provides code readability.</a:t>
            </a:r>
          </a:p>
          <a:p>
            <a:pPr>
              <a:defRPr/>
            </a:pPr>
            <a:r>
              <a:rPr lang="en-US" sz="3200" dirty="0"/>
              <a:t>Functions are useful for </a:t>
            </a:r>
            <a:r>
              <a:rPr lang="en-US" sz="3200" b="1" dirty="0"/>
              <a:t>“Reusing”</a:t>
            </a:r>
            <a:r>
              <a:rPr lang="en-US" sz="3200" dirty="0"/>
              <a:t> the code</a:t>
            </a:r>
            <a:r>
              <a:rPr lang="en-US" sz="3200" dirty="0" smtClean="0"/>
              <a:t>.</a:t>
            </a:r>
          </a:p>
          <a:p>
            <a:pPr>
              <a:defRPr/>
            </a:pPr>
            <a:r>
              <a:rPr lang="en-US" sz="3200" dirty="0"/>
              <a:t>The code block within every function starts with a colon (:) and is indented</a:t>
            </a:r>
          </a:p>
          <a:p>
            <a:pPr>
              <a:defRPr/>
            </a:pPr>
            <a:r>
              <a:rPr lang="en-US" sz="3200" dirty="0"/>
              <a:t>Syntax : </a:t>
            </a:r>
            <a:r>
              <a:rPr lang="en-US" sz="3200" dirty="0" err="1"/>
              <a:t>def</a:t>
            </a:r>
            <a:r>
              <a:rPr lang="en-US" sz="3200" dirty="0"/>
              <a:t> </a:t>
            </a:r>
            <a:r>
              <a:rPr lang="en-US" sz="3200" dirty="0" err="1"/>
              <a:t>function_name</a:t>
            </a:r>
            <a:r>
              <a:rPr lang="en-US" sz="3200" dirty="0"/>
              <a:t>([arg1],[arg2]) :</a:t>
            </a:r>
          </a:p>
          <a:p>
            <a:pPr marL="0" indent="0">
              <a:buFontTx/>
              <a:buNone/>
              <a:defRPr/>
            </a:pPr>
            <a:r>
              <a:rPr lang="en-US" sz="3200" dirty="0"/>
              <a:t>                           ----------------------</a:t>
            </a:r>
          </a:p>
          <a:p>
            <a:pPr marL="0" indent="0">
              <a:buFontTx/>
              <a:buNone/>
              <a:defRPr/>
            </a:pPr>
            <a:r>
              <a:rPr lang="en-US" sz="3200" dirty="0"/>
              <a:t>                           [return object]</a:t>
            </a:r>
          </a:p>
          <a:p>
            <a:pPr marL="0" indent="0">
              <a:buFontTx/>
              <a:buNone/>
              <a:defRPr/>
            </a:pPr>
            <a:r>
              <a:rPr lang="en-US" sz="3200" b="1" dirty="0"/>
              <a:t> Note : </a:t>
            </a:r>
            <a:r>
              <a:rPr lang="en-US" sz="3200" b="1" dirty="0" err="1"/>
              <a:t>def</a:t>
            </a:r>
            <a:r>
              <a:rPr lang="en-US" sz="3200" dirty="0"/>
              <a:t> is a keyword followed by </a:t>
            </a:r>
            <a:r>
              <a:rPr lang="en-US" sz="3200" dirty="0" err="1"/>
              <a:t>function_name</a:t>
            </a:r>
            <a:r>
              <a:rPr lang="en-US" sz="3200" dirty="0"/>
              <a:t>()</a:t>
            </a:r>
            <a:endParaRPr lang="en-US" sz="3200" b="1" dirty="0"/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93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49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3200" b="1" dirty="0">
                <a:solidFill>
                  <a:srgbClr val="0070C0"/>
                </a:solidFill>
              </a:rPr>
              <a:t>Types of Functions</a:t>
            </a:r>
            <a:endParaRPr lang="en-US" sz="3200" b="1" dirty="0" smtClean="0">
              <a:solidFill>
                <a:srgbClr val="00B050"/>
              </a:solidFill>
            </a:endParaRPr>
          </a:p>
          <a:p>
            <a:r>
              <a:rPr lang="en-US" altLang="en-US" sz="3200" dirty="0"/>
              <a:t>Functions with no arguments and no return value</a:t>
            </a:r>
          </a:p>
          <a:p>
            <a:r>
              <a:rPr lang="en-US" altLang="en-US" sz="3200" dirty="0"/>
              <a:t>Functions with no arguments and return value</a:t>
            </a:r>
          </a:p>
          <a:p>
            <a:r>
              <a:rPr lang="en-US" altLang="en-US" sz="3200" dirty="0"/>
              <a:t>Functions with arguments and no return value</a:t>
            </a:r>
          </a:p>
          <a:p>
            <a:r>
              <a:rPr lang="en-US" altLang="en-US" sz="3200" dirty="0"/>
              <a:t>Functions with arguments and  return value</a:t>
            </a:r>
          </a:p>
          <a:p>
            <a:r>
              <a:rPr lang="en-US" altLang="en-US" sz="3200" dirty="0"/>
              <a:t>Functions with Default arguments</a:t>
            </a:r>
          </a:p>
          <a:p>
            <a:r>
              <a:rPr lang="en-US" altLang="en-US" sz="3200" dirty="0"/>
              <a:t>Functions with keywords as arguments</a:t>
            </a:r>
          </a:p>
          <a:p>
            <a:r>
              <a:rPr lang="en-US" altLang="en-US" sz="3200" dirty="0" smtClean="0"/>
              <a:t>Packing </a:t>
            </a:r>
            <a:r>
              <a:rPr lang="en-US" altLang="en-US" sz="3200" dirty="0"/>
              <a:t>arguments in function</a:t>
            </a:r>
          </a:p>
          <a:p>
            <a:r>
              <a:rPr lang="en-US" altLang="en-US" sz="3200" dirty="0"/>
              <a:t>Unpacking arguments in </a:t>
            </a:r>
            <a:r>
              <a:rPr lang="en-US" altLang="en-US" sz="3200" dirty="0" smtClean="0"/>
              <a:t>function</a:t>
            </a:r>
          </a:p>
          <a:p>
            <a:r>
              <a:rPr lang="en-US" altLang="en-US" sz="3200" dirty="0"/>
              <a:t>Lambda Expression</a:t>
            </a:r>
          </a:p>
          <a:p>
            <a:pPr marL="0" indent="0">
              <a:buNone/>
            </a:pPr>
            <a:endParaRPr lang="en-US" altLang="en-US" sz="3200" dirty="0"/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03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3200" b="1" dirty="0">
                <a:solidFill>
                  <a:srgbClr val="00B0F0"/>
                </a:solidFill>
              </a:rPr>
              <a:t>Target code Generation </a:t>
            </a:r>
            <a:r>
              <a:rPr lang="en-US" altLang="en-US" sz="3200" b="1" dirty="0" smtClean="0">
                <a:solidFill>
                  <a:srgbClr val="00B0F0"/>
                </a:solidFill>
              </a:rPr>
              <a:t>Process</a:t>
            </a:r>
          </a:p>
          <a:p>
            <a:pPr>
              <a:defRPr/>
            </a:pPr>
            <a:r>
              <a:rPr lang="en-US" dirty="0" smtClean="0"/>
              <a:t>Python </a:t>
            </a:r>
            <a:r>
              <a:rPr lang="en-US" dirty="0"/>
              <a:t>source file having extension(.</a:t>
            </a:r>
            <a:r>
              <a:rPr lang="en-US" b="1" dirty="0" err="1"/>
              <a:t>py</a:t>
            </a:r>
            <a:r>
              <a:rPr lang="en-US" dirty="0"/>
              <a:t>)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ex: “file_name.py” </a:t>
            </a:r>
          </a:p>
          <a:p>
            <a:pPr>
              <a:defRPr/>
            </a:pPr>
            <a:r>
              <a:rPr lang="en-US" dirty="0"/>
              <a:t>source file compiled by compiler and Produces a file with (.</a:t>
            </a:r>
            <a:r>
              <a:rPr lang="en-US" dirty="0" err="1"/>
              <a:t>pyc</a:t>
            </a:r>
            <a:r>
              <a:rPr lang="en-US" dirty="0"/>
              <a:t> ) extension file. it's also called as compiled sourcefile.it contains intermediary code which is known as “BYTE CODE”.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ex: “</a:t>
            </a:r>
            <a:r>
              <a:rPr lang="en-US" dirty="0" err="1"/>
              <a:t>file_name.pyc</a:t>
            </a:r>
            <a:r>
              <a:rPr lang="en-US" dirty="0"/>
              <a:t>” </a:t>
            </a:r>
          </a:p>
          <a:p>
            <a:pPr>
              <a:defRPr/>
            </a:pPr>
            <a:r>
              <a:rPr lang="en-US" dirty="0"/>
              <a:t>BYTE CODE will Processed by </a:t>
            </a:r>
            <a:r>
              <a:rPr lang="en-US" b="1" dirty="0"/>
              <a:t>INTERPRETER</a:t>
            </a:r>
            <a:r>
              <a:rPr lang="en-US" dirty="0"/>
              <a:t> and produces "TARGET CODE" file with an .</a:t>
            </a:r>
            <a:r>
              <a:rPr lang="en-US" dirty="0" err="1"/>
              <a:t>pyo</a:t>
            </a:r>
            <a:r>
              <a:rPr lang="en-US" dirty="0"/>
              <a:t> extension.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ex: “</a:t>
            </a:r>
            <a:r>
              <a:rPr lang="en-US" dirty="0" err="1"/>
              <a:t>file_name.pyo</a:t>
            </a:r>
            <a:r>
              <a:rPr lang="en-US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311824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50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B050"/>
              </a:solidFill>
            </a:endParaRPr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44061"/>
            <a:ext cx="3352800" cy="577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844060"/>
            <a:ext cx="3810000" cy="5709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78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51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>
                <a:solidFill>
                  <a:srgbClr val="0070C0"/>
                </a:solidFill>
              </a:rPr>
              <a:t>Default </a:t>
            </a:r>
            <a:r>
              <a:rPr lang="en-US" sz="3200" b="1" dirty="0" smtClean="0">
                <a:solidFill>
                  <a:srgbClr val="0070C0"/>
                </a:solidFill>
              </a:rPr>
              <a:t>arguments</a:t>
            </a:r>
          </a:p>
          <a:p>
            <a:pPr>
              <a:defRPr/>
            </a:pPr>
            <a:r>
              <a:rPr lang="en-US" altLang="en-US" sz="3200" b="1" dirty="0">
                <a:solidFill>
                  <a:srgbClr val="0070C0"/>
                </a:solidFill>
              </a:rPr>
              <a:t> </a:t>
            </a:r>
            <a:r>
              <a:rPr lang="en-US" alt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dirty="0"/>
              <a:t>The most useful form is to specify a default value for one or more arguments. This creates a function that can be called with fewer arguments than it is defined to allow.</a:t>
            </a:r>
          </a:p>
          <a:p>
            <a:pPr>
              <a:defRPr/>
            </a:pPr>
            <a:r>
              <a:rPr lang="en-US" sz="3200" dirty="0"/>
              <a:t>The default values are evaluated at the point of function definition in the defining scope.</a:t>
            </a:r>
          </a:p>
          <a:p>
            <a:pPr>
              <a:defRPr/>
            </a:pPr>
            <a:endParaRPr lang="en-US" sz="3200" dirty="0"/>
          </a:p>
          <a:p>
            <a:pPr marL="0" indent="0">
              <a:buFontTx/>
              <a:buNone/>
              <a:defRPr/>
            </a:pPr>
            <a:r>
              <a:rPr lang="en-US" sz="3200" b="1" dirty="0"/>
              <a:t>NOTE</a:t>
            </a:r>
            <a:r>
              <a:rPr lang="en-US" sz="3200" dirty="0"/>
              <a:t>: The default value is evaluated only once. This makes a difference when the default is a mutable object such as a list, dictionary, or instances of most classes.</a:t>
            </a:r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38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52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70C0"/>
              </a:solidFill>
            </a:endParaRPr>
          </a:p>
          <a:p>
            <a:r>
              <a:rPr lang="en-US" altLang="en-US" sz="3200" b="1" dirty="0">
                <a:solidFill>
                  <a:srgbClr val="0070C0"/>
                </a:solidFill>
              </a:rPr>
              <a:t> </a:t>
            </a:r>
            <a:endParaRPr lang="en-US" altLang="en-US" sz="3200" b="1" dirty="0" smtClean="0">
              <a:solidFill>
                <a:srgbClr val="0070C0"/>
              </a:solidFill>
            </a:endParaRPr>
          </a:p>
          <a:p>
            <a:endParaRPr lang="en-US" altLang="en-US" sz="3200" b="1" dirty="0">
              <a:solidFill>
                <a:srgbClr val="0070C0"/>
              </a:solidFill>
            </a:endParaRPr>
          </a:p>
          <a:p>
            <a:endParaRPr lang="en-US" altLang="en-US" sz="3200" b="1" dirty="0" smtClean="0">
              <a:solidFill>
                <a:srgbClr val="0070C0"/>
              </a:solidFill>
            </a:endParaRPr>
          </a:p>
          <a:p>
            <a:endParaRPr lang="en-US" altLang="en-US" sz="3200" b="1" dirty="0">
              <a:solidFill>
                <a:srgbClr val="0070C0"/>
              </a:solidFill>
            </a:endParaRPr>
          </a:p>
          <a:p>
            <a:endParaRPr lang="en-US" altLang="en-US" sz="3200" b="1" dirty="0" smtClean="0">
              <a:solidFill>
                <a:srgbClr val="0070C0"/>
              </a:solidFill>
            </a:endParaRPr>
          </a:p>
          <a:p>
            <a:endParaRPr lang="en-US" altLang="en-US" sz="3200" b="1" dirty="0" smtClean="0">
              <a:solidFill>
                <a:srgbClr val="0070C0"/>
              </a:solidFill>
            </a:endParaRPr>
          </a:p>
          <a:p>
            <a:endParaRPr lang="en-US" altLang="en-US" sz="3200" b="1" dirty="0">
              <a:solidFill>
                <a:srgbClr val="0070C0"/>
              </a:solidFill>
            </a:endParaRPr>
          </a:p>
          <a:p>
            <a:r>
              <a:rPr lang="en-US" alt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b="1" dirty="0"/>
              <a:t>NOTE</a:t>
            </a:r>
            <a:r>
              <a:rPr lang="en-US" sz="3200" dirty="0"/>
              <a:t>: The default value is evaluated only once. This makes a difference when the default is a mutable object such as a list, dictionary, or instances of most classes.</a:t>
            </a:r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38554"/>
            <a:ext cx="8153400" cy="3878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4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53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Keyword arguments</a:t>
            </a:r>
          </a:p>
          <a:p>
            <a:pPr marL="0" indent="0">
              <a:buFontTx/>
              <a:buNone/>
            </a:pPr>
            <a:r>
              <a:rPr lang="en-US" altLang="en-US" sz="3200" dirty="0"/>
              <a:t>In keyword arguments we </a:t>
            </a:r>
          </a:p>
          <a:p>
            <a:pPr marL="0" indent="0">
              <a:buFontTx/>
              <a:buNone/>
            </a:pPr>
            <a:r>
              <a:rPr lang="en-US" altLang="en-US" sz="3200" dirty="0"/>
              <a:t>can change the positional</a:t>
            </a:r>
          </a:p>
          <a:p>
            <a:pPr marL="0" indent="0">
              <a:buFontTx/>
              <a:buNone/>
            </a:pPr>
            <a:r>
              <a:rPr lang="en-US" altLang="en-US" sz="3200" dirty="0"/>
              <a:t>arguments.</a:t>
            </a:r>
          </a:p>
          <a:p>
            <a:pPr marL="0" indent="0">
              <a:buNone/>
              <a:defRPr/>
            </a:pPr>
            <a:endParaRPr lang="en-US" altLang="en-US" sz="32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00" y="2215662"/>
            <a:ext cx="45720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10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54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Packing arguments</a:t>
            </a:r>
          </a:p>
          <a:p>
            <a:r>
              <a:rPr lang="en-US" altLang="en-US" sz="2400" dirty="0"/>
              <a:t>For printing more parameters at </a:t>
            </a:r>
            <a:r>
              <a:rPr lang="en-US" altLang="en-US" sz="2400" dirty="0" err="1"/>
              <a:t>at</a:t>
            </a:r>
            <a:r>
              <a:rPr lang="en-US" altLang="en-US" sz="2400" dirty="0"/>
              <a:t> a time we are using packing arguments.</a:t>
            </a:r>
          </a:p>
          <a:p>
            <a:r>
              <a:rPr lang="en-US" altLang="en-US" sz="2400" dirty="0"/>
              <a:t>For packing the arguments  ‘*’ symbol is used and it indicates it will take any number of variables.</a:t>
            </a:r>
          </a:p>
          <a:p>
            <a:r>
              <a:rPr lang="en-US" altLang="en-US" sz="2400" dirty="0"/>
              <a:t>In the argument list having only one argument  then  “ , ”  will be appear  at the end of argument.  </a:t>
            </a:r>
          </a:p>
          <a:p>
            <a:pPr marL="0" indent="0">
              <a:buNone/>
            </a:pPr>
            <a:endParaRPr lang="en-US" altLang="en-US" sz="24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73" y="3742859"/>
            <a:ext cx="6629400" cy="249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76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55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Unpacking arguments</a:t>
            </a:r>
          </a:p>
          <a:p>
            <a:r>
              <a:rPr lang="en-US" altLang="en-US" sz="2400" dirty="0"/>
              <a:t>when the arguments are already in a list or tuple but need to be unpacked for a function call requiring separate positional arguments  for that we need to unpack the list.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2" y="1875694"/>
            <a:ext cx="7086600" cy="453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75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56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Function Overriding</a:t>
            </a:r>
          </a:p>
          <a:p>
            <a:pPr>
              <a:defRPr/>
            </a:pPr>
            <a:r>
              <a:rPr lang="en-US" sz="2400" dirty="0"/>
              <a:t>If we are trying to do function over loading it will considered as function overriding.</a:t>
            </a:r>
          </a:p>
          <a:p>
            <a:pPr marL="0" indent="0">
              <a:buFontTx/>
              <a:buNone/>
              <a:defRPr/>
            </a:pPr>
            <a:r>
              <a:rPr lang="en-US" altLang="en-US" sz="2400" b="1" u="sng" dirty="0"/>
              <a:t>Note</a:t>
            </a:r>
            <a:r>
              <a:rPr lang="en-US" altLang="en-US" sz="2400" dirty="0"/>
              <a:t>: If the two functions  having same name it will consider</a:t>
            </a:r>
          </a:p>
          <a:p>
            <a:pPr marL="0" indent="0">
              <a:buFontTx/>
              <a:buNone/>
              <a:defRPr/>
            </a:pPr>
            <a:r>
              <a:rPr lang="en-US" altLang="en-US" sz="2400" dirty="0"/>
              <a:t>          '</a:t>
            </a:r>
            <a:r>
              <a:rPr lang="en-US" altLang="en-US" sz="2400" b="1" dirty="0"/>
              <a:t>latest version</a:t>
            </a:r>
            <a:r>
              <a:rPr lang="en-US" altLang="en-US" sz="2400" dirty="0"/>
              <a:t>'.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48" y="2456518"/>
            <a:ext cx="6973888" cy="372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12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57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Lambdas</a:t>
            </a:r>
          </a:p>
          <a:p>
            <a:pPr>
              <a:defRPr/>
            </a:pPr>
            <a:r>
              <a:rPr lang="en-US" altLang="en-US" sz="2400" dirty="0" smtClean="0"/>
              <a:t>Lambda or Anonymous </a:t>
            </a:r>
            <a:r>
              <a:rPr lang="en-US" altLang="en-US" sz="2400" dirty="0"/>
              <a:t>expressions also called as </a:t>
            </a:r>
            <a:r>
              <a:rPr lang="en-US" altLang="en-US" sz="2400" b="1" dirty="0"/>
              <a:t>'lambda forms'.</a:t>
            </a:r>
          </a:p>
          <a:p>
            <a:pPr>
              <a:defRPr/>
            </a:pPr>
            <a:r>
              <a:rPr lang="en-US" altLang="en-US" sz="2400" dirty="0"/>
              <a:t>Lambda functions are simple one line functions.</a:t>
            </a:r>
          </a:p>
          <a:p>
            <a:pPr>
              <a:defRPr/>
            </a:pPr>
            <a:r>
              <a:rPr lang="en-US" altLang="en-US" sz="2400" dirty="0"/>
              <a:t>Lambda functions are anonymous(i.e. no name functions).</a:t>
            </a:r>
          </a:p>
          <a:p>
            <a:pPr>
              <a:defRPr/>
            </a:pPr>
            <a:r>
              <a:rPr lang="en-US" altLang="en-US" sz="2400" dirty="0"/>
              <a:t>created by using</a:t>
            </a:r>
            <a:r>
              <a:rPr lang="en-US" altLang="en-US" sz="2400" b="1" dirty="0"/>
              <a:t> lambda </a:t>
            </a:r>
            <a:r>
              <a:rPr lang="en-US" altLang="en-US" sz="2400" dirty="0"/>
              <a:t>keyword.</a:t>
            </a:r>
          </a:p>
          <a:p>
            <a:pPr>
              <a:defRPr/>
            </a:pPr>
            <a:r>
              <a:rPr lang="en-US" altLang="en-US" sz="2400" dirty="0"/>
              <a:t>There is no </a:t>
            </a:r>
            <a:r>
              <a:rPr lang="en-US" altLang="en-US" sz="2400" b="1" dirty="0"/>
              <a:t>return</a:t>
            </a:r>
            <a:r>
              <a:rPr lang="en-US" altLang="en-US" sz="2400" dirty="0"/>
              <a:t> statement in lambda expression.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92" y="3065585"/>
            <a:ext cx="72390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58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                      </a:t>
            </a:r>
            <a:r>
              <a:rPr lang="en-US" sz="3200" b="1" dirty="0" smtClean="0">
                <a:solidFill>
                  <a:srgbClr val="FF0000"/>
                </a:solidFill>
              </a:rPr>
              <a:t>Import statement</a:t>
            </a:r>
          </a:p>
          <a:p>
            <a:r>
              <a:rPr lang="en-US" altLang="en-US" sz="2400" b="1" dirty="0"/>
              <a:t>Import</a:t>
            </a:r>
            <a:r>
              <a:rPr lang="en-US" altLang="en-US" sz="2400" dirty="0"/>
              <a:t> in python is similar to Header file inclusion  in C. </a:t>
            </a:r>
          </a:p>
          <a:p>
            <a:r>
              <a:rPr lang="en-US" altLang="en-US" sz="2400" b="1" dirty="0"/>
              <a:t>import</a:t>
            </a:r>
            <a:r>
              <a:rPr lang="en-US" altLang="en-US" sz="2400" dirty="0"/>
              <a:t> is a keyword which is used to add </a:t>
            </a:r>
            <a:r>
              <a:rPr lang="en-US" altLang="en-US" sz="2400" b="1" dirty="0"/>
              <a:t>modules</a:t>
            </a:r>
            <a:r>
              <a:rPr lang="en-US" altLang="en-US" sz="2400" dirty="0"/>
              <a:t> or </a:t>
            </a:r>
            <a:r>
              <a:rPr lang="en-US" altLang="en-US" sz="2400" b="1" dirty="0"/>
              <a:t>packages</a:t>
            </a:r>
            <a:r>
              <a:rPr lang="en-US" altLang="en-US" sz="2400" dirty="0"/>
              <a:t> or </a:t>
            </a:r>
            <a:r>
              <a:rPr lang="en-US" altLang="en-US" sz="2400" b="1" dirty="0"/>
              <a:t>functions</a:t>
            </a:r>
            <a:r>
              <a:rPr lang="en-US" altLang="en-US" sz="2400" dirty="0"/>
              <a:t> to current working directory.</a:t>
            </a:r>
          </a:p>
          <a:p>
            <a:r>
              <a:rPr lang="en-US" altLang="en-US" sz="2400" b="1" dirty="0"/>
              <a:t>Modules</a:t>
            </a:r>
            <a:r>
              <a:rPr lang="en-US" altLang="en-US" sz="2400" dirty="0"/>
              <a:t> contains set of </a:t>
            </a:r>
            <a:r>
              <a:rPr lang="en-US" altLang="en-US" sz="2400" b="1" dirty="0"/>
              <a:t>functions.</a:t>
            </a:r>
            <a:endParaRPr lang="en-US" altLang="en-US" sz="2400" dirty="0"/>
          </a:p>
          <a:p>
            <a:r>
              <a:rPr lang="en-US" altLang="en-US" sz="2400" dirty="0"/>
              <a:t>Generally module is </a:t>
            </a:r>
            <a:r>
              <a:rPr lang="en-US" altLang="en-US" sz="2400" b="1" dirty="0"/>
              <a:t>.</a:t>
            </a:r>
            <a:r>
              <a:rPr lang="en-US" altLang="en-US" sz="2400" b="1" dirty="0" err="1"/>
              <a:t>py</a:t>
            </a:r>
            <a:r>
              <a:rPr lang="en-US" altLang="en-US" sz="2400" b="1" dirty="0"/>
              <a:t> </a:t>
            </a:r>
            <a:r>
              <a:rPr lang="en-US" altLang="en-US" sz="2400" dirty="0"/>
              <a:t>file.</a:t>
            </a:r>
          </a:p>
          <a:p>
            <a:r>
              <a:rPr lang="en-US" altLang="en-US" sz="2400" b="1" dirty="0"/>
              <a:t>Packages </a:t>
            </a:r>
            <a:r>
              <a:rPr lang="en-US" altLang="en-US" sz="2400" dirty="0"/>
              <a:t>are set of </a:t>
            </a:r>
            <a:r>
              <a:rPr lang="en-US" altLang="en-US" sz="2400" b="1" dirty="0"/>
              <a:t>Modules.</a:t>
            </a:r>
            <a:endParaRPr lang="en-US" altLang="en-US" sz="2400" dirty="0"/>
          </a:p>
          <a:p>
            <a:r>
              <a:rPr lang="en-US" altLang="en-US" sz="2400" b="1" dirty="0"/>
              <a:t>Packages </a:t>
            </a:r>
            <a:r>
              <a:rPr lang="en-US" altLang="en-US" sz="2400" dirty="0"/>
              <a:t>may</a:t>
            </a:r>
            <a:r>
              <a:rPr lang="en-US" altLang="en-US" sz="2400" b="1" dirty="0"/>
              <a:t> </a:t>
            </a:r>
            <a:r>
              <a:rPr lang="en-US" altLang="en-US" sz="2400" dirty="0"/>
              <a:t>have </a:t>
            </a:r>
            <a:r>
              <a:rPr lang="en-US" altLang="en-US" sz="2400" b="1" dirty="0"/>
              <a:t>Sub Packages</a:t>
            </a:r>
            <a:r>
              <a:rPr lang="en-US" altLang="en-US" sz="2400" dirty="0"/>
              <a:t> also.</a:t>
            </a:r>
          </a:p>
          <a:p>
            <a:r>
              <a:rPr lang="en-US" altLang="en-US" sz="2400" dirty="0"/>
              <a:t>Importing done only at </a:t>
            </a:r>
            <a:r>
              <a:rPr lang="en-US" altLang="en-US" sz="2400" b="1" dirty="0"/>
              <a:t>once</a:t>
            </a:r>
            <a:r>
              <a:rPr lang="en-US" alt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0719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59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                               Modules</a:t>
            </a:r>
          </a:p>
          <a:p>
            <a:pPr>
              <a:defRPr/>
            </a:pPr>
            <a:r>
              <a:rPr lang="en-US" altLang="en-US" sz="2400" dirty="0"/>
              <a:t>Module is a group of scripts. </a:t>
            </a:r>
          </a:p>
          <a:p>
            <a:pPr>
              <a:defRPr/>
            </a:pPr>
            <a:r>
              <a:rPr lang="en-US" altLang="en-US" sz="2400" dirty="0"/>
              <a:t>Modules gives flexibility to perform operations depends on attributes.</a:t>
            </a:r>
          </a:p>
          <a:p>
            <a:pPr>
              <a:defRPr/>
            </a:pPr>
            <a:r>
              <a:rPr lang="en-US" altLang="en-US" sz="2400" dirty="0"/>
              <a:t>Modules are useful to perform tasks easily.</a:t>
            </a:r>
          </a:p>
          <a:p>
            <a:pPr>
              <a:defRPr/>
            </a:pPr>
            <a:r>
              <a:rPr lang="en-US" altLang="en-US" sz="2400" dirty="0"/>
              <a:t>modules are executed only when ever it imports.</a:t>
            </a:r>
          </a:p>
          <a:p>
            <a:pPr marL="0" indent="0">
              <a:buFontTx/>
              <a:buNone/>
              <a:defRPr/>
            </a:pPr>
            <a:r>
              <a:rPr lang="en-US" altLang="en-US" sz="2400" dirty="0"/>
              <a:t>    (i.e. by using </a:t>
            </a:r>
            <a:r>
              <a:rPr lang="en-US" altLang="en-US" sz="2400" b="1" dirty="0"/>
              <a:t>import</a:t>
            </a:r>
            <a:r>
              <a:rPr lang="en-US" altLang="en-US" sz="2400" dirty="0"/>
              <a:t> Keyword).</a:t>
            </a:r>
          </a:p>
          <a:p>
            <a:pPr marL="0" indent="0">
              <a:buFontTx/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715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en-US" sz="3200" b="1" dirty="0" smtClean="0">
              <a:solidFill>
                <a:srgbClr val="00B0F0"/>
              </a:solidFill>
            </a:endParaRPr>
          </a:p>
          <a:p>
            <a:pPr marL="0" indent="0">
              <a:buNone/>
              <a:defRPr/>
            </a:pPr>
            <a:endParaRPr lang="en-US" altLang="en-US" sz="3200" b="1" dirty="0" smtClean="0">
              <a:solidFill>
                <a:srgbClr val="00B0F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321" y="1418492"/>
            <a:ext cx="84867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0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60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3200" b="1" dirty="0">
                <a:solidFill>
                  <a:srgbClr val="FF0000"/>
                </a:solidFill>
              </a:rPr>
              <a:t>Import functionality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2400" dirty="0"/>
              <a:t>Import first search in current working directory, if not present it searches in </a:t>
            </a:r>
            <a:r>
              <a:rPr lang="en-US" sz="2400" b="1" dirty="0"/>
              <a:t>system path</a:t>
            </a:r>
            <a:r>
              <a:rPr lang="en-US" sz="2400" dirty="0"/>
              <a:t>.</a:t>
            </a:r>
          </a:p>
          <a:p>
            <a:pPr>
              <a:defRPr/>
            </a:pPr>
            <a:r>
              <a:rPr lang="en-US" sz="2400" dirty="0"/>
              <a:t>It also searches the added depended path. We can append customized library path using </a:t>
            </a:r>
            <a:r>
              <a:rPr lang="en-US" sz="2400" b="1" dirty="0" err="1"/>
              <a:t>sys.path</a:t>
            </a:r>
            <a:r>
              <a:rPr lang="en-US" sz="2400" dirty="0"/>
              <a:t> variable. </a:t>
            </a:r>
            <a:endParaRPr lang="en-US" sz="2400" dirty="0" smtClean="0"/>
          </a:p>
          <a:p>
            <a:pPr marL="0" indent="0">
              <a:buNone/>
              <a:defRPr/>
            </a:pPr>
            <a:r>
              <a:rPr lang="en-US" sz="2400" dirty="0" smtClean="0"/>
              <a:t>Ex:</a:t>
            </a:r>
          </a:p>
          <a:p>
            <a:pPr marL="0" indent="0">
              <a:buNone/>
              <a:defRPr/>
            </a:pPr>
            <a:r>
              <a:rPr lang="en-US" sz="2400" dirty="0"/>
              <a:t>     import </a:t>
            </a:r>
            <a:r>
              <a:rPr lang="en-US" sz="2400" dirty="0" smtClean="0"/>
              <a:t>sys</a:t>
            </a: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 smtClean="0"/>
              <a:t>     print </a:t>
            </a:r>
            <a:r>
              <a:rPr lang="en-US" sz="2400" dirty="0" err="1" smtClean="0"/>
              <a:t>sys.path</a:t>
            </a:r>
            <a:endParaRPr lang="en-US" sz="2400" dirty="0" smtClean="0"/>
          </a:p>
          <a:p>
            <a:pPr>
              <a:defRPr/>
            </a:pPr>
            <a:r>
              <a:rPr lang="en-US" sz="2400" dirty="0"/>
              <a:t>To append path: </a:t>
            </a:r>
          </a:p>
          <a:p>
            <a:pPr marL="0" indent="0">
              <a:buNone/>
              <a:defRPr/>
            </a:pPr>
            <a:r>
              <a:rPr lang="en-US" sz="2400" dirty="0"/>
              <a:t>                       </a:t>
            </a:r>
            <a:r>
              <a:rPr lang="en-US" sz="2400" dirty="0" err="1"/>
              <a:t>sys.path.append</a:t>
            </a:r>
            <a:r>
              <a:rPr lang="en-US" sz="2400" dirty="0"/>
              <a:t>("C:\\Users\\</a:t>
            </a:r>
            <a:r>
              <a:rPr lang="en-US" sz="2400" dirty="0" err="1"/>
              <a:t>ashaik</a:t>
            </a:r>
            <a:r>
              <a:rPr lang="en-US" sz="2400" dirty="0"/>
              <a:t>\\Desktop")</a:t>
            </a:r>
          </a:p>
          <a:p>
            <a:pPr marL="0" indent="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909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61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en-US" sz="3200" b="1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2400" b="1" dirty="0"/>
              <a:t>help</a:t>
            </a:r>
            <a:r>
              <a:rPr lang="en-US" sz="2400" dirty="0"/>
              <a:t>(argument)function give Description of passing argument. </a:t>
            </a:r>
          </a:p>
          <a:p>
            <a:pPr>
              <a:defRPr/>
            </a:pPr>
            <a:r>
              <a:rPr lang="en-US" sz="2400" dirty="0"/>
              <a:t>Example :</a:t>
            </a:r>
            <a:r>
              <a:rPr lang="en-US" sz="2400" b="1" dirty="0"/>
              <a:t> </a:t>
            </a:r>
          </a:p>
          <a:p>
            <a:pPr marL="0" indent="0">
              <a:buFontTx/>
              <a:buNone/>
              <a:defRPr/>
            </a:pPr>
            <a:r>
              <a:rPr lang="en-US" sz="2400" b="1" dirty="0"/>
              <a:t>                    help</a:t>
            </a:r>
            <a:r>
              <a:rPr lang="en-US" sz="2400" dirty="0"/>
              <a:t>(' modules ')  gives list of available modules.</a:t>
            </a:r>
          </a:p>
          <a:p>
            <a:pPr marL="0" indent="0">
              <a:buFontTx/>
              <a:buNone/>
              <a:defRPr/>
            </a:pPr>
            <a:r>
              <a:rPr lang="en-US" sz="2400" b="1" dirty="0"/>
              <a:t>                    help</a:t>
            </a:r>
            <a:r>
              <a:rPr lang="en-US" sz="2400" dirty="0"/>
              <a:t>(' time ')  gives details about time modules</a:t>
            </a:r>
            <a:r>
              <a:rPr lang="en-US" sz="2400" dirty="0" smtClean="0"/>
              <a:t>.</a:t>
            </a:r>
          </a:p>
          <a:p>
            <a:pPr marL="0" indent="0">
              <a:buFontTx/>
              <a:buNone/>
              <a:defRPr/>
            </a:pPr>
            <a:endParaRPr lang="en-US" sz="2400" dirty="0" smtClean="0"/>
          </a:p>
          <a:p>
            <a:pPr marL="0" indent="0">
              <a:buFontTx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To import the specific module in our code:</a:t>
            </a: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 smtClean="0"/>
              <a:t>Ex:</a:t>
            </a:r>
          </a:p>
          <a:p>
            <a:pPr marL="0" indent="0">
              <a:buNone/>
              <a:defRPr/>
            </a:pPr>
            <a:r>
              <a:rPr lang="en-US" sz="2400" dirty="0"/>
              <a:t>     import </a:t>
            </a:r>
            <a:r>
              <a:rPr lang="en-US" sz="2400" dirty="0" err="1" smtClean="0"/>
              <a:t>modulename</a:t>
            </a: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 smtClean="0"/>
              <a:t>     </a:t>
            </a:r>
          </a:p>
          <a:p>
            <a:pPr marL="0" indent="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26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62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endParaRPr lang="en-US" sz="24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19908"/>
            <a:ext cx="7680325" cy="499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6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63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</a:rPr>
              <a:t>From import</a:t>
            </a:r>
          </a:p>
          <a:p>
            <a:pPr marL="0" indent="0">
              <a:buFontTx/>
              <a:buNone/>
            </a:pPr>
            <a:r>
              <a:rPr lang="en-US" altLang="en-US" sz="2400" dirty="0"/>
              <a:t>There are three ways to import</a:t>
            </a:r>
          </a:p>
          <a:p>
            <a:pPr marL="0" indent="0">
              <a:buFontTx/>
              <a:buAutoNum type="romanLcPeriod"/>
            </a:pPr>
            <a:r>
              <a:rPr lang="en-US" altLang="en-US" sz="2400" dirty="0"/>
              <a:t>    By name of the functions</a:t>
            </a:r>
          </a:p>
          <a:p>
            <a:pPr marL="0" indent="0">
              <a:buFontTx/>
              <a:buAutoNum type="romanLcPeriod"/>
            </a:pPr>
            <a:r>
              <a:rPr lang="en-US" altLang="en-US" sz="2400" dirty="0"/>
              <a:t>    every thing in the module  using  *</a:t>
            </a:r>
          </a:p>
          <a:p>
            <a:pPr marL="0" indent="0">
              <a:buFontTx/>
              <a:buAutoNum type="romanLcPeriod"/>
            </a:pPr>
            <a:r>
              <a:rPr lang="en-US" altLang="en-US" sz="2400" dirty="0"/>
              <a:t>    every thing in the module   using </a:t>
            </a:r>
            <a:r>
              <a:rPr lang="en-US" altLang="en-US" sz="2400" dirty="0" err="1" smtClean="0"/>
              <a:t>module_name</a:t>
            </a:r>
            <a:endParaRPr lang="en-US" altLang="en-US" sz="2400" dirty="0" smtClean="0"/>
          </a:p>
          <a:p>
            <a:pPr marL="0" indent="0">
              <a:buFontTx/>
              <a:buAutoNum type="romanLcPeriod"/>
            </a:pPr>
            <a:endParaRPr lang="en-US" altLang="en-US" sz="2400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578100"/>
            <a:ext cx="7315200" cy="334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0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64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</a:rPr>
              <a:t>Global() and Local()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97170"/>
            <a:ext cx="8153400" cy="509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6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65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</a:rPr>
              <a:t>Import multiple files</a:t>
            </a:r>
          </a:p>
          <a:p>
            <a:pPr marL="0" indent="0">
              <a:buFontTx/>
              <a:buNone/>
            </a:pPr>
            <a:r>
              <a:rPr lang="en-US" altLang="en-US" sz="2400" dirty="0" smtClean="0"/>
              <a:t> We can access or import the modules from the different files</a:t>
            </a:r>
          </a:p>
          <a:p>
            <a:pPr marL="0" indent="0">
              <a:buFontTx/>
              <a:buNone/>
            </a:pPr>
            <a:r>
              <a:rPr lang="en-US" altLang="en-US" sz="2000" dirty="0" smtClean="0"/>
              <a:t>Ex: module1.py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  </a:t>
            </a:r>
            <a:r>
              <a:rPr lang="en-US" altLang="en-US" sz="2000" dirty="0" err="1"/>
              <a:t>def</a:t>
            </a:r>
            <a:r>
              <a:rPr lang="en-US" altLang="en-US" sz="2000" dirty="0"/>
              <a:t> fun2():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print "</a:t>
            </a:r>
            <a:r>
              <a:rPr lang="en-US" altLang="en-US" sz="2000" dirty="0" smtClean="0"/>
              <a:t>func2“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h</a:t>
            </a:r>
            <a:r>
              <a:rPr lang="en-US" altLang="en-US" sz="2000" dirty="0" smtClean="0"/>
              <a:t>ello.py</a:t>
            </a:r>
            <a:endParaRPr lang="en-US" altLang="en-US" sz="2000" dirty="0"/>
          </a:p>
          <a:p>
            <a:pPr marL="0" indent="0">
              <a:buFontTx/>
              <a:buNone/>
            </a:pPr>
            <a:r>
              <a:rPr lang="en-US" altLang="en-US" sz="2000" dirty="0"/>
              <a:t>import module1</a:t>
            </a:r>
          </a:p>
          <a:p>
            <a:pPr marL="0" indent="0">
              <a:buFontTx/>
              <a:buNone/>
            </a:pPr>
            <a:r>
              <a:rPr lang="en-US" altLang="en-US" sz="2000" dirty="0" err="1"/>
              <a:t>def</a:t>
            </a:r>
            <a:r>
              <a:rPr lang="en-US" altLang="en-US" sz="2000" dirty="0"/>
              <a:t> fun():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print "Python"</a:t>
            </a:r>
          </a:p>
          <a:p>
            <a:pPr marL="0" indent="0">
              <a:buFontTx/>
              <a:buNone/>
            </a:pPr>
            <a:r>
              <a:rPr lang="en-US" altLang="en-US" sz="2000" dirty="0" smtClean="0"/>
              <a:t>Module2.py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import sys</a:t>
            </a:r>
          </a:p>
          <a:p>
            <a:pPr marL="0" indent="0">
              <a:buFontTx/>
              <a:buNone/>
            </a:pPr>
            <a:r>
              <a:rPr lang="en-US" altLang="en-US" sz="2000" dirty="0" err="1"/>
              <a:t>sys.path.append</a:t>
            </a:r>
            <a:r>
              <a:rPr lang="en-US" altLang="en-US" sz="2000" dirty="0"/>
              <a:t>("C:\\Users\\</a:t>
            </a:r>
            <a:r>
              <a:rPr lang="en-US" altLang="en-US" sz="2000" dirty="0" err="1"/>
              <a:t>ashaik</a:t>
            </a:r>
            <a:r>
              <a:rPr lang="en-US" altLang="en-US" sz="2000" dirty="0"/>
              <a:t>\\Desktop")</a:t>
            </a:r>
          </a:p>
          <a:p>
            <a:pPr marL="0" indent="0">
              <a:buFontTx/>
              <a:buNone/>
            </a:pPr>
            <a:r>
              <a:rPr lang="en-US" altLang="en-US" sz="2000" dirty="0" smtClean="0"/>
              <a:t>import </a:t>
            </a:r>
            <a:r>
              <a:rPr lang="en-US" altLang="en-US" sz="2000" dirty="0"/>
              <a:t>hello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print hello.module1.fun2()</a:t>
            </a:r>
            <a:endParaRPr lang="en-US" altLang="en-US" sz="2000" dirty="0" smtClean="0"/>
          </a:p>
          <a:p>
            <a:pPr marL="0" indent="0">
              <a:buFontTx/>
              <a:buNone/>
            </a:pPr>
            <a:endParaRPr lang="en-US" altLang="en-US" sz="2400" dirty="0"/>
          </a:p>
          <a:p>
            <a:pPr marL="0" indent="0">
              <a:buFontTx/>
              <a:buNone/>
            </a:pPr>
            <a:endParaRPr lang="en-US" altLang="en-US" sz="2400" dirty="0" smtClean="0"/>
          </a:p>
          <a:p>
            <a:pPr marL="0" indent="0">
              <a:buFontTx/>
              <a:buAutoNum type="romanLcPeriod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80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66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2400" dirty="0" smtClean="0"/>
              <a:t> Import  multiple files in single file and extract the modules from that file.</a:t>
            </a:r>
          </a:p>
          <a:p>
            <a:pPr marL="0" indent="0">
              <a:buFontTx/>
              <a:buNone/>
            </a:pPr>
            <a:r>
              <a:rPr lang="en-US" altLang="en-US" sz="2400" dirty="0" smtClean="0"/>
              <a:t>Ex: init.py</a:t>
            </a:r>
          </a:p>
          <a:p>
            <a:pPr marL="0" indent="0">
              <a:buFontTx/>
              <a:buNone/>
            </a:pPr>
            <a:r>
              <a:rPr lang="en-US" altLang="en-US" sz="2400" dirty="0"/>
              <a:t>       import hello</a:t>
            </a:r>
          </a:p>
          <a:p>
            <a:pPr marL="0" indent="0">
              <a:buFontTx/>
              <a:buNone/>
            </a:pPr>
            <a:r>
              <a:rPr lang="en-US" altLang="en-US" sz="2400" dirty="0" smtClean="0"/>
              <a:t>       import </a:t>
            </a:r>
            <a:r>
              <a:rPr lang="en-US" altLang="en-US" sz="2400" dirty="0"/>
              <a:t>test_1</a:t>
            </a:r>
          </a:p>
          <a:p>
            <a:pPr marL="0" indent="0">
              <a:buFontTx/>
              <a:buNone/>
            </a:pPr>
            <a:r>
              <a:rPr lang="en-US" altLang="en-US" sz="2400" dirty="0" smtClean="0"/>
              <a:t>       import </a:t>
            </a:r>
            <a:r>
              <a:rPr lang="en-US" altLang="en-US" sz="2400" dirty="0"/>
              <a:t>test_10 </a:t>
            </a:r>
            <a:endParaRPr lang="en-US" altLang="en-US" sz="2400" dirty="0" smtClean="0"/>
          </a:p>
          <a:p>
            <a:pPr marL="0" indent="0">
              <a:buFontTx/>
              <a:buNone/>
            </a:pPr>
            <a:r>
              <a:rPr lang="en-US" altLang="en-US" sz="2400" dirty="0" smtClean="0"/>
              <a:t>   Module1.py</a:t>
            </a:r>
          </a:p>
          <a:p>
            <a:pPr marL="0" indent="0">
              <a:buFontTx/>
              <a:buNone/>
            </a:pPr>
            <a:r>
              <a:rPr lang="en-US" altLang="en-US" sz="2400" dirty="0" smtClean="0"/>
              <a:t>       import </a:t>
            </a:r>
            <a:r>
              <a:rPr lang="en-US" altLang="en-US" sz="2400" dirty="0" err="1"/>
              <a:t>init</a:t>
            </a:r>
            <a:endParaRPr lang="en-US" altLang="en-US" sz="2400" dirty="0"/>
          </a:p>
          <a:p>
            <a:pPr marL="0" indent="0">
              <a:buFontTx/>
              <a:buNone/>
            </a:pPr>
            <a:r>
              <a:rPr lang="en-US" altLang="en-US" sz="2400" dirty="0" smtClean="0"/>
              <a:t>       </a:t>
            </a:r>
            <a:r>
              <a:rPr lang="en-US" altLang="en-US" sz="2400" dirty="0" err="1" smtClean="0"/>
              <a:t>init.hello.fun</a:t>
            </a:r>
            <a:r>
              <a:rPr lang="en-US" altLang="en-US" sz="2400" dirty="0"/>
              <a:t>()</a:t>
            </a:r>
          </a:p>
          <a:p>
            <a:pPr marL="0" indent="0">
              <a:buFontTx/>
              <a:buNone/>
            </a:pPr>
            <a:r>
              <a:rPr lang="en-US" altLang="en-US" sz="2400" dirty="0" smtClean="0"/>
              <a:t>       a </a:t>
            </a:r>
            <a:r>
              <a:rPr lang="en-US" altLang="en-US" sz="2400" dirty="0"/>
              <a:t>= init.test_1.add(1,2)</a:t>
            </a:r>
          </a:p>
          <a:p>
            <a:pPr marL="0" indent="0">
              <a:buFontTx/>
              <a:buNone/>
            </a:pPr>
            <a:r>
              <a:rPr lang="en-US" altLang="en-US" sz="2400" dirty="0" smtClean="0"/>
              <a:t>       print </a:t>
            </a:r>
            <a:r>
              <a:rPr lang="en-US" altLang="en-US" sz="2400" dirty="0"/>
              <a:t>a</a:t>
            </a:r>
            <a:endParaRPr lang="en-US" altLang="en-US" sz="2400" dirty="0" smtClean="0"/>
          </a:p>
          <a:p>
            <a:pPr marL="0" indent="0">
              <a:buFontTx/>
              <a:buAutoNum type="romanLcPeriod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835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67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                               Oops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Terminology in OOPs</a:t>
            </a:r>
          </a:p>
          <a:p>
            <a:pPr>
              <a:defRPr/>
            </a:pPr>
            <a:r>
              <a:rPr lang="en-US" sz="2400" dirty="0"/>
              <a:t>class</a:t>
            </a:r>
          </a:p>
          <a:p>
            <a:pPr>
              <a:defRPr/>
            </a:pPr>
            <a:r>
              <a:rPr lang="en-US" sz="2400" dirty="0"/>
              <a:t>Object</a:t>
            </a:r>
          </a:p>
          <a:p>
            <a:pPr>
              <a:defRPr/>
            </a:pPr>
            <a:r>
              <a:rPr lang="en-US" sz="2400" dirty="0"/>
              <a:t>Method</a:t>
            </a:r>
          </a:p>
          <a:p>
            <a:pPr>
              <a:defRPr/>
            </a:pPr>
            <a:r>
              <a:rPr lang="en-US" sz="2400" dirty="0"/>
              <a:t>Abstraction</a:t>
            </a:r>
          </a:p>
          <a:p>
            <a:pPr>
              <a:defRPr/>
            </a:pPr>
            <a:r>
              <a:rPr lang="en-US" sz="2400" dirty="0"/>
              <a:t>Inheritance</a:t>
            </a:r>
          </a:p>
          <a:p>
            <a:pPr>
              <a:defRPr/>
            </a:pPr>
            <a:r>
              <a:rPr lang="en-US" sz="2400" dirty="0"/>
              <a:t>Polymorphism</a:t>
            </a:r>
          </a:p>
          <a:p>
            <a:pPr>
              <a:defRPr/>
            </a:pPr>
            <a:r>
              <a:rPr lang="en-US" sz="2400" dirty="0"/>
              <a:t>Encapsulation</a:t>
            </a:r>
          </a:p>
          <a:p>
            <a:pPr marL="0" indent="0">
              <a:buFontTx/>
              <a:buNone/>
              <a:defRPr/>
            </a:pPr>
            <a:r>
              <a:rPr lang="en-US" sz="2400" b="1" dirty="0"/>
              <a:t>NOTE</a:t>
            </a:r>
            <a:r>
              <a:rPr lang="en-US" sz="2400" dirty="0"/>
              <a:t>: oops principles such as </a:t>
            </a:r>
            <a:r>
              <a:rPr lang="en-US" sz="2400" b="1" dirty="0"/>
              <a:t>abstraction</a:t>
            </a:r>
            <a:r>
              <a:rPr lang="en-US" sz="2400" dirty="0"/>
              <a:t>, </a:t>
            </a:r>
            <a:r>
              <a:rPr lang="en-US" sz="2400" b="1" dirty="0"/>
              <a:t>inheritance</a:t>
            </a:r>
            <a:r>
              <a:rPr lang="en-US" sz="2400" dirty="0"/>
              <a:t>, </a:t>
            </a:r>
            <a:r>
              <a:rPr lang="en-US" sz="2400" b="1" dirty="0"/>
              <a:t>polymorphism</a:t>
            </a:r>
            <a:r>
              <a:rPr lang="en-US" sz="2400" dirty="0"/>
              <a:t>, </a:t>
            </a:r>
            <a:r>
              <a:rPr lang="en-US" sz="2400" b="1" dirty="0"/>
              <a:t>encapsulation</a:t>
            </a:r>
            <a:r>
              <a:rPr lang="en-US" sz="2400" dirty="0"/>
              <a:t>, provides flexibility to create our own  </a:t>
            </a:r>
            <a:r>
              <a:rPr lang="en-US" sz="2400" b="1" dirty="0"/>
              <a:t>Classes</a:t>
            </a:r>
            <a:r>
              <a:rPr lang="en-US" sz="2400" dirty="0"/>
              <a:t> and </a:t>
            </a:r>
            <a:r>
              <a:rPr lang="en-US" sz="2400" b="1" dirty="0"/>
              <a:t>Methods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14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68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Class</a:t>
            </a:r>
          </a:p>
          <a:p>
            <a:pPr>
              <a:defRPr/>
            </a:pPr>
            <a:r>
              <a:rPr lang="en-US" sz="2400" dirty="0"/>
              <a:t>Class is a </a:t>
            </a:r>
            <a:r>
              <a:rPr lang="en-US" sz="2400" b="1" dirty="0"/>
              <a:t>logical entity </a:t>
            </a:r>
            <a:r>
              <a:rPr lang="en-US" sz="2400" dirty="0"/>
              <a:t>(or) </a:t>
            </a:r>
            <a:r>
              <a:rPr lang="en-US" sz="2400" b="1" dirty="0"/>
              <a:t>virtual </a:t>
            </a:r>
            <a:r>
              <a:rPr lang="en-US" sz="2400" dirty="0"/>
              <a:t>representation  of members </a:t>
            </a:r>
            <a:r>
              <a:rPr lang="en-US" sz="2400" dirty="0" smtClean="0"/>
              <a:t>.In </a:t>
            </a:r>
            <a:r>
              <a:rPr lang="en-US" sz="2400" dirty="0"/>
              <a:t>simple words class is a </a:t>
            </a:r>
            <a:r>
              <a:rPr lang="en-US" sz="2400" b="1" dirty="0"/>
              <a:t>template</a:t>
            </a:r>
            <a:r>
              <a:rPr lang="en-US" sz="2400" dirty="0"/>
              <a:t>/</a:t>
            </a:r>
            <a:r>
              <a:rPr lang="en-US" sz="2400" b="1" dirty="0"/>
              <a:t>Blueprint </a:t>
            </a:r>
            <a:r>
              <a:rPr lang="en-US" sz="2400" dirty="0"/>
              <a:t>of an object.</a:t>
            </a:r>
          </a:p>
          <a:p>
            <a:pPr>
              <a:defRPr/>
            </a:pPr>
            <a:r>
              <a:rPr lang="en-US" sz="2400" dirty="0"/>
              <a:t>Class members can be set of </a:t>
            </a:r>
            <a:r>
              <a:rPr lang="en-US" sz="2400" b="1" dirty="0"/>
              <a:t>variables</a:t>
            </a:r>
            <a:r>
              <a:rPr lang="en-US" sz="2400" dirty="0"/>
              <a:t> and </a:t>
            </a:r>
            <a:r>
              <a:rPr lang="en-US" sz="2400" b="1" dirty="0"/>
              <a:t>functions</a:t>
            </a:r>
            <a:r>
              <a:rPr lang="en-US" sz="2400" dirty="0"/>
              <a:t>.</a:t>
            </a:r>
          </a:p>
          <a:p>
            <a:pPr>
              <a:defRPr/>
            </a:pPr>
            <a:r>
              <a:rPr lang="en-US" sz="2400" dirty="0"/>
              <a:t>Class describes the </a:t>
            </a:r>
            <a:r>
              <a:rPr lang="en-US" sz="2400" b="1" dirty="0"/>
              <a:t>abstract</a:t>
            </a:r>
            <a:r>
              <a:rPr lang="en-US" sz="2400" dirty="0"/>
              <a:t> characteristics of an </a:t>
            </a:r>
            <a:r>
              <a:rPr lang="en-US" sz="2400" b="1" dirty="0"/>
              <a:t>Object</a:t>
            </a:r>
            <a:r>
              <a:rPr lang="en-US" sz="2400" dirty="0"/>
              <a:t>.</a:t>
            </a:r>
          </a:p>
          <a:p>
            <a:pPr>
              <a:defRPr/>
            </a:pPr>
            <a:r>
              <a:rPr lang="en-US" sz="2400" dirty="0"/>
              <a:t>By creating </a:t>
            </a:r>
            <a:r>
              <a:rPr lang="en-US" sz="2400" b="1" dirty="0"/>
              <a:t>object </a:t>
            </a:r>
            <a:r>
              <a:rPr lang="en-US" sz="2400" dirty="0"/>
              <a:t>we can 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 access </a:t>
            </a:r>
            <a:r>
              <a:rPr lang="en-US" sz="2400" b="1" dirty="0"/>
              <a:t>variables </a:t>
            </a:r>
            <a:r>
              <a:rPr lang="en-US" sz="2400" dirty="0"/>
              <a:t>&amp; </a:t>
            </a:r>
            <a:r>
              <a:rPr lang="en-US" sz="2400" b="1" dirty="0"/>
              <a:t>methods</a:t>
            </a:r>
            <a:r>
              <a:rPr lang="en-US" sz="2400" dirty="0"/>
              <a:t>.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092" y="2426677"/>
            <a:ext cx="4093308" cy="3516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98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69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Object</a:t>
            </a:r>
          </a:p>
          <a:p>
            <a:pPr>
              <a:defRPr/>
            </a:pPr>
            <a:r>
              <a:rPr lang="en-US" sz="2400" dirty="0"/>
              <a:t>Object is an entity it specifies behavior, identity.</a:t>
            </a:r>
          </a:p>
          <a:p>
            <a:pPr>
              <a:defRPr/>
            </a:pPr>
            <a:r>
              <a:rPr lang="en-US" sz="2400" dirty="0"/>
              <a:t>Each object is having attributes and methods.</a:t>
            </a:r>
          </a:p>
          <a:p>
            <a:pPr>
              <a:defRPr/>
            </a:pPr>
            <a:r>
              <a:rPr lang="en-US" sz="2400" dirty="0"/>
              <a:t>Object is an existence entity of an class, also called as </a:t>
            </a:r>
            <a:r>
              <a:rPr lang="en-US" sz="2400" b="1" dirty="0"/>
              <a:t>instance</a:t>
            </a:r>
            <a:r>
              <a:rPr lang="en-US" sz="2400" dirty="0"/>
              <a:t> of a class.</a:t>
            </a:r>
          </a:p>
          <a:p>
            <a:pPr>
              <a:defRPr/>
            </a:pPr>
            <a:r>
              <a:rPr lang="en-US" sz="2400" dirty="0"/>
              <a:t>New  object is created with class name followed by set of parentheses().</a:t>
            </a:r>
          </a:p>
          <a:p>
            <a:pPr>
              <a:defRPr/>
            </a:pPr>
            <a:r>
              <a:rPr lang="en-US" sz="2400" dirty="0"/>
              <a:t>Here in this example </a:t>
            </a:r>
            <a:r>
              <a:rPr lang="en-US" sz="2400" dirty="0" err="1"/>
              <a:t>newclass</a:t>
            </a:r>
            <a:r>
              <a:rPr lang="en-US" sz="2400" dirty="0"/>
              <a:t> 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 is the object of </a:t>
            </a:r>
            <a:r>
              <a:rPr lang="en-US" sz="2400" dirty="0" err="1"/>
              <a:t>Myclass</a:t>
            </a:r>
            <a:r>
              <a:rPr lang="en-US" sz="2400" dirty="0" smtClean="0"/>
              <a:t>.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Ex:</a:t>
            </a: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Class </a:t>
            </a:r>
            <a:r>
              <a:rPr lang="en-US" sz="2400" dirty="0" err="1" smtClean="0"/>
              <a:t>Myclass</a:t>
            </a:r>
            <a:r>
              <a:rPr lang="en-US" sz="2400" dirty="0" smtClean="0"/>
              <a:t>: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   </a:t>
            </a:r>
            <a:r>
              <a:rPr lang="en-US" sz="2400" dirty="0" err="1" smtClean="0"/>
              <a:t>i</a:t>
            </a:r>
            <a:r>
              <a:rPr lang="en-US" sz="2400" dirty="0" smtClean="0"/>
              <a:t> = 10;</a:t>
            </a:r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Ob = </a:t>
            </a:r>
            <a:r>
              <a:rPr lang="en-US" sz="2400" dirty="0" err="1" smtClean="0"/>
              <a:t>Myclass</a:t>
            </a:r>
            <a:r>
              <a:rPr lang="en-US" sz="2400" dirty="0" smtClean="0"/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767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7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>
                <a:solidFill>
                  <a:srgbClr val="00B0F0"/>
                </a:solidFill>
              </a:rPr>
              <a:t>Use source file</a:t>
            </a:r>
            <a:endParaRPr lang="en-US" altLang="en-US" sz="3200" b="1" dirty="0" smtClean="0">
              <a:solidFill>
                <a:srgbClr val="00B0F0"/>
              </a:solidFill>
            </a:endParaRPr>
          </a:p>
          <a:p>
            <a:pPr lvl="1">
              <a:lnSpc>
                <a:spcPct val="93000"/>
              </a:lnSpc>
              <a:buSzPct val="45000"/>
              <a:buFont typeface="Wingdings" charset="2"/>
              <a:buChar char=""/>
            </a:pPr>
            <a:endParaRPr lang="en-US" altLang="en-US" sz="2000" dirty="0" smtClean="0">
              <a:solidFill>
                <a:srgbClr val="000000"/>
              </a:solidFill>
              <a:ea typeface="LMRoman10-Regular" charset="0"/>
              <a:cs typeface="LMRoman10-Regular" charset="0"/>
            </a:endParaRPr>
          </a:p>
          <a:p>
            <a:pPr lvl="1">
              <a:lnSpc>
                <a:spcPct val="93000"/>
              </a:lnSpc>
              <a:buSzPct val="45000"/>
              <a:buFont typeface="Wingdings" charset="2"/>
              <a:buChar char=""/>
            </a:pPr>
            <a:r>
              <a:rPr lang="en-US" altLang="en-US" sz="2000" dirty="0" smtClean="0">
                <a:solidFill>
                  <a:srgbClr val="000000"/>
                </a:solidFill>
                <a:ea typeface="LMRoman10-Regular" charset="0"/>
                <a:cs typeface="LMRoman10-Regular" charset="0"/>
              </a:rPr>
              <a:t>Write </a:t>
            </a:r>
            <a:r>
              <a:rPr lang="en-US" altLang="en-US" sz="2000" dirty="0">
                <a:solidFill>
                  <a:srgbClr val="000000"/>
                </a:solidFill>
                <a:ea typeface="LMRoman10-Regular" charset="0"/>
                <a:cs typeface="LMRoman10-Regular" charset="0"/>
              </a:rPr>
              <a:t>a 1</a:t>
            </a:r>
            <a:r>
              <a:rPr lang="en-US" altLang="en-US" sz="2000" baseline="33000" dirty="0">
                <a:solidFill>
                  <a:srgbClr val="000000"/>
                </a:solidFill>
                <a:ea typeface="LMRoman10-Regular" charset="0"/>
                <a:cs typeface="LMRoman10-Regular" charset="0"/>
              </a:rPr>
              <a:t>st</a:t>
            </a:r>
            <a:r>
              <a:rPr lang="en-US" altLang="en-US" sz="2000" dirty="0">
                <a:solidFill>
                  <a:srgbClr val="000000"/>
                </a:solidFill>
                <a:ea typeface="LMRoman10-Regular" charset="0"/>
                <a:cs typeface="LMRoman10-Regular" charset="0"/>
              </a:rPr>
              <a:t> program Print Hello </a:t>
            </a:r>
          </a:p>
          <a:p>
            <a:pPr lvl="1">
              <a:lnSpc>
                <a:spcPct val="93000"/>
              </a:lnSpc>
              <a:buSzPct val="45000"/>
              <a:buFont typeface="Wingdings" charset="2"/>
              <a:buChar char=""/>
            </a:pPr>
            <a:r>
              <a:rPr lang="en-US" altLang="en-US" sz="2000" dirty="0">
                <a:solidFill>
                  <a:srgbClr val="000000"/>
                </a:solidFill>
                <a:ea typeface="LMRoman10-Regular" charset="0"/>
                <a:cs typeface="LMRoman10-Regular" charset="0"/>
              </a:rPr>
              <a:t>Simply the program is </a:t>
            </a:r>
          </a:p>
          <a:p>
            <a:pPr lvl="1">
              <a:lnSpc>
                <a:spcPct val="93000"/>
              </a:lnSpc>
              <a:buSzPct val="45000"/>
              <a:buNone/>
            </a:pPr>
            <a:endParaRPr lang="en-US" altLang="en-US" sz="2000" dirty="0">
              <a:solidFill>
                <a:srgbClr val="000000"/>
              </a:solidFill>
              <a:ea typeface="LMRoman10-Regular" charset="0"/>
              <a:cs typeface="LMRoman10-Regular" charset="0"/>
            </a:endParaRPr>
          </a:p>
          <a:p>
            <a:pPr lvl="1">
              <a:lnSpc>
                <a:spcPct val="93000"/>
              </a:lnSpc>
              <a:buSzPct val="45000"/>
              <a:buNone/>
            </a:pPr>
            <a:r>
              <a:rPr lang="en-US" altLang="en-US" sz="2000" dirty="0">
                <a:solidFill>
                  <a:srgbClr val="000000"/>
                </a:solidFill>
                <a:ea typeface="LMRoman10-Regular" charset="0"/>
                <a:cs typeface="LMRoman10-Regular" charset="0"/>
              </a:rPr>
              <a:t>&gt;&gt;&gt; print “ Hello World!”</a:t>
            </a:r>
          </a:p>
          <a:p>
            <a:pPr lvl="1">
              <a:lnSpc>
                <a:spcPct val="93000"/>
              </a:lnSpc>
              <a:buSzPct val="45000"/>
              <a:buNone/>
            </a:pPr>
            <a:r>
              <a:rPr lang="en-US" altLang="en-US" sz="2000" dirty="0">
                <a:solidFill>
                  <a:srgbClr val="000000"/>
                </a:solidFill>
                <a:ea typeface="LMRoman10-Regular" charset="0"/>
                <a:cs typeface="LMRoman10-Regular" charset="0"/>
              </a:rPr>
              <a:t>         OR</a:t>
            </a:r>
          </a:p>
          <a:p>
            <a:pPr lvl="1">
              <a:lnSpc>
                <a:spcPct val="93000"/>
              </a:lnSpc>
              <a:buSzPct val="45000"/>
              <a:buNone/>
            </a:pPr>
            <a:r>
              <a:rPr lang="en-US" altLang="en-US" sz="2000" dirty="0">
                <a:solidFill>
                  <a:srgbClr val="000000"/>
                </a:solidFill>
                <a:ea typeface="LMRoman10-Regular" charset="0"/>
                <a:cs typeface="LMRoman10-Regular" charset="0"/>
              </a:rPr>
              <a:t>&gt;&gt;&gt; print 'Hello World!'</a:t>
            </a:r>
          </a:p>
          <a:p>
            <a:pPr lvl="1">
              <a:lnSpc>
                <a:spcPct val="93000"/>
              </a:lnSpc>
              <a:buSzPct val="45000"/>
              <a:buNone/>
            </a:pPr>
            <a:endParaRPr lang="en-US" altLang="en-US" sz="2000" dirty="0">
              <a:solidFill>
                <a:srgbClr val="000000"/>
              </a:solidFill>
              <a:ea typeface="LMRoman10-Regular" charset="0"/>
              <a:cs typeface="LMRoman10-Regular" charset="0"/>
            </a:endParaRPr>
          </a:p>
          <a:p>
            <a:pPr lvl="1">
              <a:lnSpc>
                <a:spcPct val="93000"/>
              </a:lnSpc>
              <a:buSzPct val="45000"/>
              <a:buFont typeface="Wingdings" charset="2"/>
              <a:buChar char=""/>
            </a:pPr>
            <a:r>
              <a:rPr lang="en-US" altLang="en-US" sz="2000" dirty="0">
                <a:solidFill>
                  <a:srgbClr val="000000"/>
                </a:solidFill>
                <a:ea typeface="LMRoman10-Regular" charset="0"/>
                <a:cs typeface="LMRoman10-Regular" charset="0"/>
              </a:rPr>
              <a:t>After that save it as </a:t>
            </a:r>
            <a:r>
              <a:rPr lang="en-US" altLang="en-US" sz="2000" b="1" dirty="0">
                <a:solidFill>
                  <a:srgbClr val="000000"/>
                </a:solidFill>
                <a:ea typeface="LMMono10-Regular" charset="0"/>
                <a:cs typeface="LMMono10-Regular" charset="0"/>
              </a:rPr>
              <a:t>hello.py </a:t>
            </a:r>
          </a:p>
          <a:p>
            <a:pPr lvl="1">
              <a:lnSpc>
                <a:spcPct val="93000"/>
              </a:lnSpc>
              <a:buSzPct val="45000"/>
              <a:buNone/>
            </a:pPr>
            <a:endParaRPr lang="en-US" altLang="en-US" sz="2000" b="1" dirty="0">
              <a:solidFill>
                <a:srgbClr val="000000"/>
              </a:solidFill>
              <a:ea typeface="LMMono10-Regular" charset="0"/>
              <a:cs typeface="LMMono10-Regular" charset="0"/>
            </a:endParaRPr>
          </a:p>
          <a:p>
            <a:pPr lvl="1">
              <a:lnSpc>
                <a:spcPct val="93000"/>
              </a:lnSpc>
              <a:buSzPct val="45000"/>
              <a:buNone/>
            </a:pPr>
            <a:r>
              <a:rPr lang="en-US" altLang="en-US" sz="2000" b="1" dirty="0">
                <a:solidFill>
                  <a:srgbClr val="000000"/>
                </a:solidFill>
                <a:ea typeface="LMMono10-Regular" charset="0"/>
                <a:cs typeface="LMMono10-Regular" charset="0"/>
              </a:rPr>
              <a:t>.PY </a:t>
            </a:r>
            <a:r>
              <a:rPr lang="en-US" altLang="en-US" sz="2000" dirty="0">
                <a:solidFill>
                  <a:srgbClr val="000000"/>
                </a:solidFill>
                <a:ea typeface="LMMono10-Regular" charset="0"/>
                <a:cs typeface="LMMono10-Regular" charset="0"/>
              </a:rPr>
              <a:t>as Extension for Python</a:t>
            </a:r>
          </a:p>
        </p:txBody>
      </p:sp>
    </p:spTree>
    <p:extLst>
      <p:ext uri="{BB962C8B-B14F-4D97-AF65-F5344CB8AC3E}">
        <p14:creationId xmlns:p14="http://schemas.microsoft.com/office/powerpoint/2010/main" val="92913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70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Method</a:t>
            </a:r>
          </a:p>
          <a:p>
            <a:pPr>
              <a:defRPr/>
            </a:pPr>
            <a:r>
              <a:rPr lang="en-US" altLang="en-US" sz="2400" dirty="0"/>
              <a:t>Method is a function that is associated with an </a:t>
            </a:r>
            <a:r>
              <a:rPr lang="en-US" altLang="en-US" sz="2400" b="1" dirty="0"/>
              <a:t>object</a:t>
            </a:r>
            <a:r>
              <a:rPr lang="en-US" altLang="en-US" sz="2400" dirty="0"/>
              <a:t> .</a:t>
            </a:r>
          </a:p>
          <a:p>
            <a:pPr>
              <a:defRPr/>
            </a:pPr>
            <a:r>
              <a:rPr lang="en-US" altLang="en-US" sz="2400" dirty="0"/>
              <a:t>In python method is </a:t>
            </a:r>
            <a:r>
              <a:rPr lang="en-US" altLang="en-US" sz="2400" b="1" dirty="0"/>
              <a:t>not unique </a:t>
            </a:r>
            <a:r>
              <a:rPr lang="en-US" altLang="en-US" sz="2400" dirty="0"/>
              <a:t>to class instants. </a:t>
            </a:r>
          </a:p>
          <a:p>
            <a:pPr>
              <a:defRPr/>
            </a:pPr>
            <a:r>
              <a:rPr lang="en-US" altLang="en-US" sz="2400" dirty="0"/>
              <a:t>Each object </a:t>
            </a:r>
            <a:r>
              <a:rPr lang="en-US" altLang="en-US" sz="2400" b="1" dirty="0"/>
              <a:t>inside </a:t>
            </a:r>
            <a:r>
              <a:rPr lang="en-US" altLang="en-US" sz="2400" dirty="0"/>
              <a:t>the class is having methods .</a:t>
            </a:r>
          </a:p>
          <a:p>
            <a:pPr>
              <a:defRPr/>
            </a:pPr>
            <a:r>
              <a:rPr lang="en-US" altLang="en-US" sz="2400" dirty="0" smtClean="0"/>
              <a:t>We </a:t>
            </a:r>
            <a:r>
              <a:rPr lang="en-US" altLang="en-US" sz="2400" dirty="0"/>
              <a:t>can  Invoke the static </a:t>
            </a:r>
          </a:p>
          <a:p>
            <a:pPr marL="0" indent="0">
              <a:buFontTx/>
              <a:buNone/>
              <a:defRPr/>
            </a:pPr>
            <a:r>
              <a:rPr lang="en-US" altLang="en-US" sz="2400" dirty="0"/>
              <a:t>    method by using </a:t>
            </a:r>
            <a:r>
              <a:rPr lang="en-US" altLang="en-US" sz="2400" dirty="0" err="1"/>
              <a:t>classname</a:t>
            </a:r>
            <a:r>
              <a:rPr lang="en-US" altLang="en-US" sz="2400" dirty="0"/>
              <a:t>.</a:t>
            </a:r>
          </a:p>
          <a:p>
            <a:pPr marL="0" indent="0">
              <a:buFontTx/>
              <a:buNone/>
              <a:defRPr/>
            </a:pPr>
            <a:r>
              <a:rPr lang="en-US" altLang="en-US" sz="2400" dirty="0"/>
              <a:t>    </a:t>
            </a:r>
            <a:r>
              <a:rPr lang="en-US" altLang="en-US" sz="2400" dirty="0" err="1"/>
              <a:t>Ex:classname.methodname</a:t>
            </a:r>
            <a:r>
              <a:rPr lang="en-US" altLang="en-US" sz="2400" dirty="0"/>
              <a:t>()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246" y="2667000"/>
            <a:ext cx="4866054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6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71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70C0"/>
              </a:solidFill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26831"/>
            <a:ext cx="7995138" cy="555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45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72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Constructor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691" y="808892"/>
            <a:ext cx="845233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Constructor  </a:t>
            </a:r>
            <a:r>
              <a:rPr lang="en-US" sz="2800" dirty="0"/>
              <a:t>is a function which is invoked automatically when an object is </a:t>
            </a:r>
            <a:r>
              <a:rPr lang="en-US" sz="2800" b="1" dirty="0"/>
              <a:t>created</a:t>
            </a:r>
            <a:r>
              <a:rPr lang="en-US" sz="2800" dirty="0"/>
              <a:t>.</a:t>
            </a:r>
          </a:p>
          <a:p>
            <a:pPr>
              <a:defRPr/>
            </a:pPr>
            <a:r>
              <a:rPr lang="en-US" sz="2800" dirty="0"/>
              <a:t>In python constructors are created using "__</a:t>
            </a:r>
            <a:r>
              <a:rPr lang="en-US" sz="2800" b="1" dirty="0" err="1"/>
              <a:t>init</a:t>
            </a:r>
            <a:r>
              <a:rPr lang="en-US" sz="2800" dirty="0"/>
              <a:t>__" method</a:t>
            </a:r>
          </a:p>
          <a:p>
            <a:pPr>
              <a:defRPr/>
            </a:pPr>
            <a:r>
              <a:rPr lang="en-US" sz="2800" dirty="0"/>
              <a:t>This method always take "</a:t>
            </a:r>
            <a:r>
              <a:rPr lang="en-US" sz="2800" b="1" dirty="0"/>
              <a:t>self</a:t>
            </a:r>
            <a:r>
              <a:rPr lang="en-US" sz="2800" dirty="0"/>
              <a:t>" as the first argument which is reference to the object being initialized.  Other arguments can also be passed after "self".</a:t>
            </a:r>
          </a:p>
          <a:p>
            <a:pPr>
              <a:defRPr/>
            </a:pPr>
            <a:r>
              <a:rPr lang="en-US" sz="2800" dirty="0"/>
              <a:t>The purpose of the constructor is to </a:t>
            </a:r>
            <a:r>
              <a:rPr lang="en-US" sz="2800" b="1" dirty="0"/>
              <a:t>initialize</a:t>
            </a:r>
            <a:r>
              <a:rPr lang="en-US" sz="2800" dirty="0"/>
              <a:t> the object</a:t>
            </a:r>
          </a:p>
          <a:p>
            <a:pPr>
              <a:defRPr/>
            </a:pPr>
            <a:r>
              <a:rPr lang="en-US" sz="2800" dirty="0"/>
              <a:t>syntax for constructor:</a:t>
            </a:r>
          </a:p>
          <a:p>
            <a:pPr>
              <a:defRPr/>
            </a:pPr>
            <a:r>
              <a:rPr lang="en-US" sz="2800" dirty="0"/>
              <a:t>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9068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73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Destructor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691" y="808892"/>
            <a:ext cx="845233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 smtClean="0"/>
              <a:t>It </a:t>
            </a:r>
            <a:r>
              <a:rPr lang="en-US" altLang="en-US" sz="2800" dirty="0"/>
              <a:t>is a function which is invoked automatically when an object is </a:t>
            </a:r>
            <a:r>
              <a:rPr lang="en-US" altLang="en-US" sz="2800" b="1" dirty="0"/>
              <a:t>destroyed</a:t>
            </a:r>
            <a:r>
              <a:rPr lang="en-US" altLang="en-US" sz="2800" dirty="0"/>
              <a:t> .</a:t>
            </a:r>
          </a:p>
          <a:p>
            <a:r>
              <a:rPr lang="en-US" altLang="en-US" sz="2800" dirty="0"/>
              <a:t>The purpose of this destructor is  to perform the clean up operations like socket closing, file closing ,database closing, etc</a:t>
            </a:r>
            <a:r>
              <a:rPr lang="en-US" altLang="en-US" sz="2800" dirty="0" smtClean="0"/>
              <a:t>.</a:t>
            </a:r>
          </a:p>
          <a:p>
            <a:endParaRPr lang="en-US" altLang="en-US" sz="2800" dirty="0" smtClean="0"/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4432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74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1691" y="808892"/>
            <a:ext cx="8452339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class Test:</a:t>
            </a:r>
          </a:p>
          <a:p>
            <a:r>
              <a:rPr lang="en-US" altLang="en-US" sz="2400" dirty="0"/>
              <a:t>    </a:t>
            </a:r>
            <a:r>
              <a:rPr lang="en-US" altLang="en-US" sz="2400" dirty="0" err="1"/>
              <a:t>def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__</a:t>
            </a:r>
            <a:r>
              <a:rPr lang="en-US" altLang="en-US" sz="2400" dirty="0" err="1" smtClean="0"/>
              <a:t>init</a:t>
            </a:r>
            <a:r>
              <a:rPr lang="en-US" altLang="en-US" sz="2400" smtClean="0"/>
              <a:t>__(self</a:t>
            </a:r>
            <a:r>
              <a:rPr lang="en-US" altLang="en-US" sz="2400" dirty="0"/>
              <a:t>):</a:t>
            </a:r>
          </a:p>
          <a:p>
            <a:r>
              <a:rPr lang="en-US" altLang="en-US" sz="2400" dirty="0"/>
              <a:t>      </a:t>
            </a:r>
            <a:r>
              <a:rPr lang="en-US" altLang="en-US" sz="2400" dirty="0" err="1"/>
              <a:t>self.l</a:t>
            </a:r>
            <a:r>
              <a:rPr lang="en-US" altLang="en-US" sz="2400" dirty="0"/>
              <a:t> = [10,20,30]</a:t>
            </a:r>
          </a:p>
          <a:p>
            <a:r>
              <a:rPr lang="en-US" altLang="en-US" sz="2400" dirty="0"/>
              <a:t>      </a:t>
            </a:r>
            <a:r>
              <a:rPr lang="en-US" altLang="en-US" sz="2400" dirty="0" err="1"/>
              <a:t>self.x</a:t>
            </a:r>
            <a:r>
              <a:rPr lang="en-US" altLang="en-US" sz="2400" dirty="0"/>
              <a:t> = 10</a:t>
            </a:r>
          </a:p>
          <a:p>
            <a:r>
              <a:rPr lang="en-US" altLang="en-US" sz="2400" dirty="0"/>
              <a:t>      </a:t>
            </a:r>
            <a:r>
              <a:rPr lang="en-US" altLang="en-US" sz="2400" dirty="0" err="1"/>
              <a:t>self.y</a:t>
            </a:r>
            <a:r>
              <a:rPr lang="en-US" altLang="en-US" sz="2400" dirty="0"/>
              <a:t> = </a:t>
            </a:r>
            <a:r>
              <a:rPr lang="en-US" altLang="en-US" sz="2400" dirty="0" smtClean="0"/>
              <a:t>20</a:t>
            </a:r>
          </a:p>
          <a:p>
            <a:endParaRPr lang="en-US" altLang="en-US" sz="2400" dirty="0"/>
          </a:p>
          <a:p>
            <a:r>
              <a:rPr lang="en-US" altLang="en-US" sz="2400" dirty="0"/>
              <a:t>    </a:t>
            </a:r>
            <a:r>
              <a:rPr lang="en-US" altLang="en-US" sz="2400" dirty="0" err="1"/>
              <a:t>def</a:t>
            </a:r>
            <a:r>
              <a:rPr lang="en-US" altLang="en-US" sz="2400" dirty="0"/>
              <a:t> __del__(self):</a:t>
            </a:r>
          </a:p>
          <a:p>
            <a:r>
              <a:rPr lang="en-US" altLang="en-US" sz="2400" dirty="0"/>
              <a:t>        print("</a:t>
            </a:r>
            <a:r>
              <a:rPr lang="en-US" altLang="en-US" sz="2400" dirty="0" err="1"/>
              <a:t>Distructor</a:t>
            </a:r>
            <a:r>
              <a:rPr lang="en-US" altLang="en-US" sz="2400" dirty="0"/>
              <a:t>")</a:t>
            </a:r>
          </a:p>
          <a:p>
            <a:r>
              <a:rPr lang="en-US" altLang="en-US" sz="2400" dirty="0"/>
              <a:t>##        </a:t>
            </a:r>
            <a:r>
              <a:rPr lang="en-US" altLang="en-US" sz="2400" dirty="0" err="1"/>
              <a:t>self.x</a:t>
            </a:r>
            <a:endParaRPr lang="en-US" altLang="en-US" sz="2400" dirty="0"/>
          </a:p>
          <a:p>
            <a:r>
              <a:rPr lang="en-US" altLang="en-US" sz="2400" dirty="0"/>
              <a:t>##        </a:t>
            </a:r>
            <a:r>
              <a:rPr lang="en-US" altLang="en-US" sz="2400" dirty="0" err="1"/>
              <a:t>self.y</a:t>
            </a:r>
            <a:endParaRPr lang="en-US" altLang="en-US" sz="2400" dirty="0"/>
          </a:p>
          <a:p>
            <a:r>
              <a:rPr lang="en-US" altLang="en-US" sz="2400" dirty="0"/>
              <a:t>##        </a:t>
            </a:r>
            <a:r>
              <a:rPr lang="en-US" altLang="en-US" sz="2400" dirty="0" err="1" smtClean="0"/>
              <a:t>self.l</a:t>
            </a:r>
            <a:endParaRPr lang="en-US" altLang="en-US" sz="2400" dirty="0"/>
          </a:p>
          <a:p>
            <a:r>
              <a:rPr lang="en-US" altLang="en-US" sz="2400" dirty="0"/>
              <a:t>t1 = Test()</a:t>
            </a:r>
          </a:p>
          <a:p>
            <a:r>
              <a:rPr lang="en-US" altLang="en-US" sz="2400" dirty="0"/>
              <a:t>t1.fun()</a:t>
            </a:r>
          </a:p>
          <a:p>
            <a:r>
              <a:rPr lang="en-US" altLang="en-US" sz="2400" dirty="0"/>
              <a:t>del t1</a:t>
            </a:r>
          </a:p>
          <a:p>
            <a:r>
              <a:rPr lang="en-US" altLang="en-US" sz="2400" dirty="0"/>
              <a:t>##del t1.x</a:t>
            </a:r>
          </a:p>
          <a:p>
            <a:r>
              <a:rPr lang="en-US" altLang="en-US" sz="2400" dirty="0"/>
              <a:t>##print t1.x</a:t>
            </a:r>
            <a:endParaRPr lang="en-US" altLang="en-US" sz="2400" dirty="0" smtClean="0"/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39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75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70C0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3" y="715796"/>
            <a:ext cx="8440738" cy="6142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82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76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Abstraction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691" y="808892"/>
            <a:ext cx="845233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/>
              <a:t>Hiding the </a:t>
            </a:r>
            <a:r>
              <a:rPr lang="en-US" sz="2800" b="1" dirty="0"/>
              <a:t>internal data </a:t>
            </a:r>
            <a:r>
              <a:rPr lang="en-US" sz="2800" dirty="0"/>
              <a:t>and show only </a:t>
            </a:r>
            <a:r>
              <a:rPr lang="en-US" sz="2800" b="1" dirty="0"/>
              <a:t>functionalities</a:t>
            </a:r>
            <a:r>
              <a:rPr lang="en-US" sz="2800" dirty="0"/>
              <a:t>.</a:t>
            </a:r>
          </a:p>
          <a:p>
            <a:pPr>
              <a:defRPr/>
            </a:pPr>
            <a:r>
              <a:rPr lang="en-US" sz="2800" dirty="0"/>
              <a:t>For hiding any internal data double underscore ''__''</a:t>
            </a:r>
          </a:p>
          <a:p>
            <a:pPr>
              <a:defRPr/>
            </a:pPr>
            <a:r>
              <a:rPr lang="en-US" sz="2800" dirty="0"/>
              <a:t>    symbol is used.</a:t>
            </a:r>
          </a:p>
          <a:p>
            <a:pPr>
              <a:defRPr/>
            </a:pPr>
            <a:r>
              <a:rPr lang="en-US" sz="2800" dirty="0"/>
              <a:t>Variables can be </a:t>
            </a:r>
            <a:r>
              <a:rPr lang="en-US" sz="2800" b="1" dirty="0"/>
              <a:t>private</a:t>
            </a:r>
            <a:r>
              <a:rPr lang="en-US" sz="2800" dirty="0"/>
              <a:t> which can be useful on many occasions. A private variable can only be changed within a class method and not outside of the class. </a:t>
            </a:r>
          </a:p>
          <a:p>
            <a:pPr>
              <a:defRPr/>
            </a:pPr>
            <a:r>
              <a:rPr lang="en-US" sz="2800" dirty="0"/>
              <a:t>Accessing the hidden variable will leads to error.</a:t>
            </a:r>
          </a:p>
        </p:txBody>
      </p:sp>
    </p:spTree>
    <p:extLst>
      <p:ext uri="{BB962C8B-B14F-4D97-AF65-F5344CB8AC3E}">
        <p14:creationId xmlns:p14="http://schemas.microsoft.com/office/powerpoint/2010/main" val="357954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77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1691" y="808892"/>
            <a:ext cx="84523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44697" y="808891"/>
            <a:ext cx="825453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b="1" dirty="0" smtClean="0"/>
              <a:t>EX: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/>
              <a:t>Test:</a:t>
            </a:r>
          </a:p>
          <a:p>
            <a:r>
              <a:rPr lang="en-US" dirty="0"/>
              <a:t>    a = 10</a:t>
            </a:r>
          </a:p>
          <a:p>
            <a:r>
              <a:rPr lang="en-US" dirty="0"/>
              <a:t>    __b = 20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fun(self):</a:t>
            </a:r>
          </a:p>
          <a:p>
            <a:r>
              <a:rPr lang="en-US" dirty="0"/>
              <a:t>        print(</a:t>
            </a:r>
            <a:r>
              <a:rPr lang="en-US" dirty="0" err="1"/>
              <a:t>self.a</a:t>
            </a:r>
            <a:r>
              <a:rPr lang="en-US" dirty="0"/>
              <a:t> + </a:t>
            </a:r>
            <a:r>
              <a:rPr lang="en-US" dirty="0" err="1"/>
              <a:t>self.__b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t1 = Test()</a:t>
            </a:r>
          </a:p>
          <a:p>
            <a:r>
              <a:rPr lang="en-US" dirty="0"/>
              <a:t>t1.fun()</a:t>
            </a:r>
          </a:p>
          <a:p>
            <a:r>
              <a:rPr lang="en-US" dirty="0"/>
              <a:t>print t1.a</a:t>
            </a:r>
          </a:p>
          <a:p>
            <a:r>
              <a:rPr lang="en-US" dirty="0"/>
              <a:t>print t1.__b</a:t>
            </a:r>
          </a:p>
        </p:txBody>
      </p:sp>
    </p:spTree>
    <p:extLst>
      <p:ext uri="{BB962C8B-B14F-4D97-AF65-F5344CB8AC3E}">
        <p14:creationId xmlns:p14="http://schemas.microsoft.com/office/powerpoint/2010/main" val="18962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78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Encapsulation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691" y="808892"/>
            <a:ext cx="845233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/>
              <a:t>Binding</a:t>
            </a:r>
            <a:r>
              <a:rPr lang="en-US" sz="2800" dirty="0"/>
              <a:t> up of a data and functions into </a:t>
            </a:r>
            <a:r>
              <a:rPr lang="en-US" sz="2800" b="1" dirty="0"/>
              <a:t>single unit</a:t>
            </a:r>
            <a:r>
              <a:rPr lang="en-US" sz="2800" dirty="0"/>
              <a:t> is called   </a:t>
            </a:r>
            <a:r>
              <a:rPr lang="en-US" sz="2800" b="1" dirty="0"/>
              <a:t>Encapsulation</a:t>
            </a:r>
            <a:r>
              <a:rPr lang="en-US" sz="2800" dirty="0"/>
              <a:t>.</a:t>
            </a:r>
          </a:p>
          <a:p>
            <a:pPr>
              <a:defRPr/>
            </a:pPr>
            <a:r>
              <a:rPr lang="en-US" sz="2800" dirty="0"/>
              <a:t>Encapsulation restrict the accessing of </a:t>
            </a:r>
            <a:r>
              <a:rPr lang="en-US" sz="2800" b="1" dirty="0"/>
              <a:t>private</a:t>
            </a:r>
            <a:r>
              <a:rPr lang="en-US" sz="2800" dirty="0"/>
              <a:t> 'variables' and 'Functions' .</a:t>
            </a:r>
          </a:p>
          <a:p>
            <a:pPr>
              <a:defRPr/>
            </a:pPr>
            <a:r>
              <a:rPr lang="en-US" sz="2800" dirty="0"/>
              <a:t>This is needed for </a:t>
            </a:r>
            <a:r>
              <a:rPr lang="en-US" sz="2800" b="1" dirty="0"/>
              <a:t>prevent the data </a:t>
            </a:r>
            <a:r>
              <a:rPr lang="en-US" sz="2800" dirty="0"/>
              <a:t>being modified accidently</a:t>
            </a:r>
            <a:r>
              <a:rPr lang="en-US" sz="2800" dirty="0" smtClean="0"/>
              <a:t>.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2361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79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698" y="773726"/>
            <a:ext cx="40107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Ex:</a:t>
            </a:r>
          </a:p>
          <a:p>
            <a:r>
              <a:rPr lang="en-US" dirty="0"/>
              <a:t>class Test:</a:t>
            </a:r>
          </a:p>
          <a:p>
            <a:endParaRPr lang="en-US" dirty="0"/>
          </a:p>
          <a:p>
            <a:r>
              <a:rPr lang="en-US" dirty="0"/>
              <a:t>    a = 10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fun(self):</a:t>
            </a:r>
          </a:p>
          <a:p>
            <a:r>
              <a:rPr lang="en-US" dirty="0"/>
              <a:t>        self.__</a:t>
            </a:r>
            <a:r>
              <a:rPr lang="en-US" dirty="0" err="1"/>
              <a:t>Encap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Encap</a:t>
            </a:r>
            <a:r>
              <a:rPr lang="en-US" dirty="0"/>
              <a:t>(self):</a:t>
            </a:r>
          </a:p>
          <a:p>
            <a:r>
              <a:rPr lang="en-US" dirty="0"/>
              <a:t>        </a:t>
            </a:r>
            <a:r>
              <a:rPr lang="en-US" dirty="0" err="1"/>
              <a:t>self.b</a:t>
            </a:r>
            <a:r>
              <a:rPr lang="en-US" dirty="0"/>
              <a:t> = 20</a:t>
            </a:r>
          </a:p>
          <a:p>
            <a:r>
              <a:rPr lang="en-US" dirty="0"/>
              <a:t>        print </a:t>
            </a:r>
            <a:r>
              <a:rPr lang="en-US" dirty="0" err="1"/>
              <a:t>self.b</a:t>
            </a:r>
            <a:endParaRPr lang="en-US" dirty="0"/>
          </a:p>
          <a:p>
            <a:r>
              <a:rPr lang="en-US" dirty="0"/>
              <a:t>        print 'Encapsulation Method'</a:t>
            </a:r>
          </a:p>
          <a:p>
            <a:endParaRPr lang="en-US" dirty="0"/>
          </a:p>
          <a:p>
            <a:r>
              <a:rPr lang="en-US" dirty="0"/>
              <a:t>t1 = Test()</a:t>
            </a:r>
          </a:p>
          <a:p>
            <a:r>
              <a:rPr lang="en-US" dirty="0"/>
              <a:t>t1.fun()</a:t>
            </a:r>
          </a:p>
          <a:p>
            <a:r>
              <a:rPr lang="en-US" dirty="0"/>
              <a:t>##t1.__Encap()  #not </a:t>
            </a:r>
            <a:r>
              <a:rPr lang="en-US" dirty="0" err="1"/>
              <a:t>accesible</a:t>
            </a:r>
            <a:r>
              <a:rPr lang="en-US" dirty="0"/>
              <a:t> from object.</a:t>
            </a:r>
          </a:p>
        </p:txBody>
      </p:sp>
    </p:spTree>
    <p:extLst>
      <p:ext uri="{BB962C8B-B14F-4D97-AF65-F5344CB8AC3E}">
        <p14:creationId xmlns:p14="http://schemas.microsoft.com/office/powerpoint/2010/main" val="194146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8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en-US" sz="3200" b="1" dirty="0" smtClean="0">
              <a:solidFill>
                <a:srgbClr val="00B0F0"/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rgbClr val="7030A0"/>
                </a:solidFill>
              </a:rPr>
              <a:t>Inputs: </a:t>
            </a:r>
          </a:p>
          <a:p>
            <a:pPr marL="0" indent="0">
              <a:buNone/>
              <a:defRPr/>
            </a:pPr>
            <a:r>
              <a:rPr lang="en-US" dirty="0" smtClean="0"/>
              <a:t>               a = input(“Enter Data”)</a:t>
            </a:r>
          </a:p>
          <a:p>
            <a:pPr marL="0" indent="0">
              <a:buNone/>
              <a:defRPr/>
            </a:pPr>
            <a:r>
              <a:rPr lang="en-US" dirty="0" smtClean="0"/>
              <a:t>               a = </a:t>
            </a:r>
            <a:r>
              <a:rPr lang="en-US" dirty="0" err="1" smtClean="0"/>
              <a:t>raw_input</a:t>
            </a:r>
            <a:r>
              <a:rPr lang="en-US" dirty="0" smtClean="0"/>
              <a:t>(“Enter Data”)</a:t>
            </a:r>
          </a:p>
          <a:p>
            <a:pPr>
              <a:defRPr/>
            </a:pPr>
            <a:r>
              <a:rPr lang="en-US" b="1" dirty="0" smtClean="0">
                <a:solidFill>
                  <a:srgbClr val="7030A0"/>
                </a:solidFill>
              </a:rPr>
              <a:t>Outputs</a:t>
            </a:r>
            <a:r>
              <a:rPr lang="en-US" b="1" dirty="0">
                <a:solidFill>
                  <a:srgbClr val="7030A0"/>
                </a:solidFill>
              </a:rPr>
              <a:t>: 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  <a:defRPr/>
            </a:pPr>
            <a:r>
              <a:rPr lang="en-US" b="1" dirty="0" smtClean="0">
                <a:solidFill>
                  <a:srgbClr val="7030A0"/>
                </a:solidFill>
              </a:rPr>
              <a:t>      </a:t>
            </a:r>
            <a:r>
              <a:rPr lang="en-US" dirty="0" smtClean="0"/>
              <a:t>         print a, ‘\n’, type(a)</a:t>
            </a:r>
          </a:p>
          <a:p>
            <a:pPr marL="0" indent="0">
              <a:buNone/>
              <a:defRPr/>
            </a:pPr>
            <a:r>
              <a:rPr lang="en-US" b="1" dirty="0" smtClean="0">
                <a:solidFill>
                  <a:srgbClr val="7030A0"/>
                </a:solidFill>
              </a:rPr>
              <a:t>Code Comment:</a:t>
            </a:r>
          </a:p>
          <a:p>
            <a:pPr marL="0" indent="0">
              <a:buNone/>
              <a:defRPr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</a:t>
            </a:r>
            <a:r>
              <a:rPr lang="en-US" dirty="0" smtClean="0"/>
              <a:t>#</a:t>
            </a:r>
          </a:p>
          <a:p>
            <a:pPr marL="0" indent="0">
              <a:buNone/>
              <a:defRPr/>
            </a:pPr>
            <a:r>
              <a:rPr lang="en-US" b="1" dirty="0" smtClean="0">
                <a:solidFill>
                  <a:srgbClr val="7030A0"/>
                </a:solidFill>
              </a:rPr>
              <a:t>New line:</a:t>
            </a:r>
          </a:p>
          <a:p>
            <a:pPr marL="0" indent="0">
              <a:buNone/>
              <a:defRPr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</a:t>
            </a:r>
            <a:r>
              <a:rPr lang="en-US" dirty="0" smtClean="0"/>
              <a:t>\n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  <a:defRPr/>
            </a:pPr>
            <a:endParaRPr lang="en-US" dirty="0" smtClean="0"/>
          </a:p>
          <a:p>
            <a:pPr marL="0" indent="0">
              <a:buNone/>
              <a:defRPr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  <a:defRPr/>
            </a:pPr>
            <a:endParaRPr lang="en-US" dirty="0" smtClean="0"/>
          </a:p>
          <a:p>
            <a:pPr marL="0" indent="0">
              <a:buNone/>
              <a:defRPr/>
            </a:pPr>
            <a:endParaRPr lang="en-US" b="1" dirty="0">
              <a:solidFill>
                <a:srgbClr val="7030A0"/>
              </a:solidFill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80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Polymorphism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691" y="808892"/>
            <a:ext cx="84523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/>
              <a:t>The term polymorphism refers to</a:t>
            </a:r>
            <a:r>
              <a:rPr lang="en-US" sz="2800" b="1" dirty="0"/>
              <a:t> many forms</a:t>
            </a:r>
            <a:r>
              <a:rPr lang="en-US" sz="2800" dirty="0"/>
              <a:t>.</a:t>
            </a:r>
          </a:p>
          <a:p>
            <a:pPr>
              <a:defRPr/>
            </a:pPr>
            <a:r>
              <a:rPr lang="en-US" sz="2800" dirty="0"/>
              <a:t>It is the ability of an object to adapt the code to the type of data processing.</a:t>
            </a:r>
          </a:p>
          <a:p>
            <a:pPr>
              <a:defRPr/>
            </a:pPr>
            <a:r>
              <a:rPr lang="en-US" sz="2800" dirty="0"/>
              <a:t>it helps us to define </a:t>
            </a:r>
            <a:r>
              <a:rPr lang="en-US" sz="2800" b="1" dirty="0"/>
              <a:t>action</a:t>
            </a:r>
            <a:r>
              <a:rPr lang="en-US" sz="2800" dirty="0"/>
              <a:t> regardless to type of an object.</a:t>
            </a:r>
          </a:p>
          <a:p>
            <a:pPr>
              <a:defRPr/>
            </a:pPr>
            <a:r>
              <a:rPr lang="en-US" sz="2800" dirty="0"/>
              <a:t>In polymorphism we can call the same method name parameter and depending on the parameter it will perform </a:t>
            </a:r>
            <a:r>
              <a:rPr lang="en-US" sz="2800" b="1" dirty="0"/>
              <a:t>different functionality</a:t>
            </a:r>
            <a:r>
              <a:rPr lang="en-US" sz="2800" dirty="0"/>
              <a:t>.</a:t>
            </a:r>
          </a:p>
          <a:p>
            <a:pPr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164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81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1691" y="808892"/>
            <a:ext cx="8452339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/>
              <a:t>Ex:</a:t>
            </a: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class </a:t>
            </a:r>
            <a:r>
              <a:rPr lang="en-US" sz="2000" dirty="0"/>
              <a:t>Bear():</a:t>
            </a:r>
          </a:p>
          <a:p>
            <a:pPr>
              <a:defRPr/>
            </a:pPr>
            <a:r>
              <a:rPr lang="en-US" sz="2000" dirty="0"/>
              <a:t>    </a:t>
            </a:r>
            <a:r>
              <a:rPr lang="en-US" sz="2000" dirty="0" err="1"/>
              <a:t>def</a:t>
            </a:r>
            <a:r>
              <a:rPr lang="en-US" sz="2000" dirty="0"/>
              <a:t> sound(self):</a:t>
            </a:r>
          </a:p>
          <a:p>
            <a:pPr>
              <a:defRPr/>
            </a:pPr>
            <a:r>
              <a:rPr lang="en-US" sz="2000" dirty="0"/>
              <a:t>        print "</a:t>
            </a:r>
            <a:r>
              <a:rPr lang="en-US" sz="2000" dirty="0" err="1"/>
              <a:t>Groarrr</a:t>
            </a:r>
            <a:r>
              <a:rPr lang="en-US" sz="2000" dirty="0"/>
              <a:t>"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class Dog():</a:t>
            </a:r>
          </a:p>
          <a:p>
            <a:pPr>
              <a:defRPr/>
            </a:pPr>
            <a:r>
              <a:rPr lang="en-US" sz="2000" dirty="0"/>
              <a:t>    </a:t>
            </a:r>
            <a:r>
              <a:rPr lang="en-US" sz="2000" dirty="0" err="1"/>
              <a:t>def</a:t>
            </a:r>
            <a:r>
              <a:rPr lang="en-US" sz="2000" dirty="0"/>
              <a:t> sound(self):</a:t>
            </a:r>
          </a:p>
          <a:p>
            <a:pPr>
              <a:defRPr/>
            </a:pPr>
            <a:r>
              <a:rPr lang="en-US" sz="2000" dirty="0"/>
              <a:t>        print "Woof </a:t>
            </a:r>
            <a:r>
              <a:rPr lang="en-US" sz="2000" dirty="0" err="1"/>
              <a:t>woof</a:t>
            </a:r>
            <a:r>
              <a:rPr lang="en-US" sz="2000" dirty="0"/>
              <a:t>!"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makeSound</a:t>
            </a:r>
            <a:r>
              <a:rPr lang="en-US" sz="2000" dirty="0"/>
              <a:t>(</a:t>
            </a:r>
            <a:r>
              <a:rPr lang="en-US" sz="2000" dirty="0" err="1"/>
              <a:t>animalType</a:t>
            </a:r>
            <a:r>
              <a:rPr lang="en-US" sz="2000" dirty="0"/>
              <a:t>):</a:t>
            </a:r>
          </a:p>
          <a:p>
            <a:pPr>
              <a:defRPr/>
            </a:pPr>
            <a:r>
              <a:rPr lang="en-US" sz="2000" dirty="0"/>
              <a:t>    </a:t>
            </a:r>
            <a:r>
              <a:rPr lang="en-US" sz="2000" dirty="0" err="1"/>
              <a:t>animalType.sound</a:t>
            </a:r>
            <a:r>
              <a:rPr lang="en-US" sz="2000" dirty="0"/>
              <a:t>()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 err="1"/>
              <a:t>bearObj</a:t>
            </a:r>
            <a:r>
              <a:rPr lang="en-US" sz="2000" dirty="0"/>
              <a:t> = Bear()</a:t>
            </a:r>
          </a:p>
          <a:p>
            <a:pPr>
              <a:defRPr/>
            </a:pPr>
            <a:r>
              <a:rPr lang="en-US" sz="2000" dirty="0" err="1"/>
              <a:t>dogObj</a:t>
            </a:r>
            <a:r>
              <a:rPr lang="en-US" sz="2000" dirty="0"/>
              <a:t> = Dog()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 err="1"/>
              <a:t>makeSound</a:t>
            </a:r>
            <a:r>
              <a:rPr lang="en-US" sz="2000" dirty="0"/>
              <a:t>(</a:t>
            </a:r>
            <a:r>
              <a:rPr lang="en-US" sz="2000" dirty="0" err="1"/>
              <a:t>bearObj</a:t>
            </a:r>
            <a:r>
              <a:rPr lang="en-US" sz="2000" dirty="0"/>
              <a:t>)</a:t>
            </a:r>
          </a:p>
          <a:p>
            <a:pPr>
              <a:defRPr/>
            </a:pPr>
            <a:r>
              <a:rPr lang="en-US" sz="2000" dirty="0" err="1"/>
              <a:t>makeSound</a:t>
            </a:r>
            <a:r>
              <a:rPr lang="en-US" sz="2000" dirty="0"/>
              <a:t>(</a:t>
            </a:r>
            <a:r>
              <a:rPr lang="en-US" sz="2000" dirty="0" err="1"/>
              <a:t>dogObj</a:t>
            </a:r>
            <a:r>
              <a:rPr lang="en-US" sz="2000" dirty="0"/>
              <a:t>).</a:t>
            </a:r>
          </a:p>
          <a:p>
            <a:pPr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2407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82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Inheritance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691" y="808892"/>
            <a:ext cx="845233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/>
              <a:t>Accessing the properties from one class to another class</a:t>
            </a:r>
          </a:p>
          <a:p>
            <a:pPr>
              <a:defRPr/>
            </a:pPr>
            <a:r>
              <a:rPr lang="en-US" sz="2800" dirty="0"/>
              <a:t>    is known as </a:t>
            </a:r>
            <a:r>
              <a:rPr lang="en-US" sz="2800" b="1" dirty="0"/>
              <a:t>Inheritance</a:t>
            </a:r>
            <a:r>
              <a:rPr lang="en-US" sz="2800" dirty="0"/>
              <a:t>.</a:t>
            </a:r>
          </a:p>
          <a:p>
            <a:pPr>
              <a:defRPr/>
            </a:pPr>
            <a:r>
              <a:rPr lang="en-US" sz="2800" dirty="0"/>
              <a:t>The new class is called derived (or child) class and the one from which it inherits is called the base (or parent) class.</a:t>
            </a:r>
          </a:p>
          <a:p>
            <a:pPr>
              <a:defRPr/>
            </a:pPr>
            <a:r>
              <a:rPr lang="en-US" sz="2800" dirty="0"/>
              <a:t>Derived class can acquire properties of </a:t>
            </a:r>
            <a:r>
              <a:rPr lang="en-US" sz="2800" b="1" dirty="0"/>
              <a:t>Base class </a:t>
            </a:r>
            <a:r>
              <a:rPr lang="en-US" sz="2800" dirty="0"/>
              <a:t>but not vice versa.</a:t>
            </a:r>
          </a:p>
          <a:p>
            <a:pPr>
              <a:defRPr/>
            </a:pPr>
            <a:r>
              <a:rPr lang="en-US" sz="2800" dirty="0"/>
              <a:t>Inheritance provides features like code </a:t>
            </a:r>
            <a:r>
              <a:rPr lang="en-US" sz="2800" b="1" dirty="0"/>
              <a:t>reusability</a:t>
            </a:r>
            <a:r>
              <a:rPr lang="en-US" sz="2800" dirty="0"/>
              <a:t>, </a:t>
            </a:r>
            <a:r>
              <a:rPr lang="en-US" sz="2800" b="1" dirty="0"/>
              <a:t>method overriding </a:t>
            </a:r>
            <a:r>
              <a:rPr lang="en-US" sz="2800" dirty="0"/>
              <a:t>. </a:t>
            </a:r>
          </a:p>
          <a:p>
            <a:pPr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4171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83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70C0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73723"/>
            <a:ext cx="8162925" cy="5336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1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84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70C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98499"/>
            <a:ext cx="7010400" cy="5842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31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85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7343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93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86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70C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85800"/>
            <a:ext cx="83534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69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87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11200"/>
            <a:ext cx="8767763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88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88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70C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8" y="826476"/>
            <a:ext cx="8382000" cy="526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46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89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8" y="759452"/>
            <a:ext cx="8610600" cy="547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06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9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FFC000"/>
                </a:solidFill>
              </a:rPr>
              <a:t>                               Data </a:t>
            </a:r>
            <a:r>
              <a:rPr lang="en-US" sz="3200" b="1" dirty="0">
                <a:solidFill>
                  <a:srgbClr val="FFC000"/>
                </a:solidFill>
              </a:rPr>
              <a:t>Types</a:t>
            </a:r>
            <a:endParaRPr lang="en-US" altLang="en-US" sz="2000" dirty="0" smtClean="0">
              <a:solidFill>
                <a:srgbClr val="FFC000"/>
              </a:solidFill>
              <a:ea typeface="LMRoman10-Regular" charset="0"/>
              <a:cs typeface="LMRoman10-Regular" charset="0"/>
            </a:endParaRPr>
          </a:p>
          <a:p>
            <a:pPr marL="0" indent="0">
              <a:buFontTx/>
              <a:buNone/>
            </a:pPr>
            <a:r>
              <a:rPr lang="en-US" altLang="en-US" dirty="0"/>
              <a:t>Data Types in Python:1)Mutable         2)Immutable</a:t>
            </a:r>
          </a:p>
          <a:p>
            <a:pPr marL="0" indent="0" algn="just">
              <a:buFontTx/>
              <a:buAutoNum type="romanLcPeriod"/>
            </a:pPr>
            <a:r>
              <a:rPr lang="en-US" altLang="en-US" dirty="0"/>
              <a:t>Numbers</a:t>
            </a:r>
          </a:p>
          <a:p>
            <a:pPr marL="0" indent="0" algn="just">
              <a:buFontTx/>
              <a:buAutoNum type="romanLcPeriod"/>
            </a:pPr>
            <a:r>
              <a:rPr lang="en-US" altLang="en-US" dirty="0"/>
              <a:t>Lists               </a:t>
            </a:r>
          </a:p>
          <a:p>
            <a:pPr marL="0" indent="0" algn="just">
              <a:buFontTx/>
              <a:buAutoNum type="romanLcPeriod"/>
            </a:pPr>
            <a:r>
              <a:rPr lang="en-US" altLang="en-US" dirty="0"/>
              <a:t>Tuple            </a:t>
            </a:r>
          </a:p>
          <a:p>
            <a:pPr marL="0" indent="0" algn="just">
              <a:buFontTx/>
              <a:buAutoNum type="romanLcPeriod"/>
            </a:pPr>
            <a:r>
              <a:rPr lang="en-US" altLang="en-US" dirty="0"/>
              <a:t>Dictionary     </a:t>
            </a:r>
          </a:p>
          <a:p>
            <a:pPr marL="0" indent="0" algn="just">
              <a:buFontTx/>
              <a:buAutoNum type="romanLcPeriod"/>
            </a:pPr>
            <a:r>
              <a:rPr lang="en-US" altLang="en-US" dirty="0"/>
              <a:t>Strings       </a:t>
            </a:r>
          </a:p>
          <a:p>
            <a:pPr marL="0" indent="0" algn="just">
              <a:buFontTx/>
              <a:buAutoNum type="romanLcPeriod"/>
            </a:pPr>
            <a:endParaRPr lang="en-US" altLang="en-US" dirty="0" smtClean="0"/>
          </a:p>
          <a:p>
            <a:pPr marL="0" indent="0" algn="just">
              <a:buNone/>
            </a:pP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b="1" dirty="0"/>
              <a:t>Note :</a:t>
            </a:r>
            <a:r>
              <a:rPr lang="en-US" altLang="en-US" dirty="0"/>
              <a:t> In python no need to define a variable as in like other programming languages (C/C++), and there is no data type for variable. 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90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70C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8" y="715108"/>
            <a:ext cx="8266256" cy="55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30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91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Dynamic Polymorphism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691" y="808892"/>
            <a:ext cx="845233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 smtClean="0"/>
              <a:t>Function overriding is called “Dynamic Polymorphism” </a:t>
            </a:r>
            <a:endParaRPr lang="en-US" sz="2800" dirty="0"/>
          </a:p>
          <a:p>
            <a:pPr>
              <a:defRPr/>
            </a:pPr>
            <a:r>
              <a:rPr lang="en-US" sz="2800" dirty="0" smtClean="0"/>
              <a:t>Ex:</a:t>
            </a:r>
          </a:p>
          <a:p>
            <a:pPr>
              <a:defRPr/>
            </a:pPr>
            <a:r>
              <a:rPr lang="en-US" sz="2400" dirty="0"/>
              <a:t>class </a:t>
            </a:r>
            <a:r>
              <a:rPr lang="en-US" sz="2400" dirty="0" err="1"/>
              <a:t>ParentClass</a:t>
            </a:r>
            <a:r>
              <a:rPr lang="en-US" sz="2400" dirty="0"/>
              <a:t>(object):</a:t>
            </a:r>
          </a:p>
          <a:p>
            <a:pPr>
              <a:defRPr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test(self):</a:t>
            </a:r>
          </a:p>
          <a:p>
            <a:pPr>
              <a:defRPr/>
            </a:pPr>
            <a:r>
              <a:rPr lang="en-US" sz="2400" dirty="0"/>
              <a:t>        print '</a:t>
            </a:r>
            <a:r>
              <a:rPr lang="en-US" sz="2400" dirty="0" err="1"/>
              <a:t>Im</a:t>
            </a:r>
            <a:r>
              <a:rPr lang="en-US" sz="2400" dirty="0"/>
              <a:t> in parent class'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class </a:t>
            </a:r>
            <a:r>
              <a:rPr lang="en-US" sz="2400" dirty="0" err="1"/>
              <a:t>ChildClass</a:t>
            </a:r>
            <a:r>
              <a:rPr lang="en-US" sz="2400" dirty="0"/>
              <a:t>(</a:t>
            </a:r>
            <a:r>
              <a:rPr lang="en-US" sz="2400" dirty="0" err="1"/>
              <a:t>ParentClass</a:t>
            </a:r>
            <a:r>
              <a:rPr lang="en-US" sz="2400" dirty="0"/>
              <a:t>):</a:t>
            </a:r>
          </a:p>
          <a:p>
            <a:pPr>
              <a:defRPr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test(self):</a:t>
            </a:r>
          </a:p>
          <a:p>
            <a:pPr>
              <a:defRPr/>
            </a:pPr>
            <a:r>
              <a:rPr lang="en-US" sz="2400" dirty="0"/>
              <a:t>        super(</a:t>
            </a:r>
            <a:r>
              <a:rPr lang="en-US" sz="2400" dirty="0" err="1"/>
              <a:t>ChildClass,self</a:t>
            </a:r>
            <a:r>
              <a:rPr lang="en-US" sz="2400" dirty="0"/>
              <a:t>).test()</a:t>
            </a:r>
          </a:p>
          <a:p>
            <a:pPr>
              <a:defRPr/>
            </a:pPr>
            <a:r>
              <a:rPr lang="en-US" sz="2400" dirty="0"/>
              <a:t>        print "hi"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x = </a:t>
            </a:r>
            <a:r>
              <a:rPr lang="en-US" sz="2400" dirty="0" err="1"/>
              <a:t>ChildClass</a:t>
            </a:r>
            <a:r>
              <a:rPr lang="en-US" sz="2400" dirty="0"/>
              <a:t>()</a:t>
            </a:r>
          </a:p>
          <a:p>
            <a:pPr>
              <a:defRPr/>
            </a:pPr>
            <a:r>
              <a:rPr lang="en-US" sz="2400" dirty="0" err="1"/>
              <a:t>x.test</a:t>
            </a:r>
            <a:r>
              <a:rPr lang="en-US" sz="2400" dirty="0"/>
              <a:t>()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7428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92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                        </a:t>
            </a:r>
            <a:r>
              <a:rPr lang="en-US" sz="3200" b="1" dirty="0" smtClean="0">
                <a:solidFill>
                  <a:srgbClr val="FF0000"/>
                </a:solidFill>
              </a:rPr>
              <a:t>Exception Handling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691" y="808892"/>
            <a:ext cx="845233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An exception is an unwanted  event, which occurs during the execution of a program that disrupts the normal flow of the program's instructions. </a:t>
            </a:r>
          </a:p>
          <a:p>
            <a:r>
              <a:rPr lang="en-US" altLang="en-US" sz="2800" dirty="0"/>
              <a:t>It provides an alternate way of providing grace full termination.</a:t>
            </a:r>
          </a:p>
          <a:p>
            <a:r>
              <a:rPr lang="en-US" altLang="en-US" sz="2800" dirty="0"/>
              <a:t>when an exception is occurred python interpreter is going to give following statements,</a:t>
            </a:r>
          </a:p>
          <a:p>
            <a:pPr>
              <a:buFontTx/>
              <a:buAutoNum type="romanLcPeriod"/>
            </a:pPr>
            <a:r>
              <a:rPr lang="en-US" altLang="en-US" sz="2800" dirty="0" smtClean="0"/>
              <a:t>line </a:t>
            </a:r>
            <a:r>
              <a:rPr lang="en-US" altLang="en-US" sz="2800" dirty="0"/>
              <a:t>at which exception is occurred</a:t>
            </a:r>
          </a:p>
          <a:p>
            <a:pPr>
              <a:buFontTx/>
              <a:buAutoNum type="romanLcPeriod"/>
            </a:pPr>
            <a:r>
              <a:rPr lang="en-US" altLang="en-US" sz="2800" dirty="0"/>
              <a:t>name of the exception</a:t>
            </a:r>
          </a:p>
          <a:p>
            <a:pPr>
              <a:buFontTx/>
              <a:buAutoNum type="romanLcPeriod"/>
            </a:pPr>
            <a:r>
              <a:rPr lang="en-US" altLang="en-US" sz="2800" dirty="0"/>
              <a:t>description of exception.</a:t>
            </a:r>
          </a:p>
          <a:p>
            <a:pPr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1514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93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         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691" y="808892"/>
            <a:ext cx="845233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keywords to handle exceptions are</a:t>
            </a:r>
          </a:p>
          <a:p>
            <a:pPr>
              <a:buFontTx/>
              <a:buAutoNum type="romanLcPeriod"/>
            </a:pPr>
            <a:r>
              <a:rPr lang="en-US" altLang="en-US" sz="2800" dirty="0"/>
              <a:t>try</a:t>
            </a:r>
          </a:p>
          <a:p>
            <a:pPr>
              <a:buFontTx/>
              <a:buAutoNum type="romanLcPeriod"/>
            </a:pPr>
            <a:r>
              <a:rPr lang="en-US" altLang="en-US" sz="2800" dirty="0"/>
              <a:t>except</a:t>
            </a:r>
          </a:p>
          <a:p>
            <a:pPr>
              <a:buFontTx/>
              <a:buAutoNum type="romanLcPeriod"/>
            </a:pPr>
            <a:r>
              <a:rPr lang="en-US" altLang="en-US" sz="2800" dirty="0"/>
              <a:t>Finally</a:t>
            </a:r>
          </a:p>
          <a:p>
            <a:r>
              <a:rPr lang="en-US" altLang="en-US" sz="2800" dirty="0"/>
              <a:t>when we are using try we need except.</a:t>
            </a:r>
          </a:p>
          <a:p>
            <a:pPr>
              <a:buFontTx/>
              <a:buNone/>
            </a:pPr>
            <a:r>
              <a:rPr lang="en-US" altLang="en-US" sz="2800" u="sng" dirty="0"/>
              <a:t>try syntax</a:t>
            </a:r>
            <a:r>
              <a:rPr lang="en-US" altLang="en-US" sz="2800" dirty="0"/>
              <a:t>:</a:t>
            </a:r>
          </a:p>
          <a:p>
            <a:pPr>
              <a:buFontTx/>
              <a:buNone/>
            </a:pPr>
            <a:r>
              <a:rPr lang="en-US" altLang="en-US" sz="2800" dirty="0"/>
              <a:t>                          try:</a:t>
            </a:r>
          </a:p>
          <a:p>
            <a:pPr>
              <a:buFontTx/>
              <a:buNone/>
            </a:pPr>
            <a:r>
              <a:rPr lang="en-US" altLang="en-US" sz="2800" dirty="0"/>
              <a:t>                               risky code</a:t>
            </a:r>
          </a:p>
          <a:p>
            <a:pPr>
              <a:buFontTx/>
              <a:buNone/>
            </a:pPr>
            <a:r>
              <a:rPr lang="en-US" altLang="en-US" sz="2800" dirty="0"/>
              <a:t>                          except :</a:t>
            </a:r>
          </a:p>
          <a:p>
            <a:pPr>
              <a:buFontTx/>
              <a:buNone/>
            </a:pPr>
            <a:r>
              <a:rPr lang="en-US" altLang="en-US" sz="2800" dirty="0"/>
              <a:t>                               provides an alternate solution</a:t>
            </a:r>
          </a:p>
          <a:p>
            <a:pPr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16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94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         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691" y="808892"/>
            <a:ext cx="845233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u="sng" dirty="0"/>
              <a:t>try vs finally</a:t>
            </a:r>
          </a:p>
          <a:p>
            <a:pPr>
              <a:defRPr/>
            </a:pPr>
            <a:r>
              <a:rPr lang="en-US" sz="2800" dirty="0"/>
              <a:t>finally block is always executed irrespective of whether an exception is handled or not	</a:t>
            </a:r>
          </a:p>
          <a:p>
            <a:pPr>
              <a:defRPr/>
            </a:pPr>
            <a:r>
              <a:rPr lang="en-US" sz="2800" b="1" dirty="0"/>
              <a:t>    finally syntax </a:t>
            </a:r>
            <a:r>
              <a:rPr lang="en-US" sz="2800" dirty="0"/>
              <a:t>:	</a:t>
            </a:r>
          </a:p>
          <a:p>
            <a:pPr>
              <a:defRPr/>
            </a:pPr>
            <a:r>
              <a:rPr lang="en-US" sz="2800" dirty="0"/>
              <a:t>                    finally:</a:t>
            </a:r>
          </a:p>
          <a:p>
            <a:pPr>
              <a:defRPr/>
            </a:pPr>
            <a:r>
              <a:rPr lang="en-US" sz="2800" dirty="0"/>
              <a:t>                    cleaning code is used in finally block.</a:t>
            </a:r>
          </a:p>
          <a:p>
            <a:pPr>
              <a:defRPr/>
            </a:pPr>
            <a:r>
              <a:rPr lang="en-US" sz="2800" dirty="0"/>
              <a:t>                    releasing the resources.</a:t>
            </a:r>
          </a:p>
          <a:p>
            <a:pPr>
              <a:defRPr/>
            </a:pPr>
            <a:r>
              <a:rPr lang="en-US" sz="2800" u="sng" dirty="0"/>
              <a:t>Note</a:t>
            </a:r>
            <a:r>
              <a:rPr lang="en-US" sz="2800" dirty="0"/>
              <a:t>: for try we need either finally or except or both.</a:t>
            </a:r>
          </a:p>
          <a:p>
            <a:pPr>
              <a:defRPr/>
            </a:pPr>
            <a:r>
              <a:rPr lang="en-US" sz="2800" dirty="0"/>
              <a:t>          after except we can write finally.</a:t>
            </a:r>
          </a:p>
          <a:p>
            <a:endParaRPr lang="en-US" altLang="en-US" sz="2800" dirty="0"/>
          </a:p>
          <a:p>
            <a:pPr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647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95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Errors/Exception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691" y="808892"/>
            <a:ext cx="845233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/>
              <a:t>which type of errors occur in python normally???</a:t>
            </a:r>
          </a:p>
          <a:p>
            <a:pPr>
              <a:defRPr/>
            </a:pPr>
            <a:r>
              <a:rPr lang="en-US" sz="2800" dirty="0"/>
              <a:t>(after that how exception’s handled in python is follows)</a:t>
            </a:r>
          </a:p>
          <a:p>
            <a:pPr>
              <a:defRPr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zero division error          : Divide with zero leads this.   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keyboard interrupt error : aborting current execution.</a:t>
            </a:r>
          </a:p>
          <a:p>
            <a:pPr>
              <a:defRPr/>
            </a:pPr>
            <a:r>
              <a:rPr lang="en-US" sz="2800" dirty="0"/>
              <a:t>type error                        : Invalid operations between </a:t>
            </a:r>
          </a:p>
          <a:p>
            <a:pPr>
              <a:defRPr/>
            </a:pPr>
            <a:r>
              <a:rPr lang="en-US" sz="2800" dirty="0"/>
              <a:t>                                             different types.</a:t>
            </a:r>
          </a:p>
          <a:p>
            <a:pPr>
              <a:defRPr/>
            </a:pPr>
            <a:r>
              <a:rPr lang="en-US" sz="2800" dirty="0"/>
              <a:t>Io error                            : Invalid i/o operations leads this.                    </a:t>
            </a:r>
          </a:p>
          <a:p>
            <a:pPr>
              <a:defRPr/>
            </a:pPr>
            <a:r>
              <a:rPr lang="en-US" sz="2800" dirty="0"/>
              <a:t>name error                      : undefined types leads this.</a:t>
            </a:r>
          </a:p>
          <a:p>
            <a:pPr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490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96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70C0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9" y="773722"/>
            <a:ext cx="8688286" cy="559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9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97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70C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685800"/>
            <a:ext cx="8060592" cy="56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5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98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3200" b="1" dirty="0" smtClean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46" y="618185"/>
            <a:ext cx="8639908" cy="581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11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21C5-6170-4FD5-AA41-83DC9C79D03F}" type="datetime5">
              <a:rPr lang="en-US" smtClean="0"/>
              <a:t>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C-2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99</a:t>
            </a:fld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4698" y="137620"/>
            <a:ext cx="4494727" cy="480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85" y="136192"/>
            <a:ext cx="9140015" cy="672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                                     </a:t>
            </a:r>
            <a:r>
              <a:rPr lang="en-US" sz="3200" b="1" dirty="0" smtClean="0">
                <a:solidFill>
                  <a:srgbClr val="FF0000"/>
                </a:solidFill>
              </a:rPr>
              <a:t>Files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51691" y="808892"/>
            <a:ext cx="845233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800" dirty="0"/>
              <a:t>Files are used to save data in local drive </a:t>
            </a:r>
          </a:p>
          <a:p>
            <a:pPr>
              <a:defRPr/>
            </a:pPr>
            <a:r>
              <a:rPr lang="en-US" altLang="en-US" sz="2800" dirty="0"/>
              <a:t>    (i.e. in </a:t>
            </a:r>
            <a:r>
              <a:rPr lang="en-US" altLang="en-US" sz="2800" b="1" dirty="0"/>
              <a:t>non-volatile</a:t>
            </a:r>
            <a:r>
              <a:rPr lang="en-US" altLang="en-US" sz="2800" dirty="0"/>
              <a:t> -   memory).</a:t>
            </a:r>
          </a:p>
          <a:p>
            <a:pPr>
              <a:defRPr/>
            </a:pPr>
            <a:r>
              <a:rPr lang="en-US" altLang="en-US" sz="2800" dirty="0"/>
              <a:t>File handling  concept provides flexibility to create </a:t>
            </a:r>
          </a:p>
          <a:p>
            <a:pPr>
              <a:defRPr/>
            </a:pPr>
            <a:r>
              <a:rPr lang="en-US" altLang="en-US" sz="2800" dirty="0"/>
              <a:t>   </a:t>
            </a:r>
            <a:r>
              <a:rPr lang="en-US" altLang="en-US" sz="2800" b="1" dirty="0"/>
              <a:t> new </a:t>
            </a:r>
            <a:r>
              <a:rPr lang="en-US" altLang="en-US" sz="2800" dirty="0"/>
              <a:t>files (or) modify data in </a:t>
            </a:r>
            <a:r>
              <a:rPr lang="en-US" altLang="en-US" sz="2800" b="1" dirty="0"/>
              <a:t>existing files </a:t>
            </a:r>
            <a:r>
              <a:rPr lang="en-US" altLang="en-US" sz="2800" dirty="0"/>
              <a:t>using</a:t>
            </a:r>
            <a:r>
              <a:rPr lang="en-US" altLang="en-US" sz="2800" b="1" dirty="0"/>
              <a:t> modes.</a:t>
            </a:r>
          </a:p>
          <a:p>
            <a:pPr>
              <a:defRPr/>
            </a:pPr>
            <a:r>
              <a:rPr lang="en-US" altLang="en-US" sz="2800" b="1" dirty="0"/>
              <a:t>modes </a:t>
            </a:r>
            <a:r>
              <a:rPr lang="en-US" altLang="en-US" sz="2800" dirty="0"/>
              <a:t>can be read(r) ,write (w),append (a),</a:t>
            </a:r>
          </a:p>
          <a:p>
            <a:pPr>
              <a:defRPr/>
            </a:pPr>
            <a:r>
              <a:rPr lang="en-US" altLang="en-US" sz="2800" dirty="0"/>
              <a:t>                             </a:t>
            </a:r>
            <a:r>
              <a:rPr lang="en-US" altLang="en-US" sz="2800" dirty="0" err="1"/>
              <a:t>readplus</a:t>
            </a:r>
            <a:r>
              <a:rPr lang="en-US" altLang="en-US" sz="2800" dirty="0"/>
              <a:t>(r+),</a:t>
            </a:r>
            <a:r>
              <a:rPr lang="en-US" altLang="en-US" sz="2800" dirty="0" err="1"/>
              <a:t>writeplus</a:t>
            </a:r>
            <a:r>
              <a:rPr lang="en-US" altLang="en-US" sz="2800" dirty="0"/>
              <a:t>(w+)etc.</a:t>
            </a:r>
          </a:p>
          <a:p>
            <a:pPr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198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298D2027E8874AA362F6983ED74928" ma:contentTypeVersion="2" ma:contentTypeDescription="Create a new document." ma:contentTypeScope="" ma:versionID="d8c9382d43c64ba9db65208baa8b72db">
  <xsd:schema xmlns:xsd="http://www.w3.org/2001/XMLSchema" xmlns:xs="http://www.w3.org/2001/XMLSchema" xmlns:p="http://schemas.microsoft.com/office/2006/metadata/properties" xmlns:ns2="6838e80f-1f0c-4462-872e-fb84f43b53eb" targetNamespace="http://schemas.microsoft.com/office/2006/metadata/properties" ma:root="true" ma:fieldsID="371dab7d7fb22c559563d27b57f72cf2" ns2:_="">
    <xsd:import namespace="6838e80f-1f0c-4462-872e-fb84f43b53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38e80f-1f0c-4462-872e-fb84f43b53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E48014-33DC-4048-8705-BB2925709B0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F1E84C5-193C-4C72-98A5-5AA7ED6FC2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70DA58-11C5-4887-892E-6879A5149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38e80f-1f0c-4462-872e-fb84f43b53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38907</TotalTime>
  <Words>5552</Words>
  <Application>Microsoft Office PowerPoint</Application>
  <PresentationFormat>On-screen Show (4:3)</PresentationFormat>
  <Paragraphs>1331</Paragraphs>
  <Slides>126</Slides>
  <Notes>125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126</vt:i4>
      </vt:variant>
    </vt:vector>
  </HeadingPairs>
  <TitlesOfParts>
    <vt:vector size="1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Devine</dc:creator>
  <cp:lastModifiedBy>Ahamad Shaik</cp:lastModifiedBy>
  <cp:revision>450</cp:revision>
  <dcterms:created xsi:type="dcterms:W3CDTF">2014-07-27T22:50:16Z</dcterms:created>
  <dcterms:modified xsi:type="dcterms:W3CDTF">2018-07-09T08:08:54Z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0x01010012298D2027E8874AA362F6983ED74928</vt:lpwstr>
  </property>
</Properties>
</file>