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1"/>
  </p:sldMasterIdLst>
  <p:notesMasterIdLst>
    <p:notesMasterId r:id="rId40"/>
  </p:notesMasterIdLst>
  <p:sldIdLst>
    <p:sldId id="256" r:id="rId2"/>
    <p:sldId id="260" r:id="rId3"/>
    <p:sldId id="258" r:id="rId4"/>
    <p:sldId id="259" r:id="rId5"/>
    <p:sldId id="275" r:id="rId6"/>
    <p:sldId id="276" r:id="rId7"/>
    <p:sldId id="263" r:id="rId8"/>
    <p:sldId id="265" r:id="rId9"/>
    <p:sldId id="304" r:id="rId10"/>
    <p:sldId id="274" r:id="rId11"/>
    <p:sldId id="267" r:id="rId12"/>
    <p:sldId id="281" r:id="rId13"/>
    <p:sldId id="282" r:id="rId14"/>
    <p:sldId id="293" r:id="rId15"/>
    <p:sldId id="296" r:id="rId16"/>
    <p:sldId id="268" r:id="rId17"/>
    <p:sldId id="283" r:id="rId18"/>
    <p:sldId id="284" r:id="rId19"/>
    <p:sldId id="285" r:id="rId20"/>
    <p:sldId id="295" r:id="rId21"/>
    <p:sldId id="269" r:id="rId22"/>
    <p:sldId id="286" r:id="rId23"/>
    <p:sldId id="287" r:id="rId24"/>
    <p:sldId id="297" r:id="rId25"/>
    <p:sldId id="270" r:id="rId26"/>
    <p:sldId id="272" r:id="rId27"/>
    <p:sldId id="288" r:id="rId28"/>
    <p:sldId id="289" r:id="rId29"/>
    <p:sldId id="299" r:id="rId30"/>
    <p:sldId id="271" r:id="rId31"/>
    <p:sldId id="300" r:id="rId32"/>
    <p:sldId id="302" r:id="rId33"/>
    <p:sldId id="273" r:id="rId34"/>
    <p:sldId id="301" r:id="rId35"/>
    <p:sldId id="279" r:id="rId36"/>
    <p:sldId id="280" r:id="rId37"/>
    <p:sldId id="303" r:id="rId38"/>
    <p:sldId id="27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75" autoAdjust="0"/>
    <p:restoredTop sz="94095" autoAdjust="0"/>
  </p:normalViewPr>
  <p:slideViewPr>
    <p:cSldViewPr snapToGrid="0">
      <p:cViewPr varScale="1">
        <p:scale>
          <a:sx n="65" d="100"/>
          <a:sy n="65" d="100"/>
        </p:scale>
        <p:origin x="-744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D0714-F1D8-471D-A317-966D61CB8C32}" type="datetimeFigureOut">
              <a:rPr lang="en-IN" smtClean="0"/>
              <a:pPr/>
              <a:t>03-04-2017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A81D5-A3C6-4A49-B4A7-1CCA640D0B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214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81D5-A3C6-4A49-B4A7-1CCA640D0BD8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582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298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41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859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73402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7355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1180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9392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1301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818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003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57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20808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201560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302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99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034704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84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54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768" y="916437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Calisto MT" panose="02040603050505030304" pitchFamily="18" charset="0"/>
              </a:rPr>
              <a:t>EFFICIENT BRAIN SEGMENTATION   </a:t>
            </a:r>
            <a:br>
              <a:rPr lang="en-US" sz="4400" b="1" dirty="0" smtClean="0">
                <a:latin typeface="Calisto MT" panose="02040603050505030304" pitchFamily="18" charset="0"/>
              </a:rPr>
            </a:br>
            <a:r>
              <a:rPr lang="en-US" sz="4400" b="1" dirty="0" smtClean="0">
                <a:latin typeface="Calisto MT" panose="02040603050505030304" pitchFamily="18" charset="0"/>
              </a:rPr>
              <a:t> FOR </a:t>
            </a:r>
            <a:r>
              <a:rPr lang="en-US" sz="4400" b="1" dirty="0">
                <a:latin typeface="Calisto MT" panose="02040603050505030304" pitchFamily="18" charset="0"/>
              </a:rPr>
              <a:t>3D PRINTING APPLICATIONS</a:t>
            </a:r>
            <a:endParaRPr lang="en-IN" sz="4400" dirty="0">
              <a:latin typeface="Calisto MT" panose="02040603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400" b="1" dirty="0" smtClean="0">
                <a:latin typeface="Calisto MT" panose="02040603050505030304" pitchFamily="18" charset="0"/>
              </a:rPr>
              <a:t> By: A Vidya Preetha (312313106183)</a:t>
            </a:r>
            <a:endParaRPr lang="en-IN" sz="2400" b="1" dirty="0">
              <a:latin typeface="Calisto MT" panose="02040603050505030304" pitchFamily="18" charset="0"/>
            </a:endParaRPr>
          </a:p>
          <a:p>
            <a:pPr algn="ctr"/>
            <a:r>
              <a:rPr lang="en-IN" sz="2400" b="1" dirty="0" smtClean="0">
                <a:latin typeface="Calisto MT" panose="02040603050505030304" pitchFamily="18" charset="0"/>
              </a:rPr>
              <a:t>Guided by : </a:t>
            </a:r>
            <a:r>
              <a:rPr lang="en-IN" sz="2400" b="1" dirty="0" err="1" smtClean="0">
                <a:latin typeface="Calisto MT" panose="02040603050505030304" pitchFamily="18" charset="0"/>
              </a:rPr>
              <a:t>Dr.</a:t>
            </a:r>
            <a:r>
              <a:rPr lang="en-IN" sz="2400" b="1" dirty="0" smtClean="0">
                <a:latin typeface="Calisto MT" panose="02040603050505030304" pitchFamily="18" charset="0"/>
              </a:rPr>
              <a:t> S. Rajesh Kannan</a:t>
            </a:r>
          </a:p>
          <a:p>
            <a:pPr algn="ctr"/>
            <a:endParaRPr lang="en-IN" sz="2400" b="1" dirty="0" smtClean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59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6589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BLOCK DIAGRAM</a:t>
            </a:r>
            <a:endParaRPr lang="en-IN" b="1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600" y="1078357"/>
            <a:ext cx="6840820" cy="6251716"/>
          </a:xfrm>
        </p:spPr>
      </p:pic>
    </p:spTree>
    <p:extLst>
      <p:ext uri="{BB962C8B-B14F-4D97-AF65-F5344CB8AC3E}">
        <p14:creationId xmlns:p14="http://schemas.microsoft.com/office/powerpoint/2010/main" xmlns="" val="40099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480" y="197445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IMAGE RESTORATION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88" y="2029203"/>
            <a:ext cx="10820400" cy="4828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>
                <a:latin typeface="Calisto MT" panose="02040603050505030304" pitchFamily="18" charset="0"/>
                <a:cs typeface="Times New Roman" pitchFamily="18" charset="0"/>
              </a:rPr>
              <a:t>	</a:t>
            </a:r>
            <a:r>
              <a:rPr lang="en-IN" sz="2400" b="1" dirty="0" smtClean="0">
                <a:latin typeface="Calisto MT" panose="02040603050505030304" pitchFamily="18" charset="0"/>
                <a:cs typeface="Times New Roman" pitchFamily="18" charset="0"/>
              </a:rPr>
              <a:t/>
            </a:r>
            <a:br>
              <a:rPr lang="en-IN" sz="2400" b="1" dirty="0" smtClean="0">
                <a:latin typeface="Calisto MT" panose="02040603050505030304" pitchFamily="18" charset="0"/>
                <a:cs typeface="Times New Roman" pitchFamily="18" charset="0"/>
              </a:rPr>
            </a:br>
            <a:r>
              <a:rPr lang="en-US" sz="2400" b="1" dirty="0">
                <a:latin typeface="Calisto MT" panose="02040603050505030304" pitchFamily="18" charset="0"/>
                <a:cs typeface="Times New Roman" pitchFamily="18" charset="0"/>
              </a:rPr>
              <a:t>Image De-noising using Anisotropic </a:t>
            </a:r>
            <a:r>
              <a:rPr lang="en-US" sz="2400" b="1" dirty="0" smtClean="0">
                <a:latin typeface="Calisto MT" panose="02040603050505030304" pitchFamily="18" charset="0"/>
                <a:cs typeface="Times New Roman" pitchFamily="18" charset="0"/>
              </a:rPr>
              <a:t>Diffusion </a:t>
            </a:r>
            <a:r>
              <a:rPr lang="en-US" sz="2400" b="1" dirty="0">
                <a:latin typeface="Calisto MT" panose="02040603050505030304" pitchFamily="18" charset="0"/>
                <a:cs typeface="Times New Roman" pitchFamily="18" charset="0"/>
              </a:rPr>
              <a:t>Filter</a:t>
            </a:r>
          </a:p>
          <a:p>
            <a:pPr marL="0" indent="0">
              <a:buNone/>
            </a:pPr>
            <a:endParaRPr lang="en-IN" sz="2400" b="1" dirty="0" smtClean="0">
              <a:latin typeface="Calisto MT" panose="02040603050505030304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elation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between linear diffusion filtering and the convolution with a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Gaussian.</a:t>
            </a:r>
          </a:p>
          <a:p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nalyze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its smoothing properties for the image as well as its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derivatives.</a:t>
            </a:r>
            <a:r>
              <a:rPr lang="en-IN" sz="2400" b="1" dirty="0" smtClean="0">
                <a:latin typeface="Calisto MT" panose="02040603050505030304" pitchFamily="18" charset="0"/>
                <a:cs typeface="Times New Roman" pitchFamily="18" charset="0"/>
              </a:rPr>
              <a:t>	</a:t>
            </a:r>
          </a:p>
          <a:p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Review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the fundamental properties of the Gaussian scale-space induced by linear diffusion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filtering.</a:t>
            </a:r>
            <a:endParaRPr lang="en-IN" sz="2400" dirty="0" smtClean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7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09855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2292"/>
            <a:ext cx="10820400" cy="4736394"/>
          </a:xfrm>
        </p:spPr>
        <p:txBody>
          <a:bodyPr/>
          <a:lstStyle/>
          <a:p>
            <a:pPr algn="just"/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Image acquisition</a:t>
            </a:r>
          </a:p>
          <a:p>
            <a:pPr algn="just">
              <a:buNone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   ◊Calculate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Row Column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Dimension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(Layers) of the Image</a:t>
            </a:r>
          </a:p>
          <a:p>
            <a:pPr algn="just">
              <a:buNone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   ◊If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input image is RGB, then convert it into Gray format to calculate the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intensity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of the input image</a:t>
            </a:r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De-noising or Restoration  </a:t>
            </a:r>
          </a:p>
          <a:p>
            <a:pPr algn="just">
              <a:buNone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   ◊Number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of Iterations to be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de-noised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   ◊Double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Precision -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to improve the MATLAB Memory</a:t>
            </a:r>
          </a:p>
          <a:p>
            <a:pPr algn="just">
              <a:buNone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   ◊Spacing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between X and Y Directional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coordinates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fr-FR" sz="2400" dirty="0" smtClean="0">
                <a:latin typeface="Calisto MT" panose="02040603050505030304" pitchFamily="18" charset="0"/>
                <a:cs typeface="Times New Roman" pitchFamily="18" charset="0"/>
              </a:rPr>
              <a:t>        ◊2D </a:t>
            </a:r>
            <a:r>
              <a:rPr lang="fr-FR" sz="2400" dirty="0">
                <a:latin typeface="Calisto MT" panose="02040603050505030304" pitchFamily="18" charset="0"/>
                <a:cs typeface="Times New Roman" pitchFamily="18" charset="0"/>
              </a:rPr>
              <a:t>convolution </a:t>
            </a:r>
            <a:r>
              <a:rPr lang="fr-FR" sz="2400" dirty="0" err="1" smtClean="0">
                <a:latin typeface="Calisto MT" panose="02040603050505030304" pitchFamily="18" charset="0"/>
                <a:cs typeface="Times New Roman" pitchFamily="18" charset="0"/>
              </a:rPr>
              <a:t>masks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7690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301" y="1867301"/>
            <a:ext cx="10820400" cy="4024125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  ◊Performs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multidimensional filtering using convolution</a:t>
            </a:r>
          </a:p>
          <a:p>
            <a:pPr algn="just">
              <a:buNone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  ◊2D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Convolution Filter ends here </a:t>
            </a:r>
          </a:p>
          <a:p>
            <a:pPr algn="just"/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Discrete Partial Differential Function to Reconstruct the Image</a:t>
            </a:r>
          </a:p>
          <a:p>
            <a:pPr algn="just">
              <a:buNone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  ◊Fusion=</a:t>
            </a:r>
            <a:r>
              <a:rPr lang="en-US" sz="2400" dirty="0" err="1" smtClean="0">
                <a:latin typeface="Calisto MT" panose="02040603050505030304" pitchFamily="18" charset="0"/>
                <a:cs typeface="Times New Roman" pitchFamily="18" charset="0"/>
              </a:rPr>
              <a:t>Im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Calisto MT" panose="02040603050505030304" pitchFamily="18" charset="0"/>
                <a:cs typeface="Times New Roman" pitchFamily="18" charset="0"/>
              </a:rPr>
              <a:t>x,y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)+sf*(1/yd^2)*Fc(</a:t>
            </a:r>
            <a:r>
              <a:rPr lang="en-US" sz="2400" dirty="0" err="1">
                <a:latin typeface="Calisto MT" panose="02040603050505030304" pitchFamily="18" charset="0"/>
                <a:cs typeface="Times New Roman" pitchFamily="18" charset="0"/>
              </a:rPr>
              <a:t>I,j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Where</a:t>
            </a:r>
          </a:p>
          <a:p>
            <a:pPr algn="just">
              <a:buNone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Calisto MT" panose="02040603050505030304" pitchFamily="18" charset="0"/>
                <a:cs typeface="Times New Roman" pitchFamily="18" charset="0"/>
              </a:rPr>
              <a:t>Im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is the noisy image</a:t>
            </a:r>
          </a:p>
          <a:p>
            <a:pPr algn="just">
              <a:buNone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Calisto MT" panose="02040603050505030304" pitchFamily="18" charset="0"/>
                <a:cs typeface="Times New Roman" pitchFamily="18" charset="0"/>
              </a:rPr>
              <a:t>Sf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– scaling factor</a:t>
            </a:r>
          </a:p>
          <a:p>
            <a:pPr algn="just">
              <a:buNone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Yd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– spacing between pixels</a:t>
            </a:r>
          </a:p>
          <a:p>
            <a:pPr algn="just">
              <a:buNone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 </a:t>
            </a:r>
            <a:r>
              <a:rPr lang="en-US" sz="2400" dirty="0" err="1" smtClean="0">
                <a:latin typeface="Calisto MT" panose="02040603050505030304" pitchFamily="18" charset="0"/>
                <a:cs typeface="Times New Roman" pitchFamily="18" charset="0"/>
              </a:rPr>
              <a:t>Fc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– Filter response coefficients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8695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8211" t="14129" r="6673" b="5181"/>
          <a:stretch>
            <a:fillRect/>
          </a:stretch>
        </p:blipFill>
        <p:spPr bwMode="auto">
          <a:xfrm>
            <a:off x="6556443" y="204281"/>
            <a:ext cx="3570049" cy="364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5806" t="14466" r="5021" b="7545"/>
          <a:stretch>
            <a:fillRect/>
          </a:stretch>
        </p:blipFill>
        <p:spPr bwMode="auto">
          <a:xfrm>
            <a:off x="943584" y="126458"/>
            <a:ext cx="3978615" cy="376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4"/>
          <a:srcRect l="10076" t="14376" r="8365" b="4265"/>
          <a:stretch>
            <a:fillRect/>
          </a:stretch>
        </p:blipFill>
        <p:spPr bwMode="auto">
          <a:xfrm>
            <a:off x="4464995" y="3949430"/>
            <a:ext cx="3038274" cy="29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5223753" y="1935804"/>
            <a:ext cx="1011677" cy="408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1882" t="13551"/>
          <a:stretch>
            <a:fillRect/>
          </a:stretch>
        </p:blipFill>
        <p:spPr bwMode="auto">
          <a:xfrm>
            <a:off x="3336587" y="690663"/>
            <a:ext cx="8602494" cy="558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304" y="243165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IMAGE ENHANCEMENT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32" y="1856232"/>
            <a:ext cx="10820400" cy="4801365"/>
          </a:xfrm>
        </p:spPr>
        <p:txBody>
          <a:bodyPr/>
          <a:lstStyle/>
          <a:p>
            <a:pPr marL="0" indent="0" algn="ctr">
              <a:buNone/>
            </a:pPr>
            <a:endParaRPr lang="en-IN" sz="2400" b="1" dirty="0" smtClean="0">
              <a:latin typeface="Calisto MT" panose="0204060305050503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Calisto MT" panose="02040603050505030304" pitchFamily="18" charset="0"/>
                <a:cs typeface="Times New Roman" pitchFamily="18" charset="0"/>
              </a:rPr>
              <a:t>Adaptive Mean Adjustment (AMA</a:t>
            </a:r>
            <a:r>
              <a:rPr lang="en-US" sz="2400" b="1" dirty="0" smtClean="0">
                <a:latin typeface="Calisto MT" panose="02040603050505030304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400" b="1" dirty="0">
              <a:latin typeface="Calisto MT" panose="02040603050505030304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Computer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 image processing technique used to improve contrast in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images.</a:t>
            </a:r>
          </a:p>
          <a:p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Adaptive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method computes several histograms, each corresponding to a distinct section of the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image.</a:t>
            </a:r>
          </a:p>
          <a:p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Suitable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for improving the local contrast of an image and bringing out more detail.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45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5359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Input the Filtered Image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Case 1: </a:t>
            </a:r>
            <a:r>
              <a:rPr lang="en-IN" sz="2400" dirty="0" err="1">
                <a:latin typeface="Calisto MT" panose="02040603050505030304" pitchFamily="18" charset="0"/>
                <a:cs typeface="Times New Roman" pitchFamily="18" charset="0"/>
              </a:rPr>
              <a:t>Gray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 Scale Image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        ◊Set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the thresholding values (</a:t>
            </a: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Median)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        ◊Set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Lower and Upper thresholding values to calculate the Minima and Maxima 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        ◊Apply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the double Precision to the Image 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        ◊Apply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Normalization 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        ◊Calculate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the Mean of the Gray Scale Value 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        ◊Adjust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the Mean Value </a:t>
            </a:r>
            <a:endParaRPr lang="en-US" sz="2400" dirty="0" smtClean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1770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Case 2 – RGB Image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     	◊Set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Lower and Upper thresholding values to calculate the Minima and Maxima 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		◊</a:t>
            </a:r>
            <a:r>
              <a:rPr lang="en-IN" sz="2400" dirty="0" err="1" smtClean="0">
                <a:latin typeface="Calisto MT" panose="02040603050505030304" pitchFamily="18" charset="0"/>
                <a:cs typeface="Times New Roman" pitchFamily="18" charset="0"/>
              </a:rPr>
              <a:t>Color</a:t>
            </a: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Image Thresholding (Image Bandwidth) 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		◊Convert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from RGB to NTSC </a:t>
            </a:r>
            <a:r>
              <a:rPr lang="en-IN" sz="2400" dirty="0" err="1">
                <a:latin typeface="Calisto MT" panose="02040603050505030304" pitchFamily="18" charset="0"/>
                <a:cs typeface="Times New Roman" pitchFamily="18" charset="0"/>
              </a:rPr>
              <a:t>Color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 format (to Improve Luminance, the intensity of light emitted from a surface per unit area in a given direction) 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		◊Calculate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the Mean adjust value for Green layer using </a:t>
            </a:r>
            <a:r>
              <a:rPr lang="en-IN" sz="2400" dirty="0" err="1">
                <a:latin typeface="Calisto MT" panose="02040603050505030304" pitchFamily="18" charset="0"/>
                <a:cs typeface="Times New Roman" pitchFamily="18" charset="0"/>
              </a:rPr>
              <a:t>Color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 Image Upper Thresholding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8241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050" y="2011680"/>
            <a:ext cx="10820400" cy="4024125"/>
          </a:xfrm>
        </p:spPr>
        <p:txBody>
          <a:bodyPr/>
          <a:lstStyle/>
          <a:p>
            <a:pPr algn="just"/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Calculate the Mean adjust value for Blue layer using </a:t>
            </a:r>
            <a:r>
              <a:rPr lang="en-IN" sz="2400" dirty="0" err="1">
                <a:latin typeface="Calisto MT" panose="02040603050505030304" pitchFamily="18" charset="0"/>
                <a:cs typeface="Times New Roman" pitchFamily="18" charset="0"/>
              </a:rPr>
              <a:t>Color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 Image Lower Thresholding  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For Case 1 and Case 2: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		◊Mean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Adjustment for First Layer 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		◊Calculate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Minima and Maxima 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		◊Apply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formula (Image-Minima/Maxima-Minima) 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		◊Enhanced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Image Output</a:t>
            </a:r>
          </a:p>
          <a:p>
            <a:pPr algn="just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		                Enhanced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Image={</a:t>
            </a:r>
            <a:r>
              <a:rPr lang="en-IN" sz="2400" dirty="0" err="1">
                <a:latin typeface="Calisto MT" panose="02040603050505030304" pitchFamily="18" charset="0"/>
                <a:cs typeface="Times New Roman" pitchFamily="18" charset="0"/>
              </a:rPr>
              <a:t>Im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(</a:t>
            </a:r>
            <a:r>
              <a:rPr lang="en-IN" sz="2400" dirty="0" err="1">
                <a:latin typeface="Calisto MT" panose="02040603050505030304" pitchFamily="18" charset="0"/>
                <a:cs typeface="Times New Roman" pitchFamily="18" charset="0"/>
              </a:rPr>
              <a:t>x,y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)/</a:t>
            </a:r>
            <a:r>
              <a:rPr lang="en-IN" sz="2400" dirty="0" err="1">
                <a:latin typeface="Calisto MT" panose="02040603050505030304" pitchFamily="18" charset="0"/>
                <a:cs typeface="Times New Roman" pitchFamily="18" charset="0"/>
              </a:rPr>
              <a:t>Imin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(</a:t>
            </a:r>
            <a:r>
              <a:rPr lang="en-IN" sz="2400" dirty="0" err="1">
                <a:latin typeface="Calisto MT" panose="02040603050505030304" pitchFamily="18" charset="0"/>
                <a:cs typeface="Times New Roman" pitchFamily="18" charset="0"/>
              </a:rPr>
              <a:t>x,y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)}/Imax(</a:t>
            </a:r>
            <a:r>
              <a:rPr lang="en-IN" sz="2400" dirty="0" err="1">
                <a:latin typeface="Calisto MT" panose="02040603050505030304" pitchFamily="18" charset="0"/>
                <a:cs typeface="Times New Roman" pitchFamily="18" charset="0"/>
              </a:rPr>
              <a:t>x,y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)/</a:t>
            </a:r>
            <a:r>
              <a:rPr lang="en-IN" sz="2400" dirty="0" err="1">
                <a:latin typeface="Calisto MT" panose="02040603050505030304" pitchFamily="18" charset="0"/>
                <a:cs typeface="Times New Roman" pitchFamily="18" charset="0"/>
              </a:rPr>
              <a:t>Imin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(</a:t>
            </a:r>
            <a:r>
              <a:rPr lang="en-IN" sz="2400" dirty="0" err="1">
                <a:latin typeface="Calisto MT" panose="02040603050505030304" pitchFamily="18" charset="0"/>
                <a:cs typeface="Times New Roman" pitchFamily="18" charset="0"/>
              </a:rPr>
              <a:t>x,y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)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159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608" y="499197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8" y="2075688"/>
            <a:ext cx="10820400" cy="4618485"/>
          </a:xfrm>
        </p:spPr>
        <p:txBody>
          <a:bodyPr/>
          <a:lstStyle/>
          <a:p>
            <a:pPr lvl="0">
              <a:buNone/>
            </a:pPr>
            <a:r>
              <a:rPr lang="en-IN" sz="2400" dirty="0" smtClean="0">
                <a:latin typeface="Calisto MT" pitchFamily="18" charset="0"/>
                <a:cs typeface="Times New Roman" pitchFamily="18" charset="0"/>
              </a:rPr>
              <a:t>   To obtain the most effective segmentation by using a procedure that c</a:t>
            </a:r>
            <a:r>
              <a:rPr lang="en-US" sz="2400" dirty="0" err="1" smtClean="0">
                <a:latin typeface="Calisto MT" pitchFamily="18" charset="0"/>
              </a:rPr>
              <a:t>ombines</a:t>
            </a:r>
            <a:r>
              <a:rPr lang="en-US" sz="2400" dirty="0" smtClean="0">
                <a:latin typeface="Calisto MT" pitchFamily="18" charset="0"/>
              </a:rPr>
              <a:t> statistically-based segmentation techniques with partial differential equation-based methods using Adaptive Mean Shift Modified Fuzzy C Means (AMS FCM) algorithm which is best suited for 3D printing applications. </a:t>
            </a:r>
            <a:endParaRPr lang="en-IN" sz="2400" dirty="0" smtClean="0">
              <a:latin typeface="Calisto MT" pitchFamily="18" charset="0"/>
            </a:endParaRPr>
          </a:p>
          <a:p>
            <a:pPr>
              <a:buNone/>
            </a:pP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7764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6816" t="14298" r="6199" b="4844"/>
          <a:stretch>
            <a:fillRect/>
          </a:stretch>
        </p:blipFill>
        <p:spPr bwMode="auto">
          <a:xfrm>
            <a:off x="5291846" y="369652"/>
            <a:ext cx="6517534" cy="629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6317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IMAGE SEGMENTATION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904" y="2011681"/>
            <a:ext cx="10820400" cy="4773933"/>
          </a:xfrm>
        </p:spPr>
        <p:txBody>
          <a:bodyPr/>
          <a:lstStyle/>
          <a:p>
            <a:pPr marL="0" indent="0" algn="ctr">
              <a:buNone/>
            </a:pPr>
            <a:endParaRPr lang="en-IN" sz="2400" b="1" dirty="0" smtClean="0">
              <a:latin typeface="Calisto MT" panose="0204060305050503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Calisto MT" panose="02040603050505030304" pitchFamily="18" charset="0"/>
                <a:cs typeface="Times New Roman" pitchFamily="18" charset="0"/>
              </a:rPr>
              <a:t>AMS based Modified Fuzzy C Means Clustering Segmentation (AMS– </a:t>
            </a:r>
            <a:r>
              <a:rPr lang="en-US" sz="2400" b="1" dirty="0" smtClean="0">
                <a:latin typeface="Calisto MT" panose="02040603050505030304" pitchFamily="18" charset="0"/>
                <a:cs typeface="Times New Roman" pitchFamily="18" charset="0"/>
              </a:rPr>
              <a:t>MFCM)</a:t>
            </a:r>
          </a:p>
          <a:p>
            <a:pPr marL="0" indent="0">
              <a:buNone/>
            </a:pPr>
            <a:endParaRPr lang="en-US" sz="2400" b="1" dirty="0">
              <a:latin typeface="Calisto MT" panose="02040603050505030304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Overcome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the problem of existing system tumor segmentation mishandling by initializing standard membership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values.</a:t>
            </a:r>
          </a:p>
          <a:p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After the completion of initial clustering process, the clusters were updated in turn updates the cluster weights and membership degree. </a:t>
            </a:r>
          </a:p>
          <a:p>
            <a:pPr marL="0" indent="0" algn="just">
              <a:buNone/>
            </a:pP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089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1354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40556"/>
            <a:ext cx="10820400" cy="40241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Initialize the Class. K indicates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Weight Index for clustering</a:t>
            </a:r>
          </a:p>
          <a:p>
            <a:pPr algn="just"/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 Double Precision of the image</a:t>
            </a:r>
          </a:p>
          <a:p>
            <a:pPr algn="just"/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 Convert M x N Matrix into M x 1 Matrix in order to simplify the mathematical process      </a:t>
            </a:r>
          </a:p>
          <a:p>
            <a:pPr algn="just"/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Calculate the Minima of the pixel       </a:t>
            </a:r>
          </a:p>
          <a:p>
            <a:pPr algn="just"/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Calculate the posteriori probability using </a:t>
            </a:r>
            <a:r>
              <a:rPr lang="en-US" sz="2400" dirty="0" err="1">
                <a:latin typeface="Calisto MT" panose="02040603050505030304" pitchFamily="18" charset="0"/>
                <a:cs typeface="Times New Roman" pitchFamily="18" charset="0"/>
              </a:rPr>
              <a:t>Baye's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 Rule  </a:t>
            </a:r>
          </a:p>
          <a:p>
            <a:pPr algn="just"/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Calculate the length of the matrix</a:t>
            </a:r>
          </a:p>
          <a:p>
            <a:pPr algn="just"/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Estimate the Maxima of the image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pixel &amp; Calculate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the Histogram of the maxima pixel by adding 1</a:t>
            </a:r>
          </a:p>
          <a:p>
            <a:pPr algn="just"/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Initiate Empty (Zero) Buffer 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3745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174" y="1944303"/>
            <a:ext cx="10820400" cy="4024125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sz="26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/>
            <a:r>
              <a:rPr lang="en-US" sz="2600" dirty="0">
                <a:latin typeface="Calisto MT" panose="02040603050505030304" pitchFamily="18" charset="0"/>
                <a:cs typeface="Times New Roman" pitchFamily="18" charset="0"/>
              </a:rPr>
              <a:t>Estimate intensity pixels by comparing the Histogram of each pixels</a:t>
            </a:r>
          </a:p>
          <a:p>
            <a:pPr algn="just"/>
            <a:r>
              <a:rPr lang="en-US" sz="2600" dirty="0">
                <a:latin typeface="Calisto MT" panose="02040603050505030304" pitchFamily="18" charset="0"/>
                <a:cs typeface="Times New Roman" pitchFamily="18" charset="0"/>
              </a:rPr>
              <a:t>Find the Location of the intensity pixels</a:t>
            </a:r>
          </a:p>
          <a:p>
            <a:pPr algn="just"/>
            <a:r>
              <a:rPr lang="en-US" sz="2600" dirty="0">
                <a:latin typeface="Calisto MT" panose="02040603050505030304" pitchFamily="18" charset="0"/>
                <a:cs typeface="Times New Roman" pitchFamily="18" charset="0"/>
              </a:rPr>
              <a:t>Length of the Intensity Pixels</a:t>
            </a:r>
          </a:p>
          <a:p>
            <a:pPr algn="just"/>
            <a:r>
              <a:rPr lang="en-US" sz="2600" dirty="0">
                <a:latin typeface="Calisto MT" panose="02040603050505030304" pitchFamily="18" charset="0"/>
                <a:cs typeface="Times New Roman" pitchFamily="18" charset="0"/>
              </a:rPr>
              <a:t>Calculate the </a:t>
            </a:r>
            <a:r>
              <a:rPr lang="en-US" sz="2600" dirty="0" err="1">
                <a:latin typeface="Calisto MT" panose="02040603050505030304" pitchFamily="18" charset="0"/>
                <a:cs typeface="Times New Roman" pitchFamily="18" charset="0"/>
              </a:rPr>
              <a:t>centre</a:t>
            </a:r>
            <a:r>
              <a:rPr lang="en-US" sz="2600" dirty="0">
                <a:latin typeface="Calisto MT" panose="02040603050505030304" pitchFamily="18" charset="0"/>
                <a:cs typeface="Times New Roman" pitchFamily="18" charset="0"/>
              </a:rPr>
              <a:t> point using Histogram</a:t>
            </a:r>
          </a:p>
          <a:p>
            <a:pPr algn="just"/>
            <a:r>
              <a:rPr lang="en-US" sz="2600" dirty="0">
                <a:latin typeface="Calisto MT" panose="02040603050505030304" pitchFamily="18" charset="0"/>
                <a:cs typeface="Times New Roman" pitchFamily="18" charset="0"/>
              </a:rPr>
              <a:t>Calculate the absolute centroid position between central point and the Location of the intensity pixels</a:t>
            </a:r>
          </a:p>
          <a:p>
            <a:pPr algn="just"/>
            <a:r>
              <a:rPr lang="en-US" sz="2600" dirty="0">
                <a:latin typeface="Calisto MT" panose="02040603050505030304" pitchFamily="18" charset="0"/>
                <a:cs typeface="Times New Roman" pitchFamily="18" charset="0"/>
              </a:rPr>
              <a:t>Find the Minima of the above difference</a:t>
            </a:r>
          </a:p>
          <a:p>
            <a:pPr algn="just"/>
            <a:r>
              <a:rPr lang="en-US" sz="2600" dirty="0">
                <a:latin typeface="Calisto MT" panose="02040603050505030304" pitchFamily="18" charset="0"/>
                <a:cs typeface="Times New Roman" pitchFamily="18" charset="0"/>
              </a:rPr>
              <a:t>Restore the clustered pixels in the buffer</a:t>
            </a:r>
          </a:p>
          <a:p>
            <a:pPr algn="just"/>
            <a:r>
              <a:rPr lang="en-US" sz="2600" dirty="0">
                <a:latin typeface="Calisto MT" panose="02040603050505030304" pitchFamily="18" charset="0"/>
                <a:cs typeface="Times New Roman" pitchFamily="18" charset="0"/>
              </a:rPr>
              <a:t>Apply the Otsu thresholding on the clustering image</a:t>
            </a:r>
          </a:p>
          <a:p>
            <a:pPr algn="just"/>
            <a:r>
              <a:rPr lang="en-US" sz="2600" dirty="0">
                <a:latin typeface="Calisto MT" panose="02040603050505030304" pitchFamily="18" charset="0"/>
                <a:cs typeface="Times New Roman" pitchFamily="18" charset="0"/>
              </a:rPr>
              <a:t>Apply the Morphological operation to do the post processing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0662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768" t="14298" r="8723" b="1299"/>
          <a:stretch>
            <a:fillRect/>
          </a:stretch>
        </p:blipFill>
        <p:spPr bwMode="auto">
          <a:xfrm>
            <a:off x="136188" y="583659"/>
            <a:ext cx="6381344" cy="564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8162" t="13960" r="5189" b="4844"/>
          <a:stretch>
            <a:fillRect/>
          </a:stretch>
        </p:blipFill>
        <p:spPr bwMode="auto">
          <a:xfrm>
            <a:off x="6381343" y="593387"/>
            <a:ext cx="5573951" cy="560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6011694" y="2811294"/>
            <a:ext cx="846306" cy="418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328" y="96861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FEATURE EXTRACTION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528" y="1389889"/>
            <a:ext cx="6144768" cy="501091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sz="2600" dirty="0" smtClean="0">
                <a:latin typeface="Calisto MT" panose="02040603050505030304" pitchFamily="18" charset="0"/>
              </a:rPr>
              <a:t/>
            </a:r>
            <a:br>
              <a:rPr lang="en-IN" sz="2600" dirty="0" smtClean="0">
                <a:latin typeface="Calisto MT" panose="02040603050505030304" pitchFamily="18" charset="0"/>
              </a:rPr>
            </a:br>
            <a:r>
              <a:rPr lang="en-IN" sz="2600" b="1" dirty="0">
                <a:latin typeface="Calisto MT" panose="02040603050505030304" pitchFamily="18" charset="0"/>
              </a:rPr>
              <a:t>2D Discrete Wavelet Transform and GLCM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Autocorrelation</a:t>
            </a:r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Amplitude</a:t>
            </a:r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Contrast</a:t>
            </a:r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Correlation</a:t>
            </a:r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Cluster Prominence</a:t>
            </a:r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Cluster Shade</a:t>
            </a:r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Dissimilarity </a:t>
            </a:r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Energy</a:t>
            </a:r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Entropy</a:t>
            </a:r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Homogeneity</a:t>
            </a:r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Maximum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probability 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23176" y="2240280"/>
            <a:ext cx="383133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sto MT" panose="02040603050505030304" pitchFamily="18" charset="0"/>
                <a:cs typeface="Times New Roman" pitchFamily="18" charset="0"/>
              </a:rPr>
              <a:t>Sum </a:t>
            </a:r>
            <a:r>
              <a:rPr lang="en-US" sz="2000" dirty="0">
                <a:latin typeface="Calisto MT" panose="02040603050505030304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Calisto MT" panose="02040603050505030304" pitchFamily="18" charset="0"/>
                <a:cs typeface="Times New Roman" pitchFamily="18" charset="0"/>
              </a:rPr>
              <a:t>squares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sto MT" panose="02040603050505030304" pitchFamily="18" charset="0"/>
                <a:cs typeface="Times New Roman" pitchFamily="18" charset="0"/>
              </a:rPr>
              <a:t>Sum average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sto MT" panose="02040603050505030304" pitchFamily="18" charset="0"/>
                <a:cs typeface="Times New Roman" pitchFamily="18" charset="0"/>
              </a:rPr>
              <a:t>Sum variance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sto MT" panose="02040603050505030304" pitchFamily="18" charset="0"/>
                <a:cs typeface="Times New Roman" pitchFamily="18" charset="0"/>
              </a:rPr>
              <a:t>Sum entropy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sto MT" panose="02040603050505030304" pitchFamily="18" charset="0"/>
                <a:cs typeface="Times New Roman" pitchFamily="18" charset="0"/>
              </a:rPr>
              <a:t>Difference variance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sto MT" panose="02040603050505030304" pitchFamily="18" charset="0"/>
                <a:cs typeface="Times New Roman" pitchFamily="18" charset="0"/>
              </a:rPr>
              <a:t>Difference entropy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sto MT" panose="02040603050505030304" pitchFamily="18" charset="0"/>
                <a:cs typeface="Times New Roman" pitchFamily="18" charset="0"/>
              </a:rPr>
              <a:t>Information </a:t>
            </a:r>
            <a:r>
              <a:rPr lang="en-US" sz="2000" dirty="0">
                <a:latin typeface="Calisto MT" panose="02040603050505030304" pitchFamily="18" charset="0"/>
                <a:cs typeface="Times New Roman" pitchFamily="18" charset="0"/>
              </a:rPr>
              <a:t>measure of </a:t>
            </a:r>
            <a:r>
              <a:rPr lang="en-US" sz="2000" dirty="0" smtClean="0">
                <a:latin typeface="Calisto MT" panose="02040603050505030304" pitchFamily="18" charset="0"/>
                <a:cs typeface="Times New Roman" pitchFamily="18" charset="0"/>
              </a:rPr>
              <a:t>correlation 1 &amp; 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sto MT" panose="02040603050505030304" pitchFamily="18" charset="0"/>
                <a:cs typeface="Times New Roman" pitchFamily="18" charset="0"/>
              </a:rPr>
              <a:t>Inverse	difference </a:t>
            </a:r>
            <a:r>
              <a:rPr lang="en-US" sz="2000" dirty="0">
                <a:latin typeface="Calisto MT" panose="02040603050505030304" pitchFamily="18" charset="0"/>
                <a:cs typeface="Times New Roman" pitchFamily="18" charset="0"/>
              </a:rPr>
              <a:t>normalized. </a:t>
            </a:r>
            <a:endParaRPr lang="en-US" sz="2000" dirty="0" smtClean="0">
              <a:latin typeface="Calisto MT" panose="02040603050505030304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sto MT" panose="02040603050505030304" pitchFamily="18" charset="0"/>
                <a:cs typeface="Times New Roman" pitchFamily="18" charset="0"/>
              </a:rPr>
              <a:t>Maximal correlation coefficient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alisto MT" panose="02040603050505030304" pitchFamily="18" charset="0"/>
                <a:cs typeface="Times New Roman" pitchFamily="18" charset="0"/>
              </a:rPr>
              <a:t>Inverese</a:t>
            </a:r>
            <a:r>
              <a:rPr lang="en-US" sz="2000" dirty="0" smtClean="0">
                <a:latin typeface="Calisto MT" panose="02040603050505030304" pitchFamily="18" charset="0"/>
                <a:cs typeface="Times New Roman" pitchFamily="18" charset="0"/>
              </a:rPr>
              <a:t> difference moment</a:t>
            </a:r>
            <a:endParaRPr lang="en-US" sz="2000" dirty="0">
              <a:latin typeface="Calisto MT" panose="02040603050505030304" pitchFamily="18" charset="0"/>
              <a:cs typeface="Times New Roman" pitchFamily="18" charset="0"/>
            </a:endParaRPr>
          </a:p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834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37360"/>
            <a:ext cx="10820400" cy="4874517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b="1" dirty="0" smtClean="0">
                <a:latin typeface="Calisto MT" panose="02040603050505030304" pitchFamily="18" charset="0"/>
              </a:rPr>
              <a:t>Requirements of feature extractions </a:t>
            </a:r>
          </a:p>
          <a:p>
            <a:pPr marL="0" indent="0">
              <a:buNone/>
            </a:pPr>
            <a:endParaRPr lang="en-IN" sz="2400" b="1" dirty="0" smtClean="0">
              <a:latin typeface="Calisto MT" panose="02040603050505030304" pitchFamily="18" charset="0"/>
            </a:endParaRPr>
          </a:p>
          <a:p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Represent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the image in its compact and unique form of single values or matrix vector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Low level feature extraction involves automatic extraction of features from an image without doing any processing method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High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level feature extraction technique to investigate the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narrow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and broad weed by implementing the 2 dimensional discrete wavelet transform (2D-DWT) as the processing method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682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67607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GLCM 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0635"/>
            <a:ext cx="10820400" cy="4024125"/>
          </a:xfrm>
        </p:spPr>
        <p:txBody>
          <a:bodyPr/>
          <a:lstStyle/>
          <a:p>
            <a:r>
              <a:rPr lang="en-IN" sz="2400" dirty="0" smtClean="0">
                <a:latin typeface="Calisto MT" panose="02040603050505030304" pitchFamily="18" charset="0"/>
              </a:rPr>
              <a:t>Autocorrelation 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7397" y="3793466"/>
            <a:ext cx="3667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sto MT" panose="02040603050505030304" pitchFamily="18" charset="0"/>
              </a:rPr>
              <a:t>Maximum Probability</a:t>
            </a:r>
          </a:p>
          <a:p>
            <a:r>
              <a:rPr lang="en-IN" dirty="0"/>
              <a:t> </a:t>
            </a:r>
            <a:r>
              <a:rPr lang="en-IN" dirty="0" smtClean="0"/>
              <a:t>            </a:t>
            </a:r>
            <a:endParaRPr lang="en-IN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2373548" y="2023353"/>
          <a:ext cx="5172654" cy="1731524"/>
        </p:xfrm>
        <a:graphic>
          <a:graphicData uri="http://schemas.openxmlformats.org/presentationml/2006/ole">
            <p:oleObj spid="_x0000_s14337" name="Equation" r:id="rId3" imgW="2692400" imgH="901700" progId="Equation.3">
              <p:embed/>
            </p:oleObj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568102" y="4348264"/>
          <a:ext cx="3751571" cy="2049699"/>
        </p:xfrm>
        <a:graphic>
          <a:graphicData uri="http://schemas.openxmlformats.org/presentationml/2006/ole">
            <p:oleObj spid="_x0000_s14339" name="Equation" r:id="rId4" imgW="1536700" imgH="838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95166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9294"/>
            <a:ext cx="10820400" cy="513026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Inverse differential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normalization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Inverse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differential moment normalization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Minimal correlation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coefficient</a:t>
            </a:r>
          </a:p>
          <a:p>
            <a:pPr>
              <a:buNone/>
            </a:pPr>
            <a:r>
              <a:rPr lang="en-IN" dirty="0" smtClean="0"/>
              <a:t>		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2611" y="1916348"/>
            <a:ext cx="3417909" cy="933855"/>
          </a:xfrm>
          <a:prstGeom prst="rect">
            <a:avLst/>
          </a:prstGeom>
          <a:noFill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3157" y="3161489"/>
            <a:ext cx="4445541" cy="1012652"/>
          </a:xfrm>
          <a:prstGeom prst="rect">
            <a:avLst/>
          </a:prstGeom>
          <a:noFill/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21795" y="4562273"/>
            <a:ext cx="1818680" cy="807396"/>
          </a:xfrm>
          <a:prstGeom prst="rect">
            <a:avLst/>
          </a:prstGeom>
          <a:noFill/>
        </p:spPr>
      </p:pic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4246" y="6001967"/>
            <a:ext cx="2619699" cy="622029"/>
          </a:xfrm>
          <a:prstGeom prst="rect">
            <a:avLst/>
          </a:prstGeom>
          <a:noFill/>
        </p:spPr>
      </p:pic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330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971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0092" t="25934" r="30223" b="15360"/>
          <a:stretch>
            <a:fillRect/>
          </a:stretch>
        </p:blipFill>
        <p:spPr bwMode="auto">
          <a:xfrm>
            <a:off x="4290646" y="726800"/>
            <a:ext cx="6782638" cy="5643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62621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INTRODUCTION</a:t>
            </a:r>
            <a:endParaRPr lang="en-IN" b="1" dirty="0"/>
          </a:p>
        </p:txBody>
      </p:sp>
      <p:pic>
        <p:nvPicPr>
          <p:cNvPr id="1026" name="Picture 2" descr="Image result for brain tumor mr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2428" y="2248122"/>
            <a:ext cx="49530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2104" y="1636776"/>
            <a:ext cx="52852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sto MT" panose="02040603050505030304" pitchFamily="18" charset="0"/>
              </a:rPr>
              <a:t>Brain tumour :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Cells grow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multiply uncontrollably.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Types :   Metastatic</a:t>
            </a:r>
            <a:b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</a:b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          Benign</a:t>
            </a:r>
          </a:p>
          <a:p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             Malignant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Brain matter and its relevance :      				 Cerebellum                                  	             Mesencephalon                                      	             Telencephalon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Behavioral Classification : 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	    				        Uncontrolled mitosis                                    	              Anaplasia</a:t>
            </a:r>
          </a:p>
          <a:p>
            <a:pPr>
              <a:buNone/>
            </a:pP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77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34021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classification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9928"/>
            <a:ext cx="10820400" cy="485622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Calisto MT" panose="02040603050505030304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Calisto MT" panose="02040603050505030304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Calisto MT" panose="02040603050505030304" pitchFamily="18" charset="0"/>
                <a:cs typeface="Times New Roman" pitchFamily="18" charset="0"/>
              </a:rPr>
              <a:t>Support </a:t>
            </a:r>
            <a:r>
              <a:rPr lang="en-US" sz="2400" b="1" dirty="0">
                <a:latin typeface="Calisto MT" panose="02040603050505030304" pitchFamily="18" charset="0"/>
                <a:cs typeface="Times New Roman" pitchFamily="18" charset="0"/>
              </a:rPr>
              <a:t>Vector </a:t>
            </a:r>
            <a:r>
              <a:rPr lang="en-US" sz="2400" b="1" dirty="0" smtClean="0">
                <a:latin typeface="Calisto MT" panose="02040603050505030304" pitchFamily="18" charset="0"/>
                <a:cs typeface="Times New Roman" pitchFamily="18" charset="0"/>
              </a:rPr>
              <a:t>Machine</a:t>
            </a:r>
          </a:p>
          <a:p>
            <a:pPr marL="0" indent="0">
              <a:buNone/>
            </a:pPr>
            <a:endParaRPr lang="en-US" sz="2400" b="1" dirty="0">
              <a:latin typeface="Calisto MT" panose="02040603050505030304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Classification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techniques based on Support Vector Machines (SVM) are proposed and applied to brain image classification. </a:t>
            </a:r>
            <a:endParaRPr lang="en-US" sz="2400" dirty="0" smtClean="0">
              <a:latin typeface="Calisto MT" panose="02040603050505030304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In this project feature extraction from MRI Images will be carried out by gray scale, symmetrical and texture features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Higher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accuracy rate and lower error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rate of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MRI brain cancer classification using SVM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Neural network is used for the training purpose.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789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2885" t="8645" r="33077" b="10037"/>
          <a:stretch>
            <a:fillRect/>
          </a:stretch>
        </p:blipFill>
        <p:spPr bwMode="auto">
          <a:xfrm>
            <a:off x="6159638" y="190919"/>
            <a:ext cx="4867803" cy="654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939" y="191617"/>
            <a:ext cx="8610600" cy="1293028"/>
          </a:xfrm>
        </p:spPr>
        <p:txBody>
          <a:bodyPr/>
          <a:lstStyle/>
          <a:p>
            <a:r>
              <a:rPr lang="en-IN" b="1" dirty="0" smtClean="0"/>
              <a:t>ACCURACY TESTING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11677" y="2286001"/>
            <a:ext cx="789885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Calisto MT" pitchFamily="18" charset="0"/>
              </a:rPr>
              <a:t> Accuracy = (TP + TN)/(TP + FP + FN + TN)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Calisto MT" pitchFamily="18" charset="0"/>
              </a:rPr>
              <a:t> Sensitivity = TP / (TP + FN)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Calisto MT" pitchFamily="18" charset="0"/>
              </a:rPr>
              <a:t> Specificity = TN / (FP + TN)</a:t>
            </a:r>
          </a:p>
          <a:p>
            <a:r>
              <a:rPr lang="en-IN" sz="2400" dirty="0" smtClean="0">
                <a:latin typeface="Calisto MT" pitchFamily="18" charset="0"/>
              </a:rPr>
              <a:t>      where,  TP- True Positive</a:t>
            </a:r>
          </a:p>
          <a:p>
            <a:r>
              <a:rPr lang="en-IN" sz="2400" dirty="0" smtClean="0">
                <a:latin typeface="Calisto MT" pitchFamily="18" charset="0"/>
              </a:rPr>
              <a:t>                   TN- True Negative</a:t>
            </a:r>
          </a:p>
          <a:p>
            <a:r>
              <a:rPr lang="en-IN" sz="2400" dirty="0" smtClean="0">
                <a:latin typeface="Calisto MT" pitchFamily="18" charset="0"/>
              </a:rPr>
              <a:t>                   FP- False Positive</a:t>
            </a:r>
          </a:p>
          <a:p>
            <a:r>
              <a:rPr lang="en-IN" sz="2400" dirty="0" smtClean="0">
                <a:latin typeface="Calisto MT" pitchFamily="18" charset="0"/>
              </a:rPr>
              <a:t>                   FN- False Negative</a:t>
            </a:r>
          </a:p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27846" t="29758" r="48967" b="13333"/>
          <a:stretch>
            <a:fillRect/>
          </a:stretch>
        </p:blipFill>
        <p:spPr bwMode="auto">
          <a:xfrm>
            <a:off x="8262025" y="1478605"/>
            <a:ext cx="3365771" cy="464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4877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3d modelling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0915"/>
            <a:ext cx="10820400" cy="484708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Calisto MT" panose="02040603050505030304" pitchFamily="18" charset="0"/>
                <a:cs typeface="Times New Roman" pitchFamily="18" charset="0"/>
              </a:rPr>
              <a:t>3D modeling of segmented </a:t>
            </a:r>
            <a:r>
              <a:rPr lang="en-US" sz="2400" b="1" dirty="0" smtClean="0">
                <a:latin typeface="Calisto MT" panose="02040603050505030304" pitchFamily="18" charset="0"/>
                <a:cs typeface="Times New Roman" pitchFamily="18" charset="0"/>
              </a:rPr>
              <a:t>tumor</a:t>
            </a:r>
          </a:p>
          <a:p>
            <a:pPr marL="0" indent="0">
              <a:buNone/>
            </a:pPr>
            <a:endParaRPr lang="en-US" sz="2400" b="1" dirty="0">
              <a:latin typeface="Calisto MT" panose="02040603050505030304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Calisto MT" panose="02040603050505030304" pitchFamily="18" charset="0"/>
              </a:rPr>
              <a:t>Embossify</a:t>
            </a:r>
            <a:r>
              <a:rPr lang="en-US" sz="2400" dirty="0" smtClean="0">
                <a:latin typeface="Calisto MT" panose="02040603050505030304" pitchFamily="18" charset="0"/>
              </a:rPr>
              <a:t> software</a:t>
            </a:r>
          </a:p>
          <a:p>
            <a:r>
              <a:rPr lang="en-US" sz="2400" dirty="0" err="1" smtClean="0">
                <a:latin typeface="Calisto MT" panose="02040603050505030304" pitchFamily="18" charset="0"/>
              </a:rPr>
              <a:t>Stl</a:t>
            </a:r>
            <a:r>
              <a:rPr lang="en-US" sz="2400" dirty="0" smtClean="0">
                <a:latin typeface="Calisto MT" panose="02040603050505030304" pitchFamily="18" charset="0"/>
              </a:rPr>
              <a:t> file is created</a:t>
            </a:r>
          </a:p>
          <a:p>
            <a:r>
              <a:rPr lang="en-US" sz="2400" dirty="0" smtClean="0">
                <a:latin typeface="Calisto MT" panose="02040603050505030304" pitchFamily="18" charset="0"/>
              </a:rPr>
              <a:t>Convert it to a viewable format</a:t>
            </a:r>
          </a:p>
          <a:p>
            <a:r>
              <a:rPr lang="en-US" sz="2400" dirty="0" smtClean="0">
                <a:latin typeface="Calisto MT" panose="02040603050505030304" pitchFamily="18" charset="0"/>
              </a:rPr>
              <a:t>Provide the necessary properties</a:t>
            </a:r>
          </a:p>
          <a:p>
            <a:r>
              <a:rPr lang="en-US" sz="2400" dirty="0" smtClean="0">
                <a:latin typeface="Calisto MT" panose="02040603050505030304" pitchFamily="18" charset="0"/>
              </a:rPr>
              <a:t>Analyze the 3D image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88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973" t="24823" r="47979" b="27801"/>
          <a:stretch>
            <a:fillRect/>
          </a:stretch>
        </p:blipFill>
        <p:spPr bwMode="auto">
          <a:xfrm>
            <a:off x="384829" y="1827837"/>
            <a:ext cx="3297677" cy="324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4495" t="25957" r="47739" b="28936"/>
          <a:stretch>
            <a:fillRect/>
          </a:stretch>
        </p:blipFill>
        <p:spPr bwMode="auto">
          <a:xfrm>
            <a:off x="4659335" y="2440361"/>
            <a:ext cx="3385226" cy="30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25771" t="23972" r="49734" b="27659"/>
          <a:stretch>
            <a:fillRect/>
          </a:stretch>
        </p:blipFill>
        <p:spPr bwMode="auto">
          <a:xfrm>
            <a:off x="8229601" y="1828799"/>
            <a:ext cx="2986392" cy="331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17141" y="359923"/>
            <a:ext cx="3190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3D OUTPUT</a:t>
            </a:r>
            <a:endParaRPr lang="en-IN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5566" y="5262664"/>
            <a:ext cx="267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Top view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752871" y="5205046"/>
            <a:ext cx="31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Front view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671728" y="5205046"/>
            <a:ext cx="26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Side view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7045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sto MT" panose="02040603050505030304" pitchFamily="18" charset="0"/>
              </a:rPr>
              <a:t>Hence, an MRI has been examined and can be segmented successfully with advanced techniques with improvement in the parameters over the currently available methodologies.</a:t>
            </a:r>
          </a:p>
          <a:p>
            <a:r>
              <a:rPr lang="en-IN" sz="2400" dirty="0" smtClean="0">
                <a:latin typeface="Calisto MT" panose="02040603050505030304" pitchFamily="18" charset="0"/>
              </a:rPr>
              <a:t>An efficient 3D printing of the particular MRI can take place successfully.  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12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69334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810512"/>
            <a:ext cx="10820400" cy="4024125"/>
          </a:xfrm>
        </p:spPr>
        <p:txBody>
          <a:bodyPr>
            <a:normAutofit fontScale="25000" lnSpcReduction="20000"/>
          </a:bodyPr>
          <a:lstStyle/>
          <a:p>
            <a:r>
              <a:rPr lang="en-IN" sz="5500" dirty="0"/>
              <a:t>[1] M. A. </a:t>
            </a:r>
            <a:r>
              <a:rPr lang="en-IN" sz="5500" dirty="0" err="1"/>
              <a:t>Balafar</a:t>
            </a:r>
            <a:r>
              <a:rPr lang="en-IN" sz="5500" dirty="0"/>
              <a:t>, A. R. </a:t>
            </a:r>
            <a:r>
              <a:rPr lang="en-IN" sz="5500" dirty="0" err="1"/>
              <a:t>Ramli</a:t>
            </a:r>
            <a:r>
              <a:rPr lang="en-IN" sz="5500" dirty="0"/>
              <a:t>, M. I. </a:t>
            </a:r>
            <a:r>
              <a:rPr lang="en-IN" sz="5500" dirty="0" err="1"/>
              <a:t>Saripan</a:t>
            </a:r>
            <a:r>
              <a:rPr lang="en-IN" sz="5500" dirty="0"/>
              <a:t>, and S. </a:t>
            </a:r>
            <a:r>
              <a:rPr lang="en-IN" sz="5500" dirty="0" err="1"/>
              <a:t>Mashohor</a:t>
            </a:r>
            <a:r>
              <a:rPr lang="en-IN" sz="5500" dirty="0"/>
              <a:t>, “Review of brain MRI image segmentation methods,” Artificial Intelligence Review, vol. 33, no. 3, pp. 261–274, January 2010.</a:t>
            </a:r>
          </a:p>
          <a:p>
            <a:pPr marL="0" indent="0">
              <a:buNone/>
            </a:pPr>
            <a:endParaRPr lang="en-IN" sz="5500" dirty="0"/>
          </a:p>
          <a:p>
            <a:r>
              <a:rPr lang="en-IN" sz="5500" dirty="0"/>
              <a:t>[2] M. B. Panzer, B. S. Myers, B. P. </a:t>
            </a:r>
            <a:r>
              <a:rPr lang="en-IN" sz="5500" dirty="0" err="1"/>
              <a:t>Capehart</a:t>
            </a:r>
            <a:r>
              <a:rPr lang="en-IN" sz="5500" dirty="0"/>
              <a:t>, and C. R. Bass, “Development of a finite element model for blast brain injury and the effects of CSF cavitation,” Annals of Biomedical Engineering, vol. 40, no. 7, pp. 1530–1544, February 2012.</a:t>
            </a:r>
          </a:p>
          <a:p>
            <a:pPr marL="0" indent="0">
              <a:buNone/>
            </a:pPr>
            <a:endParaRPr lang="en-IN" sz="5500" dirty="0"/>
          </a:p>
          <a:p>
            <a:r>
              <a:rPr lang="en-IN" sz="5500" dirty="0"/>
              <a:t>[3] S. </a:t>
            </a:r>
            <a:r>
              <a:rPr lang="en-IN" sz="5500" dirty="0" err="1"/>
              <a:t>Budday</a:t>
            </a:r>
            <a:r>
              <a:rPr lang="en-IN" sz="5500" dirty="0"/>
              <a:t>, P. Steinmann, and E. </a:t>
            </a:r>
            <a:r>
              <a:rPr lang="en-IN" sz="5500" dirty="0" err="1"/>
              <a:t>Kuhl</a:t>
            </a:r>
            <a:r>
              <a:rPr lang="en-IN" sz="5500" dirty="0"/>
              <a:t>, “The role of mechanics during brain development,” Journal of the Mechanics and Physics of Solids, vol. 72, pp. 75–92, December 2014.</a:t>
            </a:r>
          </a:p>
          <a:p>
            <a:pPr marL="0" indent="0">
              <a:buNone/>
            </a:pPr>
            <a:endParaRPr lang="en-IN" sz="5500" dirty="0"/>
          </a:p>
          <a:p>
            <a:r>
              <a:rPr lang="en-IN" sz="5500" dirty="0"/>
              <a:t>[4] T. Chan and L. </a:t>
            </a:r>
            <a:r>
              <a:rPr lang="en-IN" sz="5500" dirty="0" err="1"/>
              <a:t>Vese</a:t>
            </a:r>
            <a:r>
              <a:rPr lang="en-IN" sz="5500" dirty="0"/>
              <a:t>, “Active contours without edges,” IEEE Transactions on Image Processing, vol. 10, no. 2, pp. 266–277, 2001</a:t>
            </a:r>
            <a:r>
              <a:rPr lang="en-IN" sz="5500" dirty="0" smtClean="0"/>
              <a:t>.</a:t>
            </a:r>
          </a:p>
          <a:p>
            <a:r>
              <a:rPr lang="en-IN" sz="5500" dirty="0"/>
              <a:t>[5] M. </a:t>
            </a:r>
            <a:r>
              <a:rPr lang="en-IN" sz="5500" dirty="0" err="1"/>
              <a:t>Balafar</a:t>
            </a:r>
            <a:r>
              <a:rPr lang="en-IN" sz="5500" dirty="0"/>
              <a:t>, A. </a:t>
            </a:r>
            <a:r>
              <a:rPr lang="en-IN" sz="5500" dirty="0" err="1"/>
              <a:t>Ramli</a:t>
            </a:r>
            <a:r>
              <a:rPr lang="en-IN" sz="5500" dirty="0"/>
              <a:t>, M. </a:t>
            </a:r>
            <a:r>
              <a:rPr lang="en-IN" sz="5500" dirty="0" err="1"/>
              <a:t>Saripan</a:t>
            </a:r>
            <a:r>
              <a:rPr lang="en-IN" sz="5500" dirty="0"/>
              <a:t>, R. Mahmud, and S. </a:t>
            </a:r>
            <a:r>
              <a:rPr lang="en-IN" sz="5500" dirty="0" err="1"/>
              <a:t>Mashohor</a:t>
            </a:r>
            <a:r>
              <a:rPr lang="en-IN" sz="5500" dirty="0"/>
              <a:t>, “Medical image segmentation using fuzzy c-mean (</a:t>
            </a:r>
            <a:r>
              <a:rPr lang="en-IN" sz="5500" dirty="0" err="1"/>
              <a:t>fcm</a:t>
            </a:r>
            <a:r>
              <a:rPr lang="en-IN" sz="5500" dirty="0"/>
              <a:t>) and dominant grey levels of image,” in Visual Information Engineering, 2008. VIE 2008. 5</a:t>
            </a:r>
            <a:r>
              <a:rPr lang="en-IN" sz="5500" baseline="30000" dirty="0"/>
              <a:t>th</a:t>
            </a:r>
            <a:r>
              <a:rPr lang="en-IN" sz="5500" dirty="0"/>
              <a:t> International Conference on, July 2008, pp. 314–317.</a:t>
            </a:r>
          </a:p>
          <a:p>
            <a:pPr marL="0" indent="0">
              <a:buNone/>
            </a:pPr>
            <a:endParaRPr lang="en-IN" sz="5500" dirty="0"/>
          </a:p>
          <a:p>
            <a:r>
              <a:rPr lang="en-IN" sz="5500" dirty="0"/>
              <a:t>[6] </a:t>
            </a:r>
            <a:r>
              <a:rPr lang="en-US" sz="5500" dirty="0"/>
              <a:t>Material Characterization of Fused Deposition Modeling (FDM) ABS by Designed Experiments Michael Montero1, Shad Roundy1, Dan Odell1, Sung-</a:t>
            </a:r>
            <a:r>
              <a:rPr lang="en-US" sz="5500" dirty="0" err="1"/>
              <a:t>Hoon</a:t>
            </a:r>
            <a:r>
              <a:rPr lang="en-US" sz="5500" dirty="0"/>
              <a:t> Ahn2 and Paul K. Wright1 1. University of California, Berkeley, California 94710 2. </a:t>
            </a:r>
            <a:r>
              <a:rPr lang="en-US" sz="5500" dirty="0" err="1"/>
              <a:t>Gyeongsang</a:t>
            </a:r>
            <a:r>
              <a:rPr lang="en-US" sz="5500" dirty="0"/>
              <a:t> National University, Chinju, Korea 660-701</a:t>
            </a:r>
            <a:endParaRPr lang="en-IN" sz="5500" dirty="0"/>
          </a:p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892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2688"/>
            <a:ext cx="10820400" cy="4885997"/>
          </a:xfrm>
        </p:spPr>
        <p:txBody>
          <a:bodyPr>
            <a:normAutofit/>
          </a:bodyPr>
          <a:lstStyle/>
          <a:p>
            <a:r>
              <a:rPr lang="en-IN" sz="1800" dirty="0" smtClean="0"/>
              <a:t>[17] A. </a:t>
            </a:r>
            <a:r>
              <a:rPr lang="en-IN" sz="1700" dirty="0" err="1" smtClean="0"/>
              <a:t>Makropoulos</a:t>
            </a:r>
            <a:r>
              <a:rPr lang="en-IN" sz="1700" dirty="0" smtClean="0"/>
              <a:t>, I. </a:t>
            </a:r>
            <a:r>
              <a:rPr lang="en-IN" sz="1700" dirty="0" err="1" smtClean="0"/>
              <a:t>Gousias</a:t>
            </a:r>
            <a:r>
              <a:rPr lang="en-IN" sz="1700" dirty="0" smtClean="0"/>
              <a:t>, C. </a:t>
            </a:r>
            <a:r>
              <a:rPr lang="en-IN" sz="1700" dirty="0" err="1" smtClean="0"/>
              <a:t>Ledig</a:t>
            </a:r>
            <a:r>
              <a:rPr lang="en-IN" sz="1700" dirty="0" smtClean="0"/>
              <a:t>, P. </a:t>
            </a:r>
            <a:r>
              <a:rPr lang="en-IN" sz="1700" dirty="0" err="1" smtClean="0"/>
              <a:t>Aljabar</a:t>
            </a:r>
            <a:r>
              <a:rPr lang="en-IN" sz="1700" dirty="0" smtClean="0"/>
              <a:t>, A. </a:t>
            </a:r>
            <a:r>
              <a:rPr lang="en-IN" sz="1700" dirty="0" err="1" smtClean="0"/>
              <a:t>Serag</a:t>
            </a:r>
            <a:r>
              <a:rPr lang="en-IN" sz="1700" dirty="0" smtClean="0"/>
              <a:t>, J. </a:t>
            </a:r>
            <a:r>
              <a:rPr lang="en-IN" sz="1700" dirty="0" err="1" smtClean="0"/>
              <a:t>Hajnal</a:t>
            </a:r>
            <a:r>
              <a:rPr lang="en-IN" sz="1700" dirty="0" smtClean="0"/>
              <a:t>,</a:t>
            </a:r>
            <a:br>
              <a:rPr lang="en-IN" sz="1700" dirty="0" smtClean="0"/>
            </a:br>
            <a:r>
              <a:rPr lang="en-IN" sz="1700" dirty="0" smtClean="0"/>
              <a:t>A. D. Edwards, S. </a:t>
            </a:r>
            <a:r>
              <a:rPr lang="en-IN" sz="1700" dirty="0" err="1" smtClean="0"/>
              <a:t>Counsell</a:t>
            </a:r>
            <a:r>
              <a:rPr lang="en-IN" sz="1700" dirty="0" smtClean="0"/>
              <a:t>, and D. </a:t>
            </a:r>
            <a:r>
              <a:rPr lang="en-IN" sz="1700" dirty="0" err="1" smtClean="0"/>
              <a:t>Rueckert</a:t>
            </a:r>
            <a:r>
              <a:rPr lang="en-IN" sz="1700" dirty="0" smtClean="0"/>
              <a:t>, “Automatic whole brain</a:t>
            </a:r>
            <a:br>
              <a:rPr lang="en-IN" sz="1700" dirty="0" smtClean="0"/>
            </a:br>
            <a:r>
              <a:rPr lang="en-IN" sz="1700" dirty="0" smtClean="0"/>
              <a:t>MRI segmentation of the developing neonatal brain.,” </a:t>
            </a:r>
            <a:r>
              <a:rPr lang="en-IN" sz="1700" i="1" dirty="0" smtClean="0"/>
              <a:t>IEEE Trans Med</a:t>
            </a:r>
            <a:br>
              <a:rPr lang="en-IN" sz="1700" i="1" dirty="0" smtClean="0"/>
            </a:br>
            <a:r>
              <a:rPr lang="en-IN" sz="1700" i="1" dirty="0" smtClean="0"/>
              <a:t>Imaging</a:t>
            </a:r>
            <a:r>
              <a:rPr lang="en-IN" sz="1700" dirty="0" smtClean="0"/>
              <a:t>, vol. 33, no. 9, pp. 1818–1831, 2014.</a:t>
            </a:r>
          </a:p>
          <a:p>
            <a:r>
              <a:rPr lang="en-IN" sz="1700" dirty="0" smtClean="0"/>
              <a:t>[18] L. Wang, Y. </a:t>
            </a:r>
            <a:r>
              <a:rPr lang="en-IN" sz="1700" dirty="0" err="1" smtClean="0"/>
              <a:t>Gao</a:t>
            </a:r>
            <a:r>
              <a:rPr lang="en-IN" sz="1700" dirty="0" smtClean="0"/>
              <a:t>, F. Shi, G. Li, J. H. Gilmore, W. Lin, and D. </a:t>
            </a:r>
            <a:r>
              <a:rPr lang="en-IN" sz="1700" dirty="0" err="1" smtClean="0"/>
              <a:t>Shen</a:t>
            </a:r>
            <a:r>
              <a:rPr lang="en-IN" sz="1700" dirty="0" smtClean="0"/>
              <a:t>,</a:t>
            </a:r>
            <a:br>
              <a:rPr lang="en-IN" sz="1700" dirty="0" smtClean="0"/>
            </a:br>
            <a:r>
              <a:rPr lang="en-IN" sz="1700" dirty="0" smtClean="0"/>
              <a:t>“LINKS: Learning-based multi-source integration framework for segmentation of infant brain images,” </a:t>
            </a:r>
            <a:r>
              <a:rPr lang="en-IN" sz="1700" i="1" dirty="0" err="1" smtClean="0"/>
              <a:t>NeuroImage</a:t>
            </a:r>
            <a:r>
              <a:rPr lang="en-IN" sz="1700" dirty="0" smtClean="0"/>
              <a:t>, vol. 108, pp. 160–172,</a:t>
            </a:r>
            <a:br>
              <a:rPr lang="en-IN" sz="1700" dirty="0" smtClean="0"/>
            </a:br>
            <a:r>
              <a:rPr lang="en-IN" sz="1700" dirty="0" smtClean="0"/>
              <a:t>2015.</a:t>
            </a:r>
          </a:p>
          <a:p>
            <a:r>
              <a:rPr lang="en-IN" sz="1700" dirty="0" smtClean="0"/>
              <a:t>[19] P. </a:t>
            </a:r>
            <a:r>
              <a:rPr lang="en-IN" sz="1700" dirty="0" err="1" smtClean="0"/>
              <a:t>Moeskops</a:t>
            </a:r>
            <a:r>
              <a:rPr lang="en-IN" sz="1700" dirty="0" smtClean="0"/>
              <a:t>, M. J. Benders, S. M. </a:t>
            </a:r>
            <a:r>
              <a:rPr lang="en-IN" sz="1700" dirty="0" err="1" smtClean="0"/>
              <a:t>Chit¸a</a:t>
            </a:r>
            <a:r>
              <a:rPr lang="en-IN" sz="1700" dirty="0" smtClean="0"/>
              <a:t>, K. J. </a:t>
            </a:r>
            <a:r>
              <a:rPr lang="en-IN" sz="1700" dirty="0" err="1" smtClean="0"/>
              <a:t>Kersbergen</a:t>
            </a:r>
            <a:r>
              <a:rPr lang="en-IN" sz="1700" dirty="0" smtClean="0"/>
              <a:t>, F. </a:t>
            </a:r>
            <a:r>
              <a:rPr lang="en-IN" sz="1700" dirty="0" err="1" smtClean="0"/>
              <a:t>Groe</a:t>
            </a:r>
            <a:r>
              <a:rPr lang="en-IN" sz="1700" dirty="0" smtClean="0"/>
              <a:t>- ˇ</a:t>
            </a:r>
            <a:br>
              <a:rPr lang="en-IN" sz="1700" dirty="0" smtClean="0"/>
            </a:br>
            <a:r>
              <a:rPr lang="en-IN" sz="1700" dirty="0" err="1" smtClean="0"/>
              <a:t>nendaal</a:t>
            </a:r>
            <a:r>
              <a:rPr lang="en-IN" sz="1700" dirty="0" smtClean="0"/>
              <a:t>, L. S. de </a:t>
            </a:r>
            <a:r>
              <a:rPr lang="en-IN" sz="1700" dirty="0" err="1" smtClean="0"/>
              <a:t>Vries</a:t>
            </a:r>
            <a:r>
              <a:rPr lang="en-IN" sz="1700" dirty="0" smtClean="0"/>
              <a:t>, M. A. </a:t>
            </a:r>
            <a:r>
              <a:rPr lang="en-IN" sz="1700" dirty="0" err="1" smtClean="0"/>
              <a:t>Viergever</a:t>
            </a:r>
            <a:r>
              <a:rPr lang="en-IN" sz="1700" dirty="0" smtClean="0"/>
              <a:t>, and I. </a:t>
            </a:r>
            <a:r>
              <a:rPr lang="en-IN" sz="1700" dirty="0" err="1" smtClean="0"/>
              <a:t>Isgum</a:t>
            </a:r>
            <a:r>
              <a:rPr lang="en-IN" sz="1700" dirty="0" smtClean="0"/>
              <a:t>, “Automatic ˇ</a:t>
            </a:r>
            <a:br>
              <a:rPr lang="en-IN" sz="1700" dirty="0" smtClean="0"/>
            </a:br>
            <a:r>
              <a:rPr lang="en-IN" sz="1700" dirty="0" smtClean="0"/>
              <a:t>segmentation of MR brain images of preterm infants using supervised</a:t>
            </a:r>
            <a:br>
              <a:rPr lang="en-IN" sz="1700" dirty="0" smtClean="0"/>
            </a:br>
            <a:r>
              <a:rPr lang="en-IN" sz="1700" dirty="0" smtClean="0"/>
              <a:t>classification,” </a:t>
            </a:r>
            <a:r>
              <a:rPr lang="en-IN" sz="1700" i="1" dirty="0" err="1" smtClean="0"/>
              <a:t>NeuroImage</a:t>
            </a:r>
            <a:r>
              <a:rPr lang="en-IN" sz="1700" dirty="0" smtClean="0"/>
              <a:t>, vol. 118, pp. 628–641, 2015.</a:t>
            </a:r>
            <a:br>
              <a:rPr lang="en-IN" sz="1700" dirty="0" smtClean="0"/>
            </a:br>
            <a:endParaRPr lang="en-IN" sz="1700" dirty="0" smtClean="0"/>
          </a:p>
          <a:p>
            <a:r>
              <a:rPr lang="en-IN" sz="1700" dirty="0" smtClean="0"/>
              <a:t>[20] H. A. </a:t>
            </a:r>
            <a:r>
              <a:rPr lang="en-IN" sz="1700" dirty="0" err="1" smtClean="0"/>
              <a:t>Vrooman</a:t>
            </a:r>
            <a:r>
              <a:rPr lang="en-IN" sz="1700" dirty="0" smtClean="0"/>
              <a:t>, C. A. </a:t>
            </a:r>
            <a:r>
              <a:rPr lang="en-IN" sz="1700" dirty="0" err="1" smtClean="0"/>
              <a:t>Cocosco</a:t>
            </a:r>
            <a:r>
              <a:rPr lang="en-IN" sz="1700" dirty="0" smtClean="0"/>
              <a:t>, F. van </a:t>
            </a:r>
            <a:r>
              <a:rPr lang="en-IN" sz="1700" dirty="0" err="1" smtClean="0"/>
              <a:t>der</a:t>
            </a:r>
            <a:r>
              <a:rPr lang="en-IN" sz="1700" dirty="0" smtClean="0"/>
              <a:t> </a:t>
            </a:r>
            <a:r>
              <a:rPr lang="en-IN" sz="1700" dirty="0" err="1" smtClean="0"/>
              <a:t>Lijn</a:t>
            </a:r>
            <a:r>
              <a:rPr lang="en-IN" sz="1700" dirty="0" smtClean="0"/>
              <a:t>, R. </a:t>
            </a:r>
            <a:r>
              <a:rPr lang="en-IN" sz="1700" dirty="0" err="1" smtClean="0"/>
              <a:t>Stokking</a:t>
            </a:r>
            <a:r>
              <a:rPr lang="en-IN" sz="1700" dirty="0" smtClean="0"/>
              <a:t>, M. A.</a:t>
            </a:r>
            <a:br>
              <a:rPr lang="en-IN" sz="1700" dirty="0" smtClean="0"/>
            </a:br>
            <a:r>
              <a:rPr lang="en-IN" sz="1700" dirty="0" err="1" smtClean="0"/>
              <a:t>Ikram</a:t>
            </a:r>
            <a:r>
              <a:rPr lang="en-IN" sz="1700" dirty="0" smtClean="0"/>
              <a:t>, M. W. </a:t>
            </a:r>
            <a:r>
              <a:rPr lang="en-IN" sz="1700" dirty="0" err="1" smtClean="0"/>
              <a:t>Vernooij</a:t>
            </a:r>
            <a:r>
              <a:rPr lang="en-IN" sz="1700" dirty="0" smtClean="0"/>
              <a:t>, M. M. B. </a:t>
            </a:r>
            <a:r>
              <a:rPr lang="en-IN" sz="1700" dirty="0" err="1" smtClean="0"/>
              <a:t>Breteler</a:t>
            </a:r>
            <a:r>
              <a:rPr lang="en-IN" sz="1700" dirty="0" smtClean="0"/>
              <a:t>, and W. J. </a:t>
            </a:r>
            <a:r>
              <a:rPr lang="en-IN" sz="1700" dirty="0" err="1" smtClean="0"/>
              <a:t>Niessen</a:t>
            </a:r>
            <a:r>
              <a:rPr lang="en-IN" sz="1700" dirty="0" smtClean="0"/>
              <a:t>, “Multispectral brain tissue segmentation using automatically trained k-</a:t>
            </a:r>
            <a:r>
              <a:rPr lang="en-IN" sz="1700" dirty="0" err="1" smtClean="0"/>
              <a:t>nearestneighbor</a:t>
            </a:r>
            <a:r>
              <a:rPr lang="en-IN" sz="1700" dirty="0" smtClean="0"/>
              <a:t> classification.,” </a:t>
            </a:r>
            <a:r>
              <a:rPr lang="en-IN" sz="1700" i="1" dirty="0" err="1" smtClean="0"/>
              <a:t>NeuroImage</a:t>
            </a:r>
            <a:r>
              <a:rPr lang="en-IN" sz="1700" dirty="0" smtClean="0"/>
              <a:t>, vol. 37, no. 1, pp. 71–81, 2007</a:t>
            </a:r>
            <a:endParaRPr lang="en-IN" sz="1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06014" y="2706624"/>
            <a:ext cx="60940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</a:t>
            </a:r>
            <a:endParaRPr lang="en-US" sz="7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04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29384"/>
            <a:ext cx="10820400" cy="481050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alisto MT" panose="02040603050505030304" pitchFamily="18" charset="0"/>
              </a:rPr>
              <a:t>Generalised methods of Diagnosis with imaging :</a:t>
            </a:r>
          </a:p>
          <a:p>
            <a:pPr marL="0" indent="0">
              <a:buNone/>
            </a:pPr>
            <a:r>
              <a:rPr lang="en-IN" sz="2400" dirty="0">
                <a:latin typeface="Calisto MT" panose="02040603050505030304" pitchFamily="18" charset="0"/>
              </a:rPr>
              <a:t> </a:t>
            </a:r>
            <a:r>
              <a:rPr lang="en-IN" sz="2400" dirty="0" smtClean="0">
                <a:latin typeface="Calisto MT" panose="02040603050505030304" pitchFamily="18" charset="0"/>
              </a:rPr>
              <a:t>                       MRI (Magnetic Resonance Imaging)</a:t>
            </a:r>
          </a:p>
          <a:p>
            <a:pPr marL="0" indent="0">
              <a:buNone/>
            </a:pPr>
            <a:r>
              <a:rPr lang="en-IN" sz="2400" dirty="0">
                <a:latin typeface="Calisto MT" panose="02040603050505030304" pitchFamily="18" charset="0"/>
              </a:rPr>
              <a:t> </a:t>
            </a:r>
            <a:r>
              <a:rPr lang="en-IN" sz="2400" dirty="0" smtClean="0">
                <a:latin typeface="Calisto MT" panose="02040603050505030304" pitchFamily="18" charset="0"/>
              </a:rPr>
              <a:t>                       CT (Computed tomography)</a:t>
            </a:r>
          </a:p>
          <a:p>
            <a:r>
              <a:rPr lang="en-IN" sz="2400" dirty="0" smtClean="0">
                <a:latin typeface="Calisto MT" panose="02040603050505030304" pitchFamily="18" charset="0"/>
              </a:rPr>
              <a:t>Algorithms used here :</a:t>
            </a:r>
          </a:p>
          <a:p>
            <a:pPr marL="0" indent="0">
              <a:buNone/>
            </a:pP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                      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Fuzzy C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Means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algorithm  - C stands for clustering.</a:t>
            </a:r>
          </a:p>
          <a:p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Basic concept : Clustering – process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of partitioning or grouping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given sector unlabeled pattern into a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number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of clusters such that similar patterns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are 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assigned to a group, which is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considered 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as a cluster.</a:t>
            </a:r>
          </a:p>
          <a:p>
            <a:pPr marL="0" indent="0">
              <a:buNone/>
            </a:pPr>
            <a:endParaRPr lang="en-IN" sz="2400" dirty="0" smtClean="0">
              <a:latin typeface="Calisto MT" panose="02040603050505030304" pitchFamily="18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136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97445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LITERATURE SURVEY</a:t>
            </a:r>
            <a:endParaRPr lang="en-IN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9710954"/>
              </p:ext>
            </p:extLst>
          </p:nvPr>
        </p:nvGraphicFramePr>
        <p:xfrm>
          <a:off x="2135695" y="1094050"/>
          <a:ext cx="8382535" cy="576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/>
                <a:gridCol w="1751798"/>
                <a:gridCol w="1499402"/>
                <a:gridCol w="1725061"/>
                <a:gridCol w="1780674"/>
              </a:tblGrid>
              <a:tr h="592963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Year of 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Proposed 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Drawback</a:t>
                      </a:r>
                      <a:endParaRPr lang="en-IN" dirty="0"/>
                    </a:p>
                  </a:txBody>
                  <a:tcPr/>
                </a:tc>
              </a:tr>
              <a:tr h="1862555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Image Segmentation</a:t>
                      </a:r>
                      <a:r>
                        <a:rPr lang="en-IN" baseline="0" dirty="0" smtClean="0"/>
                        <a:t> using fuzzy C means Clustering -A survey – M.A </a:t>
                      </a:r>
                      <a:r>
                        <a:rPr lang="en-IN" baseline="0" dirty="0" err="1" smtClean="0"/>
                        <a:t>Balafer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Conventional</a:t>
                      </a:r>
                      <a:r>
                        <a:rPr lang="en-IN" baseline="0" dirty="0" smtClean="0"/>
                        <a:t> 1 fuzzy c means algorithm for segmentation of MRI brain image.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This paper</a:t>
                      </a:r>
                      <a:r>
                        <a:rPr lang="en-IN" baseline="0" dirty="0" smtClean="0"/>
                        <a:t> requires more prepossessing techniques. Clustering is improper.</a:t>
                      </a:r>
                      <a:endParaRPr lang="en-IN" dirty="0"/>
                    </a:p>
                  </a:txBody>
                  <a:tcPr/>
                </a:tc>
              </a:tr>
              <a:tr h="2880108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modified Fuzzy C Means Clustering</a:t>
                      </a:r>
                      <a:r>
                        <a:rPr lang="en-IN" baseline="0" dirty="0" smtClean="0"/>
                        <a:t> with Spatial information for image segmentation- Chan &amp; </a:t>
                      </a:r>
                      <a:r>
                        <a:rPr lang="en-IN" baseline="0" dirty="0" err="1" smtClean="0"/>
                        <a:t>L.Vese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Modified</a:t>
                      </a:r>
                      <a:r>
                        <a:rPr lang="en-IN" baseline="0" dirty="0" smtClean="0"/>
                        <a:t> FCM algorithm foe segmentation of MRI brain image.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Use</a:t>
                      </a:r>
                      <a:r>
                        <a:rPr lang="en-IN" baseline="0" dirty="0" smtClean="0"/>
                        <a:t> in imaging applications is a major drawback, however, FCM does not incorporate information about spatial context.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07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1218826"/>
              </p:ext>
            </p:extLst>
          </p:nvPr>
        </p:nvGraphicFramePr>
        <p:xfrm>
          <a:off x="1990984" y="874907"/>
          <a:ext cx="828092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713297"/>
                <a:gridCol w="1537903"/>
                <a:gridCol w="1625600"/>
                <a:gridCol w="1778524"/>
              </a:tblGrid>
              <a:tr h="360505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 smtClean="0"/>
                        <a:t>S.No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Title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Year of Publication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Proposed Work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Drawback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3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Improved Fuzzy C Means Algorithm</a:t>
                      </a:r>
                      <a:r>
                        <a:rPr lang="en-IN" b="0" baseline="0" dirty="0" smtClean="0"/>
                        <a:t> for MRI brain image segmentation – A. </a:t>
                      </a:r>
                      <a:r>
                        <a:rPr lang="en-IN" b="0" baseline="0" dirty="0" err="1" smtClean="0"/>
                        <a:t>Ramli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2014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Weighted fuzzy C- means algorithm for segmentation of MRI brain image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Non cancer pixels</a:t>
                      </a:r>
                      <a:r>
                        <a:rPr lang="en-IN" b="0" baseline="0" dirty="0" smtClean="0"/>
                        <a:t> are segmented as cancer pixels. The region of interest is not correct.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Medical image retrieval using medical moments – Paul .</a:t>
                      </a:r>
                      <a:r>
                        <a:rPr lang="en-IN" dirty="0" err="1" smtClean="0"/>
                        <a:t>K.Wright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Zernike moment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The feature extraction is implemented. The feature selection is not</a:t>
                      </a:r>
                      <a:r>
                        <a:rPr lang="en-IN" baseline="0" dirty="0" smtClean="0"/>
                        <a:t> implemented and hence low accuracy.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574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888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Inferences from literature survey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1328"/>
            <a:ext cx="10820400" cy="473735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sto MT" panose="02040603050505030304" pitchFamily="18" charset="0"/>
                <a:cs typeface="Times New Roman" pitchFamily="18" charset="0"/>
              </a:rPr>
              <a:t>Intensity based Region-growing </a:t>
            </a:r>
            <a:r>
              <a:rPr lang="en-US" sz="2400" b="1" dirty="0" smtClean="0">
                <a:latin typeface="Calisto MT" panose="02040603050505030304" pitchFamily="18" charset="0"/>
                <a:cs typeface="Times New Roman" pitchFamily="18" charset="0"/>
              </a:rPr>
              <a:t>segmentation –</a:t>
            </a:r>
          </a:p>
          <a:p>
            <a:pPr marL="0" indent="0">
              <a:buNone/>
            </a:pPr>
            <a:r>
              <a:rPr lang="en-US" sz="2400" b="1" dirty="0">
                <a:latin typeface="Calisto MT" panose="02040603050505030304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alisto MT" panose="02040603050505030304" pitchFamily="18" charset="0"/>
                <a:cs typeface="Times New Roman" pitchFamily="18" charset="0"/>
              </a:rPr>
              <a:t>               □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L</a:t>
            </a: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imited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range of applications and automatic features are not having accurate </a:t>
            </a: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values and has s</a:t>
            </a:r>
            <a:r>
              <a:rPr lang="en-IN" sz="2400" dirty="0" smtClean="0">
                <a:latin typeface="Calisto MT" pitchFamily="18" charset="0"/>
              </a:rPr>
              <a:t>peckle, salt and pepper and </a:t>
            </a:r>
            <a:r>
              <a:rPr lang="en-IN" sz="2400" dirty="0" err="1" smtClean="0">
                <a:latin typeface="Calisto MT" pitchFamily="18" charset="0"/>
              </a:rPr>
              <a:t>gaussian</a:t>
            </a:r>
            <a:r>
              <a:rPr lang="en-IN" sz="2400" dirty="0" smtClean="0">
                <a:latin typeface="Calisto MT" pitchFamily="18" charset="0"/>
              </a:rPr>
              <a:t> noise.</a:t>
            </a:r>
          </a:p>
          <a:p>
            <a:pPr marL="0" indent="0">
              <a:buNone/>
            </a:pP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                □ The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region growing algorithm will segment not only the </a:t>
            </a: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tumour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area but also the non </a:t>
            </a:r>
            <a:r>
              <a:rPr lang="en-IN" sz="2400" dirty="0" smtClean="0">
                <a:latin typeface="Calisto MT" panose="02040603050505030304" pitchFamily="18" charset="0"/>
                <a:cs typeface="Times New Roman" pitchFamily="18" charset="0"/>
              </a:rPr>
              <a:t>tumour </a:t>
            </a:r>
            <a:r>
              <a:rPr lang="en-IN" sz="2400" dirty="0">
                <a:latin typeface="Calisto MT" panose="02040603050505030304" pitchFamily="18" charset="0"/>
                <a:cs typeface="Times New Roman" pitchFamily="18" charset="0"/>
              </a:rPr>
              <a:t>area which has high intensity ratio.</a:t>
            </a: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 </a:t>
            </a:r>
            <a:endParaRPr lang="en-US" sz="2400" dirty="0" smtClean="0">
              <a:latin typeface="Calisto MT" panose="0204060305050503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listo MT" panose="02040603050505030304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               □ We have to manually assign the values of the centroid to facilitate clustering.</a:t>
            </a:r>
            <a:endParaRPr lang="en-US" sz="2400" dirty="0">
              <a:latin typeface="Calisto MT" panose="02040603050505030304" pitchFamily="18" charset="0"/>
              <a:cs typeface="Times New Roman" pitchFamily="18" charset="0"/>
            </a:endParaRPr>
          </a:p>
          <a:p>
            <a:pPr marL="0" indent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Calisto MT" pitchFamily="18" charset="0"/>
                <a:cs typeface="Times New Roman" pitchFamily="18" charset="0"/>
              </a:rPr>
              <a:t>Proposed System –</a:t>
            </a:r>
          </a:p>
          <a:p>
            <a:pPr marL="0" indent="0">
              <a:buNone/>
            </a:pPr>
            <a:r>
              <a:rPr lang="en-US" sz="2400" b="1" dirty="0" smtClean="0">
                <a:latin typeface="Calisto MT" pitchFamily="18" charset="0"/>
                <a:cs typeface="Times New Roman" pitchFamily="18" charset="0"/>
              </a:rPr>
              <a:t>                □ </a:t>
            </a:r>
            <a:r>
              <a:rPr lang="en-US" sz="2400" dirty="0" smtClean="0">
                <a:latin typeface="Calisto MT" panose="02040603050505030304" pitchFamily="18" charset="0"/>
                <a:cs typeface="Times New Roman" pitchFamily="18" charset="0"/>
              </a:rPr>
              <a:t>Adaptive region growing method based on the gradients and variances.</a:t>
            </a:r>
          </a:p>
          <a:p>
            <a:pPr marL="0" indent="0">
              <a:buNone/>
            </a:pPr>
            <a:r>
              <a:rPr lang="en-US" sz="2400" b="1" dirty="0" smtClean="0">
                <a:latin typeface="Calisto MT" panose="02040603050505030304" pitchFamily="18" charset="0"/>
                <a:cs typeface="Times New Roman" pitchFamily="18" charset="0"/>
              </a:rPr>
              <a:t>                □ </a:t>
            </a:r>
            <a:r>
              <a:rPr lang="en-IN" sz="2400" dirty="0" smtClean="0">
                <a:latin typeface="Calisto MT" panose="02040603050505030304" pitchFamily="18" charset="0"/>
              </a:rPr>
              <a:t>Can reduce the number of iterations, which leads to a significant reduction in the computational cost while attaining similar levels of accuracy.</a:t>
            </a:r>
          </a:p>
          <a:p>
            <a:pPr marL="0" indent="0">
              <a:buNone/>
            </a:pPr>
            <a:endParaRPr lang="en-US" sz="2400" dirty="0" smtClean="0">
              <a:latin typeface="Calisto MT" panose="0204060305050503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Calisto MT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712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608" y="243165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PROPOSED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6193"/>
            <a:ext cx="10820400" cy="4883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alisto MT" panose="02040603050505030304" pitchFamily="18" charset="0"/>
                <a:cs typeface="Times New Roman" pitchFamily="18" charset="0"/>
              </a:rPr>
              <a:t>METHODOLOGIES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Calisto MT" panose="02040603050505030304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Calisto MT" panose="02040603050505030304" pitchFamily="18" charset="0"/>
                <a:cs typeface="Times New Roman" pitchFamily="18" charset="0"/>
              </a:rPr>
              <a:t>Image Restoration</a:t>
            </a:r>
            <a:endParaRPr lang="en-US" sz="2800" dirty="0">
              <a:latin typeface="Calisto MT" panose="0204060305050503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sto MT" panose="02040603050505030304" pitchFamily="18" charset="0"/>
                <a:cs typeface="Times New Roman" pitchFamily="18" charset="0"/>
              </a:rPr>
              <a:t>              Image </a:t>
            </a:r>
            <a:r>
              <a:rPr lang="en-US" sz="2800" dirty="0">
                <a:latin typeface="Calisto MT" panose="02040603050505030304" pitchFamily="18" charset="0"/>
                <a:cs typeface="Times New Roman" pitchFamily="18" charset="0"/>
              </a:rPr>
              <a:t>De-noising using Anisotropic Diffusion fusion Filter</a:t>
            </a:r>
          </a:p>
          <a:p>
            <a:pPr marL="0" indent="0">
              <a:buNone/>
            </a:pPr>
            <a:r>
              <a:rPr lang="en-US" sz="2800" b="1" dirty="0" smtClean="0">
                <a:latin typeface="Calisto MT" panose="02040603050505030304" pitchFamily="18" charset="0"/>
                <a:cs typeface="Times New Roman" pitchFamily="18" charset="0"/>
              </a:rPr>
              <a:t>2.    </a:t>
            </a:r>
            <a:r>
              <a:rPr lang="en-US" sz="2800" b="1" dirty="0">
                <a:latin typeface="Calisto MT" panose="02040603050505030304" pitchFamily="18" charset="0"/>
                <a:cs typeface="Times New Roman" pitchFamily="18" charset="0"/>
              </a:rPr>
              <a:t> </a:t>
            </a:r>
            <a:r>
              <a:rPr lang="en-US" sz="2800" b="1" dirty="0" smtClean="0">
                <a:latin typeface="Calisto MT" panose="02040603050505030304" pitchFamily="18" charset="0"/>
                <a:cs typeface="Times New Roman" pitchFamily="18" charset="0"/>
              </a:rPr>
              <a:t>Image </a:t>
            </a:r>
            <a:r>
              <a:rPr lang="en-US" sz="2800" b="1" dirty="0">
                <a:latin typeface="Calisto MT" panose="02040603050505030304" pitchFamily="18" charset="0"/>
                <a:cs typeface="Times New Roman" pitchFamily="18" charset="0"/>
              </a:rPr>
              <a:t>Enhancement </a:t>
            </a:r>
            <a:endParaRPr lang="en-US" sz="2800" dirty="0">
              <a:latin typeface="Calisto MT" panose="0204060305050503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sto MT" panose="02040603050505030304" pitchFamily="18" charset="0"/>
                <a:cs typeface="Times New Roman" pitchFamily="18" charset="0"/>
              </a:rPr>
              <a:t>              Image </a:t>
            </a:r>
            <a:r>
              <a:rPr lang="en-US" sz="2800" dirty="0">
                <a:latin typeface="Calisto MT" panose="02040603050505030304" pitchFamily="18" charset="0"/>
                <a:cs typeface="Times New Roman" pitchFamily="18" charset="0"/>
              </a:rPr>
              <a:t>Enhancement using Adaptive Mean Adjustment (</a:t>
            </a:r>
            <a:r>
              <a:rPr lang="en-US" sz="2800" dirty="0" smtClean="0">
                <a:latin typeface="Calisto MT" panose="02040603050505030304" pitchFamily="18" charset="0"/>
                <a:cs typeface="Times New Roman" pitchFamily="18" charset="0"/>
              </a:rPr>
              <a:t>AMA)</a:t>
            </a:r>
          </a:p>
          <a:p>
            <a:pPr marL="0" indent="0">
              <a:buNone/>
            </a:pPr>
            <a:r>
              <a:rPr lang="en-US" sz="2800" b="1" dirty="0" smtClean="0">
                <a:latin typeface="Calisto MT" panose="02040603050505030304" pitchFamily="18" charset="0"/>
                <a:cs typeface="Times New Roman" pitchFamily="18" charset="0"/>
              </a:rPr>
              <a:t>3.     Image </a:t>
            </a:r>
            <a:r>
              <a:rPr lang="en-US" sz="2800" b="1" dirty="0">
                <a:latin typeface="Calisto MT" panose="02040603050505030304" pitchFamily="18" charset="0"/>
                <a:cs typeface="Times New Roman" pitchFamily="18" charset="0"/>
              </a:rPr>
              <a:t>Segmentation </a:t>
            </a:r>
            <a:endParaRPr lang="en-US" sz="2800" dirty="0">
              <a:latin typeface="Calisto MT" panose="0204060305050503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sto MT" panose="02040603050505030304" pitchFamily="18" charset="0"/>
                <a:cs typeface="Times New Roman" pitchFamily="18" charset="0"/>
              </a:rPr>
              <a:t>              AMS </a:t>
            </a:r>
            <a:r>
              <a:rPr lang="en-US" sz="2800" dirty="0">
                <a:latin typeface="Calisto MT" panose="02040603050505030304" pitchFamily="18" charset="0"/>
                <a:cs typeface="Times New Roman" pitchFamily="18" charset="0"/>
              </a:rPr>
              <a:t>based Modified Fuzzy C Means Clustering Segmentation (AMS– MFCM)</a:t>
            </a:r>
          </a:p>
          <a:p>
            <a:pPr marL="0" indent="0">
              <a:buNone/>
            </a:pPr>
            <a:r>
              <a:rPr lang="en-US" sz="2800" b="1" dirty="0" smtClean="0">
                <a:latin typeface="Calisto MT" panose="02040603050505030304" pitchFamily="18" charset="0"/>
                <a:cs typeface="Times New Roman" pitchFamily="18" charset="0"/>
              </a:rPr>
              <a:t>4. </a:t>
            </a:r>
            <a:r>
              <a:rPr lang="en-US" sz="2800" dirty="0" smtClean="0">
                <a:latin typeface="Calisto MT" panose="02040603050505030304" pitchFamily="18" charset="0"/>
                <a:cs typeface="Times New Roman" pitchFamily="18" charset="0"/>
              </a:rPr>
              <a:t>    </a:t>
            </a:r>
            <a:r>
              <a:rPr lang="en-US" sz="2800" b="1" dirty="0" smtClean="0">
                <a:latin typeface="Calisto MT" panose="02040603050505030304" pitchFamily="18" charset="0"/>
                <a:cs typeface="Times New Roman" pitchFamily="18" charset="0"/>
              </a:rPr>
              <a:t>Image </a:t>
            </a:r>
            <a:r>
              <a:rPr lang="en-US" sz="2800" b="1" dirty="0">
                <a:latin typeface="Calisto MT" panose="02040603050505030304" pitchFamily="18" charset="0"/>
                <a:cs typeface="Times New Roman" pitchFamily="18" charset="0"/>
              </a:rPr>
              <a:t>Feature Extraction</a:t>
            </a:r>
            <a:endParaRPr lang="en-US" sz="2800" dirty="0">
              <a:latin typeface="Calisto MT" panose="0204060305050503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sto MT" panose="02040603050505030304" pitchFamily="18" charset="0"/>
                <a:cs typeface="Times New Roman" pitchFamily="18" charset="0"/>
              </a:rPr>
              <a:t>              2D </a:t>
            </a:r>
            <a:r>
              <a:rPr lang="en-US" sz="2800" dirty="0">
                <a:latin typeface="Calisto MT" panose="02040603050505030304" pitchFamily="18" charset="0"/>
                <a:cs typeface="Times New Roman" pitchFamily="18" charset="0"/>
              </a:rPr>
              <a:t>Discrete Wavelet Transform and GLCM (Gray level </a:t>
            </a:r>
            <a:r>
              <a:rPr lang="en-US" sz="2800" dirty="0" smtClean="0">
                <a:latin typeface="Calisto MT" panose="02040603050505030304" pitchFamily="18" charset="0"/>
                <a:cs typeface="Times New Roman" pitchFamily="18" charset="0"/>
              </a:rPr>
              <a:t>co- occurrence </a:t>
            </a:r>
            <a:r>
              <a:rPr lang="en-US" sz="2800" dirty="0">
                <a:latin typeface="Calisto MT" panose="02040603050505030304" pitchFamily="18" charset="0"/>
                <a:cs typeface="Times New Roman" pitchFamily="18" charset="0"/>
              </a:rPr>
              <a:t>matrix)</a:t>
            </a:r>
          </a:p>
          <a:p>
            <a:pPr marL="0" indent="0">
              <a:buNone/>
            </a:pPr>
            <a:r>
              <a:rPr lang="en-US" sz="2800" b="1" dirty="0" smtClean="0">
                <a:latin typeface="Calisto MT" panose="02040603050505030304" pitchFamily="18" charset="0"/>
                <a:cs typeface="Times New Roman" pitchFamily="18" charset="0"/>
              </a:rPr>
              <a:t>5.     Classification</a:t>
            </a:r>
            <a:endParaRPr lang="en-US" sz="2800" dirty="0">
              <a:latin typeface="Calisto MT" panose="0204060305050503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sto MT" panose="02040603050505030304" pitchFamily="18" charset="0"/>
                <a:cs typeface="Times New Roman" pitchFamily="18" charset="0"/>
              </a:rPr>
              <a:t>              Classification </a:t>
            </a:r>
            <a:r>
              <a:rPr lang="en-US" sz="2800" dirty="0">
                <a:latin typeface="Calisto MT" panose="02040603050505030304" pitchFamily="18" charset="0"/>
                <a:cs typeface="Times New Roman" pitchFamily="18" charset="0"/>
              </a:rPr>
              <a:t>using Neuro-SVM (Support Vector Machine)</a:t>
            </a:r>
          </a:p>
          <a:p>
            <a:pPr marL="0" indent="0">
              <a:buNone/>
            </a:pPr>
            <a:r>
              <a:rPr lang="en-US" sz="2800" b="1" dirty="0" smtClean="0">
                <a:latin typeface="Calisto MT" panose="02040603050505030304" pitchFamily="18" charset="0"/>
                <a:cs typeface="Times New Roman" pitchFamily="18" charset="0"/>
              </a:rPr>
              <a:t>6.     Proposed </a:t>
            </a:r>
            <a:r>
              <a:rPr lang="en-US" sz="2800" b="1" dirty="0">
                <a:latin typeface="Calisto MT" panose="02040603050505030304" pitchFamily="18" charset="0"/>
                <a:cs typeface="Times New Roman" pitchFamily="18" charset="0"/>
              </a:rPr>
              <a:t>Algorithm 6 – 3D modeling</a:t>
            </a:r>
            <a:endParaRPr lang="en-US" sz="2800" dirty="0">
              <a:latin typeface="Calisto MT" panose="0204060305050503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sto MT" panose="02040603050505030304" pitchFamily="18" charset="0"/>
                <a:cs typeface="Times New Roman" pitchFamily="18" charset="0"/>
              </a:rPr>
              <a:t>              3D </a:t>
            </a:r>
            <a:r>
              <a:rPr lang="en-US" sz="2800" dirty="0">
                <a:latin typeface="Calisto MT" panose="02040603050505030304" pitchFamily="18" charset="0"/>
                <a:cs typeface="Times New Roman" pitchFamily="18" charset="0"/>
              </a:rPr>
              <a:t>modeling of segmented tumor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009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sto MT" pitchFamily="18" charset="0"/>
              </a:rPr>
              <a:t>MATLAB 2011 version</a:t>
            </a:r>
          </a:p>
          <a:p>
            <a:r>
              <a:rPr lang="en-IN" dirty="0" smtClean="0">
                <a:latin typeface="Calisto MT" pitchFamily="18" charset="0"/>
              </a:rPr>
              <a:t>Toolbox – Digital Image processing Toolbox</a:t>
            </a:r>
            <a:endParaRPr lang="en-IN" dirty="0">
              <a:latin typeface="Calisto MT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3034</TotalTime>
  <Words>1442</Words>
  <Application>Microsoft Office PowerPoint</Application>
  <PresentationFormat>Custom</PresentationFormat>
  <Paragraphs>256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Vapor Trail</vt:lpstr>
      <vt:lpstr>Equation</vt:lpstr>
      <vt:lpstr>EFFICIENT BRAIN SEGMENTATION     FOR 3D PRINTING APPLICATIONS</vt:lpstr>
      <vt:lpstr>OBJECTIVE</vt:lpstr>
      <vt:lpstr>INTRODUCTION</vt:lpstr>
      <vt:lpstr>Slide 4</vt:lpstr>
      <vt:lpstr>LITERATURE SURVEY</vt:lpstr>
      <vt:lpstr>Slide 6</vt:lpstr>
      <vt:lpstr>Inferences from literature survey</vt:lpstr>
      <vt:lpstr>PROPOSED MODEL</vt:lpstr>
      <vt:lpstr>IMPLEMENTATION ENVIRONMENT</vt:lpstr>
      <vt:lpstr>BLOCK DIAGRAM</vt:lpstr>
      <vt:lpstr>IMAGE RESTORATION</vt:lpstr>
      <vt:lpstr>ALGORITHM</vt:lpstr>
      <vt:lpstr>Slide 13</vt:lpstr>
      <vt:lpstr>Slide 14</vt:lpstr>
      <vt:lpstr>Slide 15</vt:lpstr>
      <vt:lpstr>IMAGE ENHANCEMENT</vt:lpstr>
      <vt:lpstr>ALGORITHM</vt:lpstr>
      <vt:lpstr>Slide 18</vt:lpstr>
      <vt:lpstr>Slide 19</vt:lpstr>
      <vt:lpstr>Slide 20</vt:lpstr>
      <vt:lpstr>IMAGE SEGMENTATION</vt:lpstr>
      <vt:lpstr>ALGORITHM</vt:lpstr>
      <vt:lpstr>Slide 23</vt:lpstr>
      <vt:lpstr>Slide 24</vt:lpstr>
      <vt:lpstr>FEATURE EXTRACTION</vt:lpstr>
      <vt:lpstr>Slide 26</vt:lpstr>
      <vt:lpstr>GLCM FEATURES</vt:lpstr>
      <vt:lpstr>Slide 28</vt:lpstr>
      <vt:lpstr>Slide 29</vt:lpstr>
      <vt:lpstr>classification</vt:lpstr>
      <vt:lpstr>Slide 31</vt:lpstr>
      <vt:lpstr>ACCURACY TESTING</vt:lpstr>
      <vt:lpstr>3d modelling</vt:lpstr>
      <vt:lpstr>Slide 34</vt:lpstr>
      <vt:lpstr>CONCLUSION</vt:lpstr>
      <vt:lpstr>REFERENCES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BRAIN SEGMENTATION      FOR 3D PRINTING APPLICATIONS</dc:title>
  <dc:creator>Vidya Preetha</dc:creator>
  <cp:lastModifiedBy>prem anand</cp:lastModifiedBy>
  <cp:revision>78</cp:revision>
  <dcterms:created xsi:type="dcterms:W3CDTF">2017-02-15T08:23:10Z</dcterms:created>
  <dcterms:modified xsi:type="dcterms:W3CDTF">2017-04-03T12:41:50Z</dcterms:modified>
</cp:coreProperties>
</file>