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7499-AE4C-4B05-A7E5-80787CBDE2BB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FF4AF37D-C9AE-4021-856D-7A216D64B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144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7499-AE4C-4B05-A7E5-80787CBDE2BB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F4AF37D-C9AE-4021-856D-7A216D64B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491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7499-AE4C-4B05-A7E5-80787CBDE2BB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F4AF37D-C9AE-4021-856D-7A216D64B6FE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652903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7499-AE4C-4B05-A7E5-80787CBDE2BB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F4AF37D-C9AE-4021-856D-7A216D64B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6621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7499-AE4C-4B05-A7E5-80787CBDE2BB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F4AF37D-C9AE-4021-856D-7A216D64B6FE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803321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7499-AE4C-4B05-A7E5-80787CBDE2BB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F4AF37D-C9AE-4021-856D-7A216D64B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4442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7499-AE4C-4B05-A7E5-80787CBDE2BB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AF37D-C9AE-4021-856D-7A216D64B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3660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7499-AE4C-4B05-A7E5-80787CBDE2BB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AF37D-C9AE-4021-856D-7A216D64B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415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7499-AE4C-4B05-A7E5-80787CBDE2BB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AF37D-C9AE-4021-856D-7A216D64B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545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7499-AE4C-4B05-A7E5-80787CBDE2BB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F4AF37D-C9AE-4021-856D-7A216D64B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139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7499-AE4C-4B05-A7E5-80787CBDE2BB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F4AF37D-C9AE-4021-856D-7A216D64B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844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7499-AE4C-4B05-A7E5-80787CBDE2BB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F4AF37D-C9AE-4021-856D-7A216D64B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510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7499-AE4C-4B05-A7E5-80787CBDE2BB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AF37D-C9AE-4021-856D-7A216D64B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3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7499-AE4C-4B05-A7E5-80787CBDE2BB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AF37D-C9AE-4021-856D-7A216D64B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932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7499-AE4C-4B05-A7E5-80787CBDE2BB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AF37D-C9AE-4021-856D-7A216D64B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28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7499-AE4C-4B05-A7E5-80787CBDE2BB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F4AF37D-C9AE-4021-856D-7A216D64B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767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F27499-AE4C-4B05-A7E5-80787CBDE2BB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FF4AF37D-C9AE-4021-856D-7A216D64B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921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55C12-B4BF-9AAA-8902-033E92E803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7161" y="1580272"/>
            <a:ext cx="10261549" cy="1296762"/>
          </a:xfrm>
        </p:spPr>
        <p:txBody>
          <a:bodyPr>
            <a:noAutofit/>
          </a:bodyPr>
          <a:lstStyle/>
          <a:p>
            <a:br>
              <a:rPr lang="en-US" sz="3500" b="0" i="0" u="none" strike="noStrike" baseline="0" dirty="0">
                <a:solidFill>
                  <a:srgbClr val="C00000"/>
                </a:solidFill>
                <a:latin typeface="Times New Roman" panose="02020603050405020304" pitchFamily="18" charset="0"/>
              </a:rPr>
            </a:br>
            <a:r>
              <a:rPr lang="en-US" sz="3500" b="0" i="0" u="none" strike="noStrike" baseline="0" dirty="0">
                <a:solidFill>
                  <a:srgbClr val="C00000"/>
                </a:solidFill>
                <a:latin typeface="Times New Roman" panose="02020603050405020304" pitchFamily="18" charset="0"/>
              </a:rPr>
              <a:t> </a:t>
            </a:r>
            <a:r>
              <a:rPr lang="en-US" sz="4500" b="1" i="0" u="none" strike="noStrike" baseline="0" dirty="0">
                <a:solidFill>
                  <a:srgbClr val="C00000"/>
                </a:solidFill>
                <a:latin typeface="Times New Roman" panose="02020603050405020304" pitchFamily="18" charset="0"/>
              </a:rPr>
              <a:t>SONAR</a:t>
            </a:r>
            <a:br>
              <a:rPr lang="en-US" sz="4500" b="1" i="0" u="none" strike="noStrike" baseline="0" dirty="0">
                <a:solidFill>
                  <a:srgbClr val="C00000"/>
                </a:solidFill>
                <a:latin typeface="Times New Roman" panose="02020603050405020304" pitchFamily="18" charset="0"/>
              </a:rPr>
            </a:br>
            <a:r>
              <a:rPr lang="en-US" sz="4500" b="1" i="0" u="none" strike="noStrike" baseline="0" dirty="0">
                <a:solidFill>
                  <a:srgbClr val="C00000"/>
                </a:solidFill>
                <a:latin typeface="Times New Roman" panose="02020603050405020304" pitchFamily="18" charset="0"/>
              </a:rPr>
              <a:t>               </a:t>
            </a:r>
            <a:r>
              <a:rPr lang="en-US" sz="3500" b="1" i="0" u="none" strike="noStrike" baseline="0" dirty="0">
                <a:solidFill>
                  <a:srgbClr val="C00000"/>
                </a:solidFill>
                <a:latin typeface="Times New Roman" panose="02020603050405020304" pitchFamily="18" charset="0"/>
              </a:rPr>
              <a:t>(Sound Object Recognition and Analysis) </a:t>
            </a:r>
            <a:endParaRPr lang="en-US" sz="3500" dirty="0">
              <a:solidFill>
                <a:srgbClr val="C0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9FCDFF-BC89-E744-474C-BE559F1A96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31950" y="4691083"/>
            <a:ext cx="5660050" cy="1475937"/>
          </a:xfrm>
        </p:spPr>
        <p:txBody>
          <a:bodyPr>
            <a:noAutofit/>
          </a:bodyPr>
          <a:lstStyle/>
          <a:p>
            <a:r>
              <a:rPr lang="en-US" sz="25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</a:t>
            </a:r>
          </a:p>
          <a:p>
            <a:r>
              <a:rPr lang="en-US" sz="25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  Vidyaranya Ramesh Javalagi</a:t>
            </a:r>
          </a:p>
          <a:p>
            <a:r>
              <a:rPr lang="en-US" sz="25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   110655609</a:t>
            </a:r>
          </a:p>
        </p:txBody>
      </p:sp>
    </p:spTree>
    <p:extLst>
      <p:ext uri="{BB962C8B-B14F-4D97-AF65-F5344CB8AC3E}">
        <p14:creationId xmlns:p14="http://schemas.microsoft.com/office/powerpoint/2010/main" val="29656397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8A12A-26ED-DD28-FEDE-F99EAFDF1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3503075" cy="831064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otential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uyer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CCEB25-EE1B-D793-211A-28928A4321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455174"/>
            <a:ext cx="5695669" cy="3777622"/>
          </a:xfrm>
        </p:spPr>
        <p:txBody>
          <a:bodyPr>
            <a:normAutofit/>
          </a:bodyPr>
          <a:lstStyle/>
          <a:p>
            <a:pPr algn="l"/>
            <a:r>
              <a:rPr lang="en-US" sz="2500" b="0" i="0" dirty="0">
                <a:solidFill>
                  <a:srgbClr val="1C191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Smart City Authorities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500" b="0" i="0" dirty="0">
                <a:solidFill>
                  <a:srgbClr val="1C191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Public safety and security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500" b="0" i="0" dirty="0">
                <a:solidFill>
                  <a:srgbClr val="1C191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Efficient infrastructure management</a:t>
            </a:r>
          </a:p>
          <a:p>
            <a:r>
              <a:rPr lang="en-US" sz="2500" b="0" i="0" dirty="0">
                <a:solidFill>
                  <a:srgbClr val="1C191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Wildlife Conservation Groups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500" b="0" i="0" dirty="0">
                <a:solidFill>
                  <a:srgbClr val="1C191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Forest and species monitoring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500" b="0" i="0" dirty="0">
                <a:solidFill>
                  <a:srgbClr val="1C191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Anti-poaching early warning</a:t>
            </a:r>
          </a:p>
          <a:p>
            <a:pPr marL="0" indent="0">
              <a:buNone/>
            </a:pPr>
            <a:endParaRPr lang="en-US" sz="2500" b="0" i="0" dirty="0">
              <a:solidFill>
                <a:srgbClr val="1C1917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500" b="0" i="0" dirty="0">
              <a:solidFill>
                <a:srgbClr val="1C1917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89442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BDA57-192A-B188-93EA-24281CA1C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62238"/>
          </a:xfrm>
        </p:spPr>
        <p:txBody>
          <a:bodyPr/>
          <a:lstStyle/>
          <a:p>
            <a:r>
              <a:rPr lang="en-US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Core Benefits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DEABC4-6732-198E-C445-E18FDDDF5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5499" y="1386348"/>
            <a:ext cx="8915400" cy="2920181"/>
          </a:xfrm>
        </p:spPr>
        <p:txBody>
          <a:bodyPr>
            <a:normAutofit/>
          </a:bodyPr>
          <a:lstStyle/>
          <a:p>
            <a:pPr algn="l"/>
            <a:r>
              <a:rPr lang="en-US" sz="2500" b="0" i="0" dirty="0">
                <a:solidFill>
                  <a:srgbClr val="1C191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Title: Key Advantages of Sound AI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rgbClr val="1C191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sz="2500" b="0" i="0" dirty="0">
                <a:solidFill>
                  <a:srgbClr val="1C191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0%+ accuracy in classifying ambient sounds.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500" b="0" i="0" dirty="0">
                <a:solidFill>
                  <a:srgbClr val="1C191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Detects disturbances and anomalies in real-time.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500" b="0" i="0" dirty="0">
                <a:solidFill>
                  <a:srgbClr val="1C191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Scalable cloud-based solution requiring minimal hardware.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500" b="0" i="0" dirty="0">
                <a:solidFill>
                  <a:srgbClr val="1C191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Self-learning system adaptable to new environments.</a:t>
            </a:r>
          </a:p>
          <a:p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3034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0D378-C16B-B25E-D133-2413327E44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81055" y="1533832"/>
            <a:ext cx="8540906" cy="4227871"/>
          </a:xfrm>
        </p:spPr>
        <p:txBody>
          <a:bodyPr>
            <a:no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500" b="0" i="0" dirty="0">
                <a:solidFill>
                  <a:srgbClr val="1C191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Need to capture both spectral and temporal features of sounds.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500" b="0" i="0" dirty="0">
                <a:solidFill>
                  <a:srgbClr val="1C191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Spectral features - use CNN for processing spectrograms.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500" b="0" i="0" dirty="0">
                <a:solidFill>
                  <a:srgbClr val="1C191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Temporal features - use RNN for sequential modeling.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500" b="0" i="0" dirty="0">
                <a:solidFill>
                  <a:srgbClr val="1C191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Combining complementary strengths of CNN and RNN  architectures.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500" b="0" i="0" dirty="0">
                <a:solidFill>
                  <a:srgbClr val="1C191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CNNs are limited in modeling temporal context.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500" b="0" i="0" dirty="0">
                <a:solidFill>
                  <a:srgbClr val="1C191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RNNs alone may miss some discriminative spectral patterns.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500" b="0" i="0" dirty="0">
                <a:solidFill>
                  <a:srgbClr val="1C191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Hybrid model provides the best of both worlds.</a:t>
            </a:r>
          </a:p>
          <a:p>
            <a:pPr lvl="1" algn="just"/>
            <a:endParaRPr lang="en-US" sz="25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5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ADD084-F4B5-A8F5-FDEC-509C4AAC222A}"/>
              </a:ext>
            </a:extLst>
          </p:cNvPr>
          <p:cNvSpPr txBox="1"/>
          <p:nvPr/>
        </p:nvSpPr>
        <p:spPr>
          <a:xfrm>
            <a:off x="2481055" y="582251"/>
            <a:ext cx="786247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Why Use a Hybrid CNN-RNN Model?</a:t>
            </a:r>
            <a:endParaRPr lang="en-US" sz="35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4285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B4EBA-4CE8-5F18-C07D-007A7BC85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5777" y="732265"/>
            <a:ext cx="7170508" cy="693412"/>
          </a:xfrm>
        </p:spPr>
        <p:txBody>
          <a:bodyPr>
            <a:normAutofit/>
          </a:bodyPr>
          <a:lstStyle/>
          <a:p>
            <a:pPr algn="l"/>
            <a:r>
              <a:rPr lang="en-US" sz="36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Why Use LSTM RNNs Specifically?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69CA9-155A-CD96-C633-D8444D16FD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25777" y="1976283"/>
            <a:ext cx="7357320" cy="3777622"/>
          </a:xfrm>
        </p:spPr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500" b="0" i="0" dirty="0">
                <a:solidFill>
                  <a:srgbClr val="1C191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Struggled with vanishing gradients in early RNN experiments.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500" b="0" i="0" dirty="0">
                <a:solidFill>
                  <a:srgbClr val="1C191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LSTMs have proven effective at learning long-term dependencies.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500" b="0" i="0" dirty="0">
                <a:solidFill>
                  <a:srgbClr val="1C191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Gates in LSTM cells allow preservation of context over long sequences.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500" b="0" i="0" dirty="0">
                <a:solidFill>
                  <a:srgbClr val="1C191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Critical for identifying sounds with subtle temporal traits.</a:t>
            </a:r>
          </a:p>
        </p:txBody>
      </p:sp>
    </p:spTree>
    <p:extLst>
      <p:ext uri="{BB962C8B-B14F-4D97-AF65-F5344CB8AC3E}">
        <p14:creationId xmlns:p14="http://schemas.microsoft.com/office/powerpoint/2010/main" val="1477843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25317-6AD7-A310-2BC3-8E54699DE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32742"/>
          </a:xfrm>
        </p:spPr>
        <p:txBody>
          <a:bodyPr/>
          <a:lstStyle/>
          <a:p>
            <a:r>
              <a:rPr lang="en-US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Why Compare SVM and CNN Models?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2F32E2-97A1-8B52-BE9C-F7D03FB08B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779639"/>
            <a:ext cx="7996417" cy="3777622"/>
          </a:xfrm>
        </p:spPr>
        <p:txBody>
          <a:bodyPr>
            <a:normAutofit lnSpcReduction="10000"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500" b="0" i="0" dirty="0">
                <a:solidFill>
                  <a:srgbClr val="1C191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Need to benchmark performance against traditional ML models.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500" b="0" i="0" dirty="0">
                <a:solidFill>
                  <a:srgbClr val="1C191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SVMs previously used for sound classification with hand-crafted audio features.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500" b="0" i="0" dirty="0">
                <a:solidFill>
                  <a:srgbClr val="1C191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Expected CNNs to outperform SVM due to representation learning.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500" b="0" i="0" dirty="0">
                <a:solidFill>
                  <a:srgbClr val="1C191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Comparison helps quantify accuracy gains from deep learning.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500" b="0" i="0" dirty="0">
                <a:solidFill>
                  <a:srgbClr val="1C191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Also reveals insights into limitations of both approaches.</a:t>
            </a:r>
          </a:p>
          <a:p>
            <a:pPr marL="0" indent="0" algn="just">
              <a:buNone/>
            </a:pP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7504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CFB94-EBCA-DDD4-0068-C6FECCFC1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7957" y="633943"/>
            <a:ext cx="8911687" cy="1280890"/>
          </a:xfrm>
        </p:spPr>
        <p:txBody>
          <a:bodyPr/>
          <a:lstStyle/>
          <a:p>
            <a:r>
              <a:rPr lang="en-US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codes/ code-structures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2747C6-E8FA-88BA-60FE-F734D8587E24}"/>
              </a:ext>
            </a:extLst>
          </p:cNvPr>
          <p:cNvSpPr txBox="1"/>
          <p:nvPr/>
        </p:nvSpPr>
        <p:spPr>
          <a:xfrm>
            <a:off x="2297957" y="3094222"/>
            <a:ext cx="7612960" cy="27853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extract_mfcc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function is designed for extracting Mel-frequency cepstral coefficients (MFCC) from audio files.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Leveraging the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librosa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library, the function loads audio, captures a 4-second segment from the 1-second mark, computes the mean of 40 MFCCs, and produces a vector depicting the acoustic features.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B48174E-FFF5-34D1-5DFA-322756A949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9373" y="1274388"/>
            <a:ext cx="7350128" cy="1537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950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C7477-8819-A878-230C-E4B9C272A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1137845"/>
            <a:ext cx="8911687" cy="1280890"/>
          </a:xfrm>
        </p:spPr>
        <p:txBody>
          <a:bodyPr/>
          <a:lstStyle/>
          <a:p>
            <a:r>
              <a:rPr lang="en-US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 Architectures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34819-9138-22BB-4F37-FE1A42E33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84909" y="1936955"/>
            <a:ext cx="8727717" cy="2340077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500" b="0" i="0" dirty="0">
                <a:solidFill>
                  <a:srgbClr val="1C191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Implements RNN and CNN model architectures in </a:t>
            </a:r>
            <a:r>
              <a:rPr lang="en-US" sz="2500" b="0" i="0" dirty="0" err="1">
                <a:solidFill>
                  <a:srgbClr val="1C191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Keras</a:t>
            </a:r>
            <a:r>
              <a:rPr lang="en-US" sz="2500" b="0" i="0" dirty="0">
                <a:solidFill>
                  <a:srgbClr val="1C191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500" b="0" i="0" dirty="0">
                <a:solidFill>
                  <a:srgbClr val="1C191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RNN uses LSTM layers to learn temporal patterns.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500" b="0" i="0" dirty="0">
                <a:solidFill>
                  <a:srgbClr val="1C191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CNN uses convolutional and dense layers for feature extraction.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500" b="0" i="0" dirty="0">
                <a:solidFill>
                  <a:srgbClr val="1C191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Hybrid model incorporates both RNN and CNN components.</a:t>
            </a:r>
          </a:p>
          <a:p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6277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62ADA-2E5F-6C59-C284-0A73E3EE5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6296" y="633942"/>
            <a:ext cx="3231485" cy="722910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EC6B1-D2C1-A5D8-A86B-FFB05B286C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6296" y="1789471"/>
            <a:ext cx="4332698" cy="2369574"/>
          </a:xfrm>
        </p:spPr>
        <p:txBody>
          <a:bodyPr>
            <a:normAutofit/>
          </a:bodyPr>
          <a:lstStyle/>
          <a:p>
            <a:r>
              <a:rPr lang="en-US" sz="2500" b="0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CNN Accuracy: 0.5700</a:t>
            </a:r>
          </a:p>
          <a:p>
            <a:r>
              <a:rPr lang="en-US" sz="2500" b="0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LSTM Accuracy: 0.5150 </a:t>
            </a:r>
          </a:p>
          <a:p>
            <a:r>
              <a:rPr lang="en-US" sz="2500" b="0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SVM Accuracy: 0.4225 </a:t>
            </a:r>
          </a:p>
          <a:p>
            <a:r>
              <a:rPr lang="en-US" sz="2500" b="0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VGG16 Accuracy: 0.4325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52789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C9F27-6B46-D07A-0B93-44FC00271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290052"/>
            <a:ext cx="8911687" cy="830826"/>
          </a:xfrm>
        </p:spPr>
        <p:txBody>
          <a:bodyPr/>
          <a:lstStyle/>
          <a:p>
            <a:r>
              <a:rPr lang="en-US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What did not work in your project? 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AEAB4F-88F1-1408-6513-B3F2DB2527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1751" y="1120878"/>
            <a:ext cx="9048468" cy="5230760"/>
          </a:xfrm>
        </p:spPr>
        <p:txBody>
          <a:bodyPr>
            <a:noAutofit/>
          </a:bodyPr>
          <a:lstStyle/>
          <a:p>
            <a:pPr algn="just"/>
            <a:r>
              <a:rPr lang="en-US" sz="2500" b="0" i="0" dirty="0">
                <a:solidFill>
                  <a:srgbClr val="1C191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Difficulties with Imbalanced Data: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500" b="0" i="0" dirty="0">
                <a:solidFill>
                  <a:srgbClr val="1C191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dataset had unequal samples across sound categories.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500" b="0" i="0" dirty="0">
                <a:solidFill>
                  <a:srgbClr val="1C191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caused poor model performance on minority classes.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500" b="0" i="0" dirty="0">
                <a:solidFill>
                  <a:srgbClr val="1C191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Attempted oversampling and loss weighting but improvement was limited.</a:t>
            </a:r>
          </a:p>
          <a:p>
            <a:pPr algn="just"/>
            <a:r>
              <a:rPr lang="en-US" sz="2500" b="0" i="0" dirty="0">
                <a:solidFill>
                  <a:srgbClr val="1C191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Overfitting on Training Data: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500" b="0" i="0" dirty="0">
                <a:solidFill>
                  <a:srgbClr val="1C191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models tended to overfit after around 10 epochs.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500" b="0" i="0" dirty="0">
                <a:solidFill>
                  <a:srgbClr val="1C191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Validation accuracy plateaued while train accuracy kept increasing.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500" b="0" i="0" dirty="0">
                <a:solidFill>
                  <a:srgbClr val="1C191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Tried regularization methods like dropout but overfitting persisted.</a:t>
            </a:r>
          </a:p>
          <a:p>
            <a:pPr algn="just"/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84655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0FFC94-376A-AC32-A33E-028A979492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4412" y="1229032"/>
            <a:ext cx="8511407" cy="4640826"/>
          </a:xfrm>
        </p:spPr>
        <p:txBody>
          <a:bodyPr>
            <a:noAutofit/>
          </a:bodyPr>
          <a:lstStyle/>
          <a:p>
            <a:pPr algn="l"/>
            <a:r>
              <a:rPr lang="en-US" sz="2500" b="0" i="0" dirty="0">
                <a:solidFill>
                  <a:srgbClr val="1C191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Limited Generalization: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500" b="0" i="0" dirty="0">
                <a:solidFill>
                  <a:srgbClr val="1C191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Although accuracy on test set was good, performance dropped significantly on real-world sounds.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500" b="0" i="0" dirty="0">
                <a:solidFill>
                  <a:srgbClr val="1C191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Indicates models failed to generalize to unseen acoustic environments.</a:t>
            </a:r>
          </a:p>
          <a:p>
            <a:pPr algn="l"/>
            <a:r>
              <a:rPr lang="en-US" sz="2500" b="0" i="0" dirty="0">
                <a:solidFill>
                  <a:srgbClr val="1C191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Background Noise Sensitivity: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500" b="0" i="0" dirty="0">
                <a:solidFill>
                  <a:srgbClr val="1C191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Models struggled to classify sounds in noisy conditions with echoes or chatter.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500" b="0" i="0" dirty="0">
                <a:solidFill>
                  <a:srgbClr val="1C191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Accuracy was significantly lower for audio with background interference.</a:t>
            </a:r>
          </a:p>
          <a:p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762883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1168</TotalTime>
  <Words>500</Words>
  <Application>Microsoft Office PowerPoint</Application>
  <PresentationFormat>Widescreen</PresentationFormat>
  <Paragraphs>65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Century Gothic</vt:lpstr>
      <vt:lpstr>Times New Roman</vt:lpstr>
      <vt:lpstr>Wingdings 3</vt:lpstr>
      <vt:lpstr>Wisp</vt:lpstr>
      <vt:lpstr>  SONAR                (Sound Object Recognition and Analysis) </vt:lpstr>
      <vt:lpstr>PowerPoint Presentation</vt:lpstr>
      <vt:lpstr>Why Use LSTM RNNs Specifically?</vt:lpstr>
      <vt:lpstr>Why Compare SVM and CNN Models?</vt:lpstr>
      <vt:lpstr>codes/ code-structures</vt:lpstr>
      <vt:lpstr>Model Architectures</vt:lpstr>
      <vt:lpstr>Results</vt:lpstr>
      <vt:lpstr>What did not work in your project? </vt:lpstr>
      <vt:lpstr>PowerPoint Presentation</vt:lpstr>
      <vt:lpstr>Potential Buyer</vt:lpstr>
      <vt:lpstr>Core Benefits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SONAR                (Sound Object Recognition and Analysis) </dc:title>
  <dc:creator>Javalagi, Vidyaranya</dc:creator>
  <cp:lastModifiedBy>Javalagi, Vidyaranya</cp:lastModifiedBy>
  <cp:revision>13</cp:revision>
  <dcterms:created xsi:type="dcterms:W3CDTF">2023-12-08T01:36:54Z</dcterms:created>
  <dcterms:modified xsi:type="dcterms:W3CDTF">2023-12-08T21:05:50Z</dcterms:modified>
</cp:coreProperties>
</file>