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2" autoAdjust="0"/>
    <p:restoredTop sz="86482" autoAdjust="0"/>
  </p:normalViewPr>
  <p:slideViewPr>
    <p:cSldViewPr>
      <p:cViewPr>
        <p:scale>
          <a:sx n="100" d="100"/>
          <a:sy n="100" d="100"/>
        </p:scale>
        <p:origin x="942" y="72"/>
      </p:cViewPr>
      <p:guideLst>
        <p:guide orient="horz" pos="412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4A08E0-B425-4DCF-997B-C35D69E9DC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9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C87E4-90A4-46A3-A6F5-AB6C1C3671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" y="101600"/>
            <a:ext cx="8839200" cy="6561138"/>
          </a:xfrm>
          <a:prstGeom prst="rect">
            <a:avLst/>
          </a:prstGeom>
          <a:solidFill>
            <a:srgbClr val="E9F7FF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352925" y="2105025"/>
            <a:ext cx="4130675" cy="612775"/>
            <a:chOff x="2742" y="1326"/>
            <a:chExt cx="2602" cy="386"/>
          </a:xfrm>
        </p:grpSpPr>
        <p:pic>
          <p:nvPicPr>
            <p:cNvPr id="4" name="Picture 4" descr="pic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42" y="1326"/>
              <a:ext cx="61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5" descr="pic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99" y="1327"/>
              <a:ext cx="614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 descr="pic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67" y="1327"/>
              <a:ext cx="614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7" descr="pic4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31" y="1327"/>
              <a:ext cx="61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745" y="1326"/>
              <a:ext cx="610" cy="38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9"/>
            <p:cNvSpPr>
              <a:spLocks noChangeArrowheads="1"/>
            </p:cNvSpPr>
            <p:nvPr userDrawn="1"/>
          </p:nvSpPr>
          <p:spPr bwMode="auto">
            <a:xfrm>
              <a:off x="3402" y="1326"/>
              <a:ext cx="610" cy="38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Rectangle 10"/>
            <p:cNvSpPr>
              <a:spLocks noChangeArrowheads="1"/>
            </p:cNvSpPr>
            <p:nvPr userDrawn="1"/>
          </p:nvSpPr>
          <p:spPr bwMode="auto">
            <a:xfrm>
              <a:off x="4068" y="1326"/>
              <a:ext cx="610" cy="38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Rectangle 11"/>
            <p:cNvSpPr>
              <a:spLocks noChangeArrowheads="1"/>
            </p:cNvSpPr>
            <p:nvPr userDrawn="1"/>
          </p:nvSpPr>
          <p:spPr bwMode="auto">
            <a:xfrm>
              <a:off x="4731" y="1326"/>
              <a:ext cx="610" cy="38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2" name="Picture 12" descr="infosys_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0125" y="831850"/>
            <a:ext cx="24606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DF11-D846-4BC0-B2DB-2FD4C6D61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938" y="425450"/>
            <a:ext cx="2171700" cy="205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0838" y="425450"/>
            <a:ext cx="6362700" cy="205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38E72-48F3-4340-A12C-FD17B6A66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AE402-07D9-497D-98FA-82E192A06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DD920-05C8-418C-8D0D-F8C942DFA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8850" y="1139825"/>
            <a:ext cx="3962400" cy="1341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3650" y="1139825"/>
            <a:ext cx="3962400" cy="1341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474C8-3D77-43D1-8FC0-9CE6CC42C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BBF49-9FA0-4B90-97A8-3A5C82B49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7C604-FD15-4201-896A-87F70D7A4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C4403-A0CA-445C-B739-7F4F17577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D2FC4-8E37-4B23-832E-C56BA5EF5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80E8E-AA37-460A-952C-EAEE95879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175000" y="6335713"/>
            <a:ext cx="250825" cy="446087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tIns="91440" bIns="9144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127750"/>
          </a:xfrm>
          <a:prstGeom prst="rect">
            <a:avLst/>
          </a:prstGeom>
          <a:solidFill>
            <a:srgbClr val="E9F7FF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425450"/>
            <a:ext cx="868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0" y="1139825"/>
            <a:ext cx="8077200" cy="1341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 First level</a:t>
            </a:r>
          </a:p>
          <a:p>
            <a:pPr lvl="2"/>
            <a:r>
              <a:rPr lang="en-US"/>
              <a:t> Second level</a:t>
            </a:r>
          </a:p>
          <a:p>
            <a:pPr lvl="3"/>
            <a:r>
              <a:rPr lang="en-US"/>
              <a:t> Third level</a:t>
            </a:r>
          </a:p>
          <a:p>
            <a:pPr lvl="4"/>
            <a:r>
              <a:rPr lang="en-US"/>
              <a:t> Fourth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75000" y="6630988"/>
            <a:ext cx="533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FC0632D-C96C-4296-B0BA-BB126C723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52400" y="6340475"/>
            <a:ext cx="2987675" cy="442913"/>
            <a:chOff x="96" y="3994"/>
            <a:chExt cx="1882" cy="279"/>
          </a:xfrm>
        </p:grpSpPr>
        <p:pic>
          <p:nvPicPr>
            <p:cNvPr id="1033" name="Picture 8" descr="pic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6" y="3994"/>
              <a:ext cx="443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9" descr="pic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71" y="3995"/>
              <a:ext cx="444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0" descr="pic3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054" y="3995"/>
              <a:ext cx="444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1" descr="pic4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535" y="3995"/>
              <a:ext cx="443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32" name="Rectangle 12"/>
            <p:cNvSpPr>
              <a:spLocks noChangeArrowheads="1"/>
            </p:cNvSpPr>
            <p:nvPr userDrawn="1"/>
          </p:nvSpPr>
          <p:spPr bwMode="auto">
            <a:xfrm>
              <a:off x="98" y="3994"/>
              <a:ext cx="441" cy="2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133" name="Rectangle 13"/>
            <p:cNvSpPr>
              <a:spLocks noChangeArrowheads="1"/>
            </p:cNvSpPr>
            <p:nvPr userDrawn="1"/>
          </p:nvSpPr>
          <p:spPr bwMode="auto">
            <a:xfrm>
              <a:off x="573" y="3994"/>
              <a:ext cx="442" cy="2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134" name="Rectangle 14"/>
            <p:cNvSpPr>
              <a:spLocks noChangeArrowheads="1"/>
            </p:cNvSpPr>
            <p:nvPr userDrawn="1"/>
          </p:nvSpPr>
          <p:spPr bwMode="auto">
            <a:xfrm>
              <a:off x="1055" y="3994"/>
              <a:ext cx="441" cy="2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135" name="Rectangle 15"/>
            <p:cNvSpPr>
              <a:spLocks noChangeArrowheads="1"/>
            </p:cNvSpPr>
            <p:nvPr userDrawn="1"/>
          </p:nvSpPr>
          <p:spPr bwMode="auto">
            <a:xfrm>
              <a:off x="1535" y="3994"/>
              <a:ext cx="441" cy="2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032" name="Picture 16" descr="New_Logo with tag line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125" r="12671" b="31119"/>
          <a:stretch>
            <a:fillRect/>
          </a:stretch>
        </p:blipFill>
        <p:spPr bwMode="auto">
          <a:xfrm>
            <a:off x="7934325" y="6400800"/>
            <a:ext cx="1066800" cy="3810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defTabSz="895350" rtl="0" eaLnBrk="0" fontAlgn="base" hangingPunct="0">
        <a:spcBef>
          <a:spcPct val="0"/>
        </a:spcBef>
        <a:spcAft>
          <a:spcPct val="0"/>
        </a:spcAft>
        <a:buSzPct val="12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0663" algn="l" defTabSz="895350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914400" indent="-220663" algn="l" defTabSz="895350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</a:defRPr>
      </a:lvl3pPr>
      <a:lvl4pPr marL="1260475" indent="-231775" algn="l" defTabSz="895350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4pPr>
      <a:lvl5pPr marL="1597025" indent="-222250" algn="l" defTabSz="895350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054225" indent="-222250" algn="l" defTabSz="895350" rtl="0" fontAlgn="base">
        <a:spcBef>
          <a:spcPct val="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</a:defRPr>
      </a:lvl6pPr>
      <a:lvl7pPr marL="2511425" indent="-222250" algn="l" defTabSz="895350" rtl="0" fontAlgn="base">
        <a:spcBef>
          <a:spcPct val="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2968625" indent="-222250" algn="l" defTabSz="895350" rtl="0" fontAlgn="base">
        <a:spcBef>
          <a:spcPct val="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3425825" indent="-222250" algn="l" defTabSz="895350" rtl="0" fontAlgn="base">
        <a:spcBef>
          <a:spcPct val="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19075"/>
            <a:ext cx="8737600" cy="3539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rgbClr val="003399"/>
                </a:solidFill>
                <a:latin typeface="Book Antiqua" panose="02040602050305030304" pitchFamily="18" charset="0"/>
              </a:rPr>
              <a:t>SOAPUI Script Generator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11779"/>
            <a:ext cx="8610600" cy="4258025"/>
          </a:xfrm>
        </p:spPr>
        <p:txBody>
          <a:bodyPr lIns="182880" tIns="45720" rIns="182880" bIns="228600"/>
          <a:lstStyle/>
          <a:p>
            <a:pPr marL="144463" indent="-144463" defTabSz="1208088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charset="0"/>
              <a:buNone/>
              <a:defRPr/>
            </a:pPr>
            <a:r>
              <a:rPr lang="en-US" sz="1300" u="sng" dirty="0">
                <a:latin typeface="Book Antiqua" pitchFamily="18" charset="0"/>
              </a:rPr>
              <a:t>Background</a:t>
            </a:r>
          </a:p>
          <a:p>
            <a:pPr marL="144463" indent="-144463" algn="just" defTabSz="1208088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Validation of customer data is done in SOAPUI to get the appropriate response from the AUTHHUB team when the customers try to apply for various banking products</a:t>
            </a:r>
          </a:p>
          <a:p>
            <a:pPr marL="144463" indent="-144463" algn="just" defTabSz="1208088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For validation, SOAPUI uses a script which contains customer data and on execution of the script, the AUTHHUB responds by giving the Acceptance/ Decline response based on </a:t>
            </a:r>
            <a:r>
              <a:rPr lang="en-US" sz="120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internal criteria</a:t>
            </a:r>
            <a:endParaRPr lang="en-US" sz="1200" dirty="0">
              <a:solidFill>
                <a:srgbClr val="000000"/>
              </a:solidFill>
              <a:latin typeface="Book Antiqua" pitchFamily="18" charset="0"/>
              <a:cs typeface="Times New Roman" pitchFamily="18" charset="0"/>
            </a:endParaRPr>
          </a:p>
          <a:p>
            <a:pPr marL="0" indent="0" algn="just" defTabSz="1208088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None/>
              <a:defRPr/>
            </a:pPr>
            <a:endParaRPr lang="en-US" sz="1200" dirty="0">
              <a:solidFill>
                <a:srgbClr val="000000"/>
              </a:solidFill>
              <a:latin typeface="Book Antiqua" pitchFamily="18" charset="0"/>
              <a:cs typeface="Times New Roman" pitchFamily="18" charset="0"/>
            </a:endParaRPr>
          </a:p>
          <a:p>
            <a:pPr marL="144463" indent="-144463" defTabSz="1208088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charset="0"/>
              <a:buNone/>
              <a:defRPr/>
            </a:pPr>
            <a:r>
              <a:rPr lang="en-US" sz="1300" u="sng" dirty="0">
                <a:latin typeface="Book Antiqua" pitchFamily="18" charset="0"/>
              </a:rPr>
              <a:t>Problem Statement:</a:t>
            </a:r>
          </a:p>
          <a:p>
            <a:pPr marL="144463" indent="-144463" algn="just" defTabSz="1208088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Creating the script involves much effort in segregating customer data and update the script manually every time for each user</a:t>
            </a:r>
          </a:p>
          <a:p>
            <a:pPr marL="0" indent="0" algn="just" defTabSz="1208088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None/>
              <a:defRPr/>
            </a:pPr>
            <a:endParaRPr lang="en-US" sz="1200" dirty="0">
              <a:solidFill>
                <a:srgbClr val="000000"/>
              </a:solidFill>
              <a:latin typeface="Book Antiqua" pitchFamily="18" charset="0"/>
              <a:cs typeface="Times New Roman" pitchFamily="18" charset="0"/>
            </a:endParaRPr>
          </a:p>
          <a:p>
            <a:pPr marL="144463" indent="-144463" defTabSz="1208088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charset="0"/>
              <a:buNone/>
              <a:defRPr/>
            </a:pPr>
            <a:r>
              <a:rPr lang="en-US" sz="1300" u="sng" dirty="0">
                <a:latin typeface="Book Antiqua" pitchFamily="18" charset="0"/>
              </a:rPr>
              <a:t>Solution:</a:t>
            </a:r>
          </a:p>
          <a:p>
            <a:pPr marL="144463" indent="-144463" algn="just" defTabSz="1208088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SOAPUI Script Generator is an Excel Macro based tool which generates executable-scripts in a matter of few seconds</a:t>
            </a:r>
          </a:p>
          <a:p>
            <a:pPr marL="144463" indent="-144463" algn="just" defTabSz="1208088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endParaRPr lang="en-US" sz="1200" dirty="0">
              <a:solidFill>
                <a:srgbClr val="000000"/>
              </a:solidFill>
              <a:latin typeface="Book Antiqua" pitchFamily="18" charset="0"/>
              <a:cs typeface="Times New Roman" pitchFamily="18" charset="0"/>
            </a:endParaRPr>
          </a:p>
          <a:p>
            <a:pPr marL="144463" indent="-144463" defTabSz="1208088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charset="0"/>
              <a:buNone/>
              <a:defRPr/>
            </a:pPr>
            <a:r>
              <a:rPr lang="en-US" sz="1300" u="sng" dirty="0">
                <a:latin typeface="Book Antiqua" pitchFamily="18" charset="0"/>
              </a:rPr>
              <a:t>Client Benefit:</a:t>
            </a:r>
          </a:p>
          <a:p>
            <a:pPr marL="144463" indent="-144463" algn="just" defTabSz="1208088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A script which takes around 2 minute each to create manually, can be generated in 10-15 seconds thereby saving time for each customer data</a:t>
            </a:r>
          </a:p>
          <a:p>
            <a:pPr marL="144463" indent="-144463" algn="just" defTabSz="1208088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This is useful when the user must validate hundreds of customer information</a:t>
            </a:r>
          </a:p>
          <a:p>
            <a:pPr marL="0" indent="0" algn="just" defTabSz="1208088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None/>
              <a:defRPr/>
            </a:pPr>
            <a:endParaRPr lang="en-US" sz="1000" dirty="0">
              <a:solidFill>
                <a:srgbClr val="000000"/>
              </a:solidFill>
              <a:latin typeface="Book Antiqu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blank 1">
      <a:dk1>
        <a:srgbClr val="003399"/>
      </a:dk1>
      <a:lt1>
        <a:srgbClr val="FFFFFF"/>
      </a:lt1>
      <a:dk2>
        <a:srgbClr val="003399"/>
      </a:dk2>
      <a:lt2>
        <a:srgbClr val="808080"/>
      </a:lt2>
      <a:accent1>
        <a:srgbClr val="333399"/>
      </a:accent1>
      <a:accent2>
        <a:srgbClr val="0066CC"/>
      </a:accent2>
      <a:accent3>
        <a:srgbClr val="FFFFFF"/>
      </a:accent3>
      <a:accent4>
        <a:srgbClr val="002A82"/>
      </a:accent4>
      <a:accent5>
        <a:srgbClr val="ADADCA"/>
      </a:accent5>
      <a:accent6>
        <a:srgbClr val="005CB9"/>
      </a:accent6>
      <a:hlink>
        <a:srgbClr val="99CCFF"/>
      </a:hlink>
      <a:folHlink>
        <a:srgbClr val="D2E6FF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3399"/>
        </a:dk1>
        <a:lt1>
          <a:srgbClr val="FFFFFF"/>
        </a:lt1>
        <a:dk2>
          <a:srgbClr val="003399"/>
        </a:dk2>
        <a:lt2>
          <a:srgbClr val="808080"/>
        </a:lt2>
        <a:accent1>
          <a:srgbClr val="333399"/>
        </a:accent1>
        <a:accent2>
          <a:srgbClr val="0066CC"/>
        </a:accent2>
        <a:accent3>
          <a:srgbClr val="FFFFFF"/>
        </a:accent3>
        <a:accent4>
          <a:srgbClr val="002A82"/>
        </a:accent4>
        <a:accent5>
          <a:srgbClr val="ADADCA"/>
        </a:accent5>
        <a:accent6>
          <a:srgbClr val="005CB9"/>
        </a:accent6>
        <a:hlink>
          <a:srgbClr val="99CCFF"/>
        </a:hlink>
        <a:folHlink>
          <a:srgbClr val="D2E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147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 Antiqua</vt:lpstr>
      <vt:lpstr>blank</vt:lpstr>
      <vt:lpstr>SOAPUI Script Generator</vt:lpstr>
    </vt:vector>
  </TitlesOfParts>
  <Company>INFOSYS TECHNLOLOGY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Template</dc:title>
  <dc:creator>Infosys</dc:creator>
  <cp:lastModifiedBy>Vids</cp:lastModifiedBy>
  <cp:revision>310</cp:revision>
  <dcterms:created xsi:type="dcterms:W3CDTF">2005-01-27T10:57:35Z</dcterms:created>
  <dcterms:modified xsi:type="dcterms:W3CDTF">2023-02-06T12:22:14Z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Vidyarthi_Mallam@ad.infosys.com</vt:lpwstr>
  </property>
  <property fmtid="{D5CDD505-2E9C-101B-9397-08002B2CF9AE}" pid="5" name="MSIP_Label_be4b3411-284d-4d31-bd4f-bc13ef7f1fd6_SetDate">
    <vt:lpwstr>2019-07-10T06:44:57.5625660Z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etDate">
    <vt:lpwstr>2023-02-06T12:11:11Z</vt:lpwstr>
  </property>
  <property fmtid="{D5CDD505-2E9C-101B-9397-08002B2CF9AE}" pid="11" name="MSIP_Label_a0819fa7-4367-4500-ba88-dd630d977609_Method">
    <vt:lpwstr>Standard</vt:lpwstr>
  </property>
  <property fmtid="{D5CDD505-2E9C-101B-9397-08002B2CF9AE}" pid="12" name="MSIP_Label_a0819fa7-4367-4500-ba88-dd630d977609_Name">
    <vt:lpwstr>a0819fa7-4367-4500-ba88-dd630d977609</vt:lpwstr>
  </property>
  <property fmtid="{D5CDD505-2E9C-101B-9397-08002B2CF9AE}" pid="13" name="MSIP_Label_a0819fa7-4367-4500-ba88-dd630d977609_SiteId">
    <vt:lpwstr>63ce7d59-2f3e-42cd-a8cc-be764cff5eb6</vt:lpwstr>
  </property>
  <property fmtid="{D5CDD505-2E9C-101B-9397-08002B2CF9AE}" pid="14" name="MSIP_Label_a0819fa7-4367-4500-ba88-dd630d977609_ContentBits">
    <vt:lpwstr>0</vt:lpwstr>
  </property>
</Properties>
</file>