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3" r:id="rId3"/>
    <p:sldId id="266" r:id="rId4"/>
    <p:sldId id="262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06840-4C33-4123-B7F6-A0212C2FC640}" type="doc">
      <dgm:prSet loTypeId="urn:microsoft.com/office/officeart/2005/8/layout/hProcess11" loCatId="process" qsTypeId="urn:microsoft.com/office/officeart/2005/8/quickstyle/simple5" qsCatId="simple" csTypeId="urn:microsoft.com/office/officeart/2005/8/colors/accent0_3" csCatId="mainScheme" phldr="1"/>
      <dgm:spPr/>
    </dgm:pt>
    <dgm:pt modelId="{F792A04E-EAB6-44B0-87D2-EB719FC48516}">
      <dgm:prSet phldrT="[Text]" custT="1"/>
      <dgm:spPr/>
      <dgm:t>
        <a:bodyPr/>
        <a:lstStyle/>
        <a:p>
          <a:r>
            <a:rPr lang="en-GB" sz="2000" dirty="0" smtClean="0"/>
            <a:t>LITERATURE SURVEY</a:t>
          </a:r>
          <a:br>
            <a:rPr lang="en-GB" sz="2000" dirty="0" smtClean="0"/>
          </a:br>
          <a:r>
            <a:rPr lang="en-GB" sz="18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rPr>
            <a:t>JULY</a:t>
          </a:r>
          <a:endParaRPr lang="en-GB" sz="1800" dirty="0">
            <a:solidFill>
              <a:schemeClr val="accent1">
                <a:lumMod val="60000"/>
                <a:lumOff val="40000"/>
              </a:schemeClr>
            </a:solidFill>
            <a:latin typeface="+mn-lt"/>
          </a:endParaRPr>
        </a:p>
      </dgm:t>
    </dgm:pt>
    <dgm:pt modelId="{F5D9B7F7-FC19-4C46-A294-3D303F99D3C1}" type="parTrans" cxnId="{5763C5B6-194E-4F38-B2FA-DABE62AB3FEF}">
      <dgm:prSet/>
      <dgm:spPr/>
      <dgm:t>
        <a:bodyPr/>
        <a:lstStyle/>
        <a:p>
          <a:endParaRPr lang="en-GB"/>
        </a:p>
      </dgm:t>
    </dgm:pt>
    <dgm:pt modelId="{DBFB8C2F-572D-4FA7-A144-A0043E1F8362}" type="sibTrans" cxnId="{5763C5B6-194E-4F38-B2FA-DABE62AB3FEF}">
      <dgm:prSet/>
      <dgm:spPr/>
      <dgm:t>
        <a:bodyPr/>
        <a:lstStyle/>
        <a:p>
          <a:endParaRPr lang="en-GB"/>
        </a:p>
      </dgm:t>
    </dgm:pt>
    <dgm:pt modelId="{89270E96-511B-4732-A761-C0C8EAEE6587}">
      <dgm:prSet phldrT="[Text]"/>
      <dgm:spPr/>
      <dgm:t>
        <a:bodyPr/>
        <a:lstStyle/>
        <a:p>
          <a:r>
            <a:rPr lang="en-GB" dirty="0" smtClean="0"/>
            <a:t>MODELLING OF FULL STAP </a:t>
          </a:r>
          <a:r>
            <a:rPr lang="en-GB" dirty="0"/>
            <a:t/>
          </a:r>
          <a:br>
            <a:rPr lang="en-GB" dirty="0"/>
          </a:br>
          <a:r>
            <a:rPr lang="en-GB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AUG-SEP</a:t>
          </a:r>
          <a:endParaRPr lang="en-GB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831F5753-F0EB-4167-9558-5F5502691A8A}" type="parTrans" cxnId="{623DB005-C9BB-4987-91C7-C036B08A3F2C}">
      <dgm:prSet/>
      <dgm:spPr/>
      <dgm:t>
        <a:bodyPr/>
        <a:lstStyle/>
        <a:p>
          <a:endParaRPr lang="en-GB"/>
        </a:p>
      </dgm:t>
    </dgm:pt>
    <dgm:pt modelId="{56EDD9B2-D700-409E-B90F-1CFE92E5370F}" type="sibTrans" cxnId="{623DB005-C9BB-4987-91C7-C036B08A3F2C}">
      <dgm:prSet/>
      <dgm:spPr/>
      <dgm:t>
        <a:bodyPr/>
        <a:lstStyle/>
        <a:p>
          <a:endParaRPr lang="en-GB"/>
        </a:p>
      </dgm:t>
    </dgm:pt>
    <dgm:pt modelId="{B9E8E9B8-87AC-4F2D-B0AE-02F33BE9AE52}">
      <dgm:prSet phldrT="[Text]"/>
      <dgm:spPr/>
      <dgm:t>
        <a:bodyPr/>
        <a:lstStyle/>
        <a:p>
          <a:r>
            <a:rPr lang="en-GB" dirty="0" smtClean="0"/>
            <a:t>MODELLING OF REDUCED RANK STAP</a:t>
          </a:r>
          <a:r>
            <a:rPr lang="en-GB" dirty="0"/>
            <a:t/>
          </a:r>
          <a:br>
            <a:rPr lang="en-GB" dirty="0"/>
          </a:br>
          <a:r>
            <a:rPr lang="en-GB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OCT-NOV</a:t>
          </a:r>
          <a:endParaRPr lang="en-GB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E78A1A39-7591-4BB8-875F-B345306C1ED4}" type="parTrans" cxnId="{6B6F98DF-50E5-453B-BB0A-F76E7467F79F}">
      <dgm:prSet/>
      <dgm:spPr/>
      <dgm:t>
        <a:bodyPr/>
        <a:lstStyle/>
        <a:p>
          <a:endParaRPr lang="en-GB"/>
        </a:p>
      </dgm:t>
    </dgm:pt>
    <dgm:pt modelId="{AF82257C-C64D-4719-9CD4-9D04FBEBEA1E}" type="sibTrans" cxnId="{6B6F98DF-50E5-453B-BB0A-F76E7467F79F}">
      <dgm:prSet/>
      <dgm:spPr/>
      <dgm:t>
        <a:bodyPr/>
        <a:lstStyle/>
        <a:p>
          <a:endParaRPr lang="en-GB"/>
        </a:p>
      </dgm:t>
    </dgm:pt>
    <dgm:pt modelId="{067A2B9B-400B-42B2-9145-146B21577FC4}">
      <dgm:prSet phldrT="[Text]" custT="1"/>
      <dgm:spPr/>
      <dgm:t>
        <a:bodyPr/>
        <a:lstStyle/>
        <a:p>
          <a:r>
            <a:rPr lang="en-GB" sz="1800" dirty="0" smtClean="0"/>
            <a:t>PORT THE ALGORITMS IN ZYNQ DEVICES</a:t>
          </a:r>
          <a:r>
            <a:rPr lang="en-GB" sz="1800" dirty="0"/>
            <a:t/>
          </a:r>
          <a:br>
            <a:rPr lang="en-GB" sz="1800" dirty="0"/>
          </a:br>
          <a:r>
            <a:rPr lang="en-GB" sz="1800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DEC-JAN</a:t>
          </a:r>
          <a:endParaRPr lang="en-GB" sz="1800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BBA24E16-5EB6-4DAC-9674-FE2C494F3405}" type="parTrans" cxnId="{0B21624C-DDFF-4586-9D1D-23C3EB2D7A54}">
      <dgm:prSet/>
      <dgm:spPr/>
      <dgm:t>
        <a:bodyPr/>
        <a:lstStyle/>
        <a:p>
          <a:endParaRPr lang="en-GB"/>
        </a:p>
      </dgm:t>
    </dgm:pt>
    <dgm:pt modelId="{BE0765E9-F6D7-49AB-B587-35DFD22AEB58}" type="sibTrans" cxnId="{0B21624C-DDFF-4586-9D1D-23C3EB2D7A54}">
      <dgm:prSet/>
      <dgm:spPr/>
      <dgm:t>
        <a:bodyPr/>
        <a:lstStyle/>
        <a:p>
          <a:endParaRPr lang="en-GB"/>
        </a:p>
      </dgm:t>
    </dgm:pt>
    <dgm:pt modelId="{F443FF21-9B80-421C-B6D5-E18DD75F29DB}" type="pres">
      <dgm:prSet presAssocID="{DAD06840-4C33-4123-B7F6-A0212C2FC640}" presName="Name0" presStyleCnt="0">
        <dgm:presLayoutVars>
          <dgm:dir/>
          <dgm:resizeHandles val="exact"/>
        </dgm:presLayoutVars>
      </dgm:prSet>
      <dgm:spPr/>
    </dgm:pt>
    <dgm:pt modelId="{A9E39A76-8954-4BEF-89BC-ACE93414C3C8}" type="pres">
      <dgm:prSet presAssocID="{DAD06840-4C33-4123-B7F6-A0212C2FC640}" presName="arrow" presStyleLbl="bgShp" presStyleIdx="0" presStyleCnt="1" custScaleY="38494"/>
      <dgm:spPr/>
    </dgm:pt>
    <dgm:pt modelId="{8CF348CD-C3E0-4DB1-BE33-84F86A68F1C3}" type="pres">
      <dgm:prSet presAssocID="{DAD06840-4C33-4123-B7F6-A0212C2FC640}" presName="points" presStyleCnt="0"/>
      <dgm:spPr/>
    </dgm:pt>
    <dgm:pt modelId="{17E26193-E11B-4D43-A69E-6849EF57A21D}" type="pres">
      <dgm:prSet presAssocID="{F792A04E-EAB6-44B0-87D2-EB719FC48516}" presName="compositeA" presStyleCnt="0"/>
      <dgm:spPr/>
    </dgm:pt>
    <dgm:pt modelId="{0C25233F-1D7F-40FE-880B-3B16AFC98A45}" type="pres">
      <dgm:prSet presAssocID="{F792A04E-EAB6-44B0-87D2-EB719FC48516}" presName="textA" presStyleLbl="revTx" presStyleIdx="0" presStyleCnt="4" custScaleX="2988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7F8C4A-D3CB-4A98-8300-8864832DA1AA}" type="pres">
      <dgm:prSet presAssocID="{F792A04E-EAB6-44B0-87D2-EB719FC48516}" presName="circleA" presStyleLbl="node1" presStyleIdx="0" presStyleCnt="4" custScaleX="110000" custScaleY="110000" custLinFactNeighborY="-46584"/>
      <dgm:spPr>
        <a:prstGeom prst="flowChartDecision">
          <a:avLst/>
        </a:prstGeom>
        <a:solidFill>
          <a:schemeClr val="accent2">
            <a:lumMod val="75000"/>
          </a:schemeClr>
        </a:solidFill>
      </dgm:spPr>
    </dgm:pt>
    <dgm:pt modelId="{EAE324E9-C20E-4135-90AE-06A6FCC5E8BF}" type="pres">
      <dgm:prSet presAssocID="{F792A04E-EAB6-44B0-87D2-EB719FC48516}" presName="spaceA" presStyleCnt="0"/>
      <dgm:spPr/>
    </dgm:pt>
    <dgm:pt modelId="{7A73E958-6425-4EE2-8A7B-B260BB1FDD13}" type="pres">
      <dgm:prSet presAssocID="{DBFB8C2F-572D-4FA7-A144-A0043E1F8362}" presName="space" presStyleCnt="0"/>
      <dgm:spPr/>
    </dgm:pt>
    <dgm:pt modelId="{42DCBEBB-2B65-444E-8DC6-58155B3D7787}" type="pres">
      <dgm:prSet presAssocID="{89270E96-511B-4732-A761-C0C8EAEE6587}" presName="compositeB" presStyleCnt="0"/>
      <dgm:spPr/>
    </dgm:pt>
    <dgm:pt modelId="{FF4F43B5-9556-4554-A686-1F83D18F10A8}" type="pres">
      <dgm:prSet presAssocID="{89270E96-511B-4732-A761-C0C8EAEE6587}" presName="textB" presStyleLbl="revTx" presStyleIdx="1" presStyleCnt="4" custAng="0" custScaleX="597099" custScaleY="50515" custLinFactNeighborX="25760" custLinFactNeighborY="-397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F8085-FCC4-4024-82FD-21B17AF9E63C}" type="pres">
      <dgm:prSet presAssocID="{89270E96-511B-4732-A761-C0C8EAEE6587}" presName="circleB" presStyleLbl="node1" presStyleIdx="1" presStyleCnt="4" custScaleX="82645" custScaleY="82645" custLinFactNeighborX="-30999" custLinFactNeighborY="-419"/>
      <dgm:spPr/>
    </dgm:pt>
    <dgm:pt modelId="{BA5BEAEA-B318-4F23-98AA-9FE59DE74A63}" type="pres">
      <dgm:prSet presAssocID="{89270E96-511B-4732-A761-C0C8EAEE6587}" presName="spaceB" presStyleCnt="0"/>
      <dgm:spPr/>
    </dgm:pt>
    <dgm:pt modelId="{E4BB0B74-2B7F-4A6E-B914-2EFB3ABAB073}" type="pres">
      <dgm:prSet presAssocID="{56EDD9B2-D700-409E-B90F-1CFE92E5370F}" presName="space" presStyleCnt="0"/>
      <dgm:spPr/>
    </dgm:pt>
    <dgm:pt modelId="{64F6617B-0384-47AE-8991-5DF4163BFF1B}" type="pres">
      <dgm:prSet presAssocID="{B9E8E9B8-87AC-4F2D-B0AE-02F33BE9AE52}" presName="compositeA" presStyleCnt="0"/>
      <dgm:spPr/>
    </dgm:pt>
    <dgm:pt modelId="{2F26DBEA-BD35-4D0B-8E57-AD708C6FB67F}" type="pres">
      <dgm:prSet presAssocID="{B9E8E9B8-87AC-4F2D-B0AE-02F33BE9AE52}" presName="textA" presStyleLbl="revTx" presStyleIdx="2" presStyleCnt="4" custScaleX="491984" custScaleY="45087" custLinFactNeighborX="80648" custLinFactNeighborY="426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349F15-F490-49FF-87BE-F6692AB81E0E}" type="pres">
      <dgm:prSet presAssocID="{B9E8E9B8-87AC-4F2D-B0AE-02F33BE9AE52}" presName="circleA" presStyleLbl="node1" presStyleIdx="2" presStyleCnt="4" custScaleX="82645" custScaleY="82645" custLinFactNeighborX="-16906" custLinFactNeighborY="19350"/>
      <dgm:spPr/>
    </dgm:pt>
    <dgm:pt modelId="{E0DC8416-2A3D-481F-9656-E9A203917FF2}" type="pres">
      <dgm:prSet presAssocID="{B9E8E9B8-87AC-4F2D-B0AE-02F33BE9AE52}" presName="spaceA" presStyleCnt="0"/>
      <dgm:spPr/>
    </dgm:pt>
    <dgm:pt modelId="{BD06F0D0-39F5-4F20-88DF-490C3E9E6ECF}" type="pres">
      <dgm:prSet presAssocID="{AF82257C-C64D-4719-9CD4-9D04FBEBEA1E}" presName="space" presStyleCnt="0"/>
      <dgm:spPr/>
    </dgm:pt>
    <dgm:pt modelId="{E62DCD54-FA60-4492-9777-836CF6227DF2}" type="pres">
      <dgm:prSet presAssocID="{067A2B9B-400B-42B2-9145-146B21577FC4}" presName="compositeB" presStyleCnt="0"/>
      <dgm:spPr/>
    </dgm:pt>
    <dgm:pt modelId="{E4085C86-47D7-490B-BD1A-026180EEEE55}" type="pres">
      <dgm:prSet presAssocID="{067A2B9B-400B-42B2-9145-146B21577FC4}" presName="textB" presStyleLbl="revTx" presStyleIdx="3" presStyleCnt="4" custScaleX="359854" custLinFactX="100000" custLinFactNeighborX="107340" custLinFactNeighborY="-63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C3FD9-6EC1-4547-A2D0-77350BEB2305}" type="pres">
      <dgm:prSet presAssocID="{067A2B9B-400B-42B2-9145-146B21577FC4}" presName="circleB" presStyleLbl="node1" presStyleIdx="3" presStyleCnt="4" custScaleX="82645" custScaleY="82645" custLinFactX="43166" custLinFactNeighborX="100000" custLinFactNeighborY="30012"/>
      <dgm:spPr/>
    </dgm:pt>
    <dgm:pt modelId="{181CF10A-4665-4FD0-8585-101F79B16591}" type="pres">
      <dgm:prSet presAssocID="{067A2B9B-400B-42B2-9145-146B21577FC4}" presName="spaceB" presStyleCnt="0"/>
      <dgm:spPr/>
    </dgm:pt>
  </dgm:ptLst>
  <dgm:cxnLst>
    <dgm:cxn modelId="{923F80E2-1CC3-40F3-90C9-576D15D5C248}" type="presOf" srcId="{F792A04E-EAB6-44B0-87D2-EB719FC48516}" destId="{0C25233F-1D7F-40FE-880B-3B16AFC98A45}" srcOrd="0" destOrd="0" presId="urn:microsoft.com/office/officeart/2005/8/layout/hProcess11"/>
    <dgm:cxn modelId="{5763C5B6-194E-4F38-B2FA-DABE62AB3FEF}" srcId="{DAD06840-4C33-4123-B7F6-A0212C2FC640}" destId="{F792A04E-EAB6-44B0-87D2-EB719FC48516}" srcOrd="0" destOrd="0" parTransId="{F5D9B7F7-FC19-4C46-A294-3D303F99D3C1}" sibTransId="{DBFB8C2F-572D-4FA7-A144-A0043E1F8362}"/>
    <dgm:cxn modelId="{1268941E-51E6-442F-A6FB-EE2408C26A0B}" type="presOf" srcId="{DAD06840-4C33-4123-B7F6-A0212C2FC640}" destId="{F443FF21-9B80-421C-B6D5-E18DD75F29DB}" srcOrd="0" destOrd="0" presId="urn:microsoft.com/office/officeart/2005/8/layout/hProcess11"/>
    <dgm:cxn modelId="{0B21624C-DDFF-4586-9D1D-23C3EB2D7A54}" srcId="{DAD06840-4C33-4123-B7F6-A0212C2FC640}" destId="{067A2B9B-400B-42B2-9145-146B21577FC4}" srcOrd="3" destOrd="0" parTransId="{BBA24E16-5EB6-4DAC-9674-FE2C494F3405}" sibTransId="{BE0765E9-F6D7-49AB-B587-35DFD22AEB58}"/>
    <dgm:cxn modelId="{623DB005-C9BB-4987-91C7-C036B08A3F2C}" srcId="{DAD06840-4C33-4123-B7F6-A0212C2FC640}" destId="{89270E96-511B-4732-A761-C0C8EAEE6587}" srcOrd="1" destOrd="0" parTransId="{831F5753-F0EB-4167-9558-5F5502691A8A}" sibTransId="{56EDD9B2-D700-409E-B90F-1CFE92E5370F}"/>
    <dgm:cxn modelId="{6B6F98DF-50E5-453B-BB0A-F76E7467F79F}" srcId="{DAD06840-4C33-4123-B7F6-A0212C2FC640}" destId="{B9E8E9B8-87AC-4F2D-B0AE-02F33BE9AE52}" srcOrd="2" destOrd="0" parTransId="{E78A1A39-7591-4BB8-875F-B345306C1ED4}" sibTransId="{AF82257C-C64D-4719-9CD4-9D04FBEBEA1E}"/>
    <dgm:cxn modelId="{74A49172-D1CD-4518-987C-7687D921935F}" type="presOf" srcId="{067A2B9B-400B-42B2-9145-146B21577FC4}" destId="{E4085C86-47D7-490B-BD1A-026180EEEE55}" srcOrd="0" destOrd="0" presId="urn:microsoft.com/office/officeart/2005/8/layout/hProcess11"/>
    <dgm:cxn modelId="{B3C2D11A-8044-484C-B230-55373E7A5C25}" type="presOf" srcId="{B9E8E9B8-87AC-4F2D-B0AE-02F33BE9AE52}" destId="{2F26DBEA-BD35-4D0B-8E57-AD708C6FB67F}" srcOrd="0" destOrd="0" presId="urn:microsoft.com/office/officeart/2005/8/layout/hProcess11"/>
    <dgm:cxn modelId="{E724FB04-88F4-48E0-A53A-CD821DF2EFB6}" type="presOf" srcId="{89270E96-511B-4732-A761-C0C8EAEE6587}" destId="{FF4F43B5-9556-4554-A686-1F83D18F10A8}" srcOrd="0" destOrd="0" presId="urn:microsoft.com/office/officeart/2005/8/layout/hProcess11"/>
    <dgm:cxn modelId="{ACE63839-E37A-45A6-8C56-9C9D630AFDD4}" type="presParOf" srcId="{F443FF21-9B80-421C-B6D5-E18DD75F29DB}" destId="{A9E39A76-8954-4BEF-89BC-ACE93414C3C8}" srcOrd="0" destOrd="0" presId="urn:microsoft.com/office/officeart/2005/8/layout/hProcess11"/>
    <dgm:cxn modelId="{7B527F81-68C2-4D02-8665-78E224FCB6FF}" type="presParOf" srcId="{F443FF21-9B80-421C-B6D5-E18DD75F29DB}" destId="{8CF348CD-C3E0-4DB1-BE33-84F86A68F1C3}" srcOrd="1" destOrd="0" presId="urn:microsoft.com/office/officeart/2005/8/layout/hProcess11"/>
    <dgm:cxn modelId="{8BBA24C8-F20F-4E77-8AE1-33B706285528}" type="presParOf" srcId="{8CF348CD-C3E0-4DB1-BE33-84F86A68F1C3}" destId="{17E26193-E11B-4D43-A69E-6849EF57A21D}" srcOrd="0" destOrd="0" presId="urn:microsoft.com/office/officeart/2005/8/layout/hProcess11"/>
    <dgm:cxn modelId="{C2B456E0-DA89-4F39-A249-C03574E8DEF8}" type="presParOf" srcId="{17E26193-E11B-4D43-A69E-6849EF57A21D}" destId="{0C25233F-1D7F-40FE-880B-3B16AFC98A45}" srcOrd="0" destOrd="0" presId="urn:microsoft.com/office/officeart/2005/8/layout/hProcess11"/>
    <dgm:cxn modelId="{97FC3428-C4CC-43D3-8ACC-D80B6E03ADD3}" type="presParOf" srcId="{17E26193-E11B-4D43-A69E-6849EF57A21D}" destId="{507F8C4A-D3CB-4A98-8300-8864832DA1AA}" srcOrd="1" destOrd="0" presId="urn:microsoft.com/office/officeart/2005/8/layout/hProcess11"/>
    <dgm:cxn modelId="{75415618-EFCC-4D5D-A8F1-4AE912228365}" type="presParOf" srcId="{17E26193-E11B-4D43-A69E-6849EF57A21D}" destId="{EAE324E9-C20E-4135-90AE-06A6FCC5E8BF}" srcOrd="2" destOrd="0" presId="urn:microsoft.com/office/officeart/2005/8/layout/hProcess11"/>
    <dgm:cxn modelId="{92294189-DDDD-48D5-8814-7E055C2F1BE7}" type="presParOf" srcId="{8CF348CD-C3E0-4DB1-BE33-84F86A68F1C3}" destId="{7A73E958-6425-4EE2-8A7B-B260BB1FDD13}" srcOrd="1" destOrd="0" presId="urn:microsoft.com/office/officeart/2005/8/layout/hProcess11"/>
    <dgm:cxn modelId="{BCA6DB8F-5845-4439-A348-68FC5306C794}" type="presParOf" srcId="{8CF348CD-C3E0-4DB1-BE33-84F86A68F1C3}" destId="{42DCBEBB-2B65-444E-8DC6-58155B3D7787}" srcOrd="2" destOrd="0" presId="urn:microsoft.com/office/officeart/2005/8/layout/hProcess11"/>
    <dgm:cxn modelId="{9CF6FEA4-2BED-492B-A80B-44EE4CB01E6F}" type="presParOf" srcId="{42DCBEBB-2B65-444E-8DC6-58155B3D7787}" destId="{FF4F43B5-9556-4554-A686-1F83D18F10A8}" srcOrd="0" destOrd="0" presId="urn:microsoft.com/office/officeart/2005/8/layout/hProcess11"/>
    <dgm:cxn modelId="{F98CB646-061B-418B-BBE3-8009EB5BBB3D}" type="presParOf" srcId="{42DCBEBB-2B65-444E-8DC6-58155B3D7787}" destId="{2B3F8085-FCC4-4024-82FD-21B17AF9E63C}" srcOrd="1" destOrd="0" presId="urn:microsoft.com/office/officeart/2005/8/layout/hProcess11"/>
    <dgm:cxn modelId="{599619B0-9264-431B-983E-D26A2E1B2E07}" type="presParOf" srcId="{42DCBEBB-2B65-444E-8DC6-58155B3D7787}" destId="{BA5BEAEA-B318-4F23-98AA-9FE59DE74A63}" srcOrd="2" destOrd="0" presId="urn:microsoft.com/office/officeart/2005/8/layout/hProcess11"/>
    <dgm:cxn modelId="{5F98983D-4FA1-4142-A5E5-E69D0D3A7A70}" type="presParOf" srcId="{8CF348CD-C3E0-4DB1-BE33-84F86A68F1C3}" destId="{E4BB0B74-2B7F-4A6E-B914-2EFB3ABAB073}" srcOrd="3" destOrd="0" presId="urn:microsoft.com/office/officeart/2005/8/layout/hProcess11"/>
    <dgm:cxn modelId="{6419CD94-55F0-48A4-9D05-1AA8B01DB9CB}" type="presParOf" srcId="{8CF348CD-C3E0-4DB1-BE33-84F86A68F1C3}" destId="{64F6617B-0384-47AE-8991-5DF4163BFF1B}" srcOrd="4" destOrd="0" presId="urn:microsoft.com/office/officeart/2005/8/layout/hProcess11"/>
    <dgm:cxn modelId="{5F06531A-19CD-4650-BA54-C3AA48D9381A}" type="presParOf" srcId="{64F6617B-0384-47AE-8991-5DF4163BFF1B}" destId="{2F26DBEA-BD35-4D0B-8E57-AD708C6FB67F}" srcOrd="0" destOrd="0" presId="urn:microsoft.com/office/officeart/2005/8/layout/hProcess11"/>
    <dgm:cxn modelId="{24BD62B2-6D9E-4247-9648-B0AAEAFF4200}" type="presParOf" srcId="{64F6617B-0384-47AE-8991-5DF4163BFF1B}" destId="{F6349F15-F490-49FF-87BE-F6692AB81E0E}" srcOrd="1" destOrd="0" presId="urn:microsoft.com/office/officeart/2005/8/layout/hProcess11"/>
    <dgm:cxn modelId="{A812B110-6877-4A5F-A81C-2E2C28342B47}" type="presParOf" srcId="{64F6617B-0384-47AE-8991-5DF4163BFF1B}" destId="{E0DC8416-2A3D-481F-9656-E9A203917FF2}" srcOrd="2" destOrd="0" presId="urn:microsoft.com/office/officeart/2005/8/layout/hProcess11"/>
    <dgm:cxn modelId="{0B5FD1F2-E1D2-46CD-82E6-DD09A97FE515}" type="presParOf" srcId="{8CF348CD-C3E0-4DB1-BE33-84F86A68F1C3}" destId="{BD06F0D0-39F5-4F20-88DF-490C3E9E6ECF}" srcOrd="5" destOrd="0" presId="urn:microsoft.com/office/officeart/2005/8/layout/hProcess11"/>
    <dgm:cxn modelId="{FC9624E0-F4BF-43FC-9D38-D93B57EABA39}" type="presParOf" srcId="{8CF348CD-C3E0-4DB1-BE33-84F86A68F1C3}" destId="{E62DCD54-FA60-4492-9777-836CF6227DF2}" srcOrd="6" destOrd="0" presId="urn:microsoft.com/office/officeart/2005/8/layout/hProcess11"/>
    <dgm:cxn modelId="{418D865B-8BD9-4A6E-8A21-94F726D57BBA}" type="presParOf" srcId="{E62DCD54-FA60-4492-9777-836CF6227DF2}" destId="{E4085C86-47D7-490B-BD1A-026180EEEE55}" srcOrd="0" destOrd="0" presId="urn:microsoft.com/office/officeart/2005/8/layout/hProcess11"/>
    <dgm:cxn modelId="{871233C9-6CA4-4B3E-A5E2-1B8B414A00CF}" type="presParOf" srcId="{E62DCD54-FA60-4492-9777-836CF6227DF2}" destId="{A80C3FD9-6EC1-4547-A2D0-77350BEB2305}" srcOrd="1" destOrd="0" presId="urn:microsoft.com/office/officeart/2005/8/layout/hProcess11"/>
    <dgm:cxn modelId="{AA2C50F2-9012-46A6-B874-23F20AD07F3F}" type="presParOf" srcId="{E62DCD54-FA60-4492-9777-836CF6227DF2}" destId="{181CF10A-4665-4FD0-8585-101F79B16591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9A76-8954-4BEF-89BC-ACE93414C3C8}">
      <dsp:nvSpPr>
        <dsp:cNvPr id="0" name=""/>
        <dsp:cNvSpPr/>
      </dsp:nvSpPr>
      <dsp:spPr>
        <a:xfrm>
          <a:off x="0" y="2311051"/>
          <a:ext cx="11430001" cy="841220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25233F-1D7F-40FE-880B-3B16AFC98A45}">
      <dsp:nvSpPr>
        <dsp:cNvPr id="0" name=""/>
        <dsp:cNvSpPr/>
      </dsp:nvSpPr>
      <dsp:spPr>
        <a:xfrm>
          <a:off x="2376" y="0"/>
          <a:ext cx="1743249" cy="2185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LITERATURE SURVEY</a:t>
          </a:r>
          <a:br>
            <a:rPr lang="en-GB" sz="2000" kern="1200" dirty="0" smtClean="0"/>
          </a:br>
          <a:r>
            <a:rPr lang="en-GB" sz="1800" kern="1200" dirty="0" smtClean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rPr>
            <a:t>JULY</a:t>
          </a:r>
          <a:endParaRPr lang="en-GB" sz="1800" kern="1200" dirty="0">
            <a:solidFill>
              <a:schemeClr val="accent1">
                <a:lumMod val="60000"/>
                <a:lumOff val="40000"/>
              </a:schemeClr>
            </a:solidFill>
            <a:latin typeface="+mn-lt"/>
          </a:endParaRPr>
        </a:p>
      </dsp:txBody>
      <dsp:txXfrm>
        <a:off x="2376" y="0"/>
        <a:ext cx="1743249" cy="2185329"/>
      </dsp:txXfrm>
    </dsp:sp>
    <dsp:sp modelId="{507F8C4A-D3CB-4A98-8300-8864832DA1AA}">
      <dsp:nvSpPr>
        <dsp:cNvPr id="0" name=""/>
        <dsp:cNvSpPr/>
      </dsp:nvSpPr>
      <dsp:spPr>
        <a:xfrm>
          <a:off x="573518" y="2176675"/>
          <a:ext cx="600965" cy="600965"/>
        </a:xfrm>
        <a:prstGeom prst="flowChartDecision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4F43B5-9556-4554-A686-1F83D18F10A8}">
      <dsp:nvSpPr>
        <dsp:cNvPr id="0" name=""/>
        <dsp:cNvSpPr/>
      </dsp:nvSpPr>
      <dsp:spPr>
        <a:xfrm>
          <a:off x="1925046" y="3220842"/>
          <a:ext cx="3482818" cy="110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MODELLING OF FULL STAP </a:t>
          </a:r>
          <a:r>
            <a:rPr lang="en-GB" sz="1600" kern="1200" dirty="0"/>
            <a:t/>
          </a:r>
          <a:br>
            <a:rPr lang="en-GB" sz="1600" kern="1200" dirty="0"/>
          </a:br>
          <a:r>
            <a:rPr lang="en-GB" sz="1600" kern="1200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AUG-SEP</a:t>
          </a:r>
          <a:endParaRPr lang="en-GB" sz="16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1925046" y="3220842"/>
        <a:ext cx="3482818" cy="1103919"/>
      </dsp:txXfrm>
    </dsp:sp>
    <dsp:sp modelId="{2B3F8085-FCC4-4024-82FD-21B17AF9E63C}">
      <dsp:nvSpPr>
        <dsp:cNvPr id="0" name=""/>
        <dsp:cNvSpPr/>
      </dsp:nvSpPr>
      <dsp:spPr>
        <a:xfrm>
          <a:off x="3121084" y="2773967"/>
          <a:ext cx="451516" cy="45151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26DBEA-BD35-4D0B-8E57-AD708C6FB67F}">
      <dsp:nvSpPr>
        <dsp:cNvPr id="0" name=""/>
        <dsp:cNvSpPr/>
      </dsp:nvSpPr>
      <dsp:spPr>
        <a:xfrm>
          <a:off x="5757185" y="1232859"/>
          <a:ext cx="2869693" cy="985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MODELLING OF REDUCED RANK STAP</a:t>
          </a:r>
          <a:r>
            <a:rPr lang="en-GB" sz="1600" kern="1200" dirty="0"/>
            <a:t/>
          </a:r>
          <a:br>
            <a:rPr lang="en-GB" sz="1600" kern="1200" dirty="0"/>
          </a:br>
          <a:r>
            <a:rPr lang="en-GB" sz="1600" kern="1200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OCT-NOV</a:t>
          </a:r>
          <a:endParaRPr lang="en-GB" sz="16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5757185" y="1232859"/>
        <a:ext cx="2869693" cy="985299"/>
      </dsp:txXfrm>
    </dsp:sp>
    <dsp:sp modelId="{F6349F15-F490-49FF-87BE-F6692AB81E0E}">
      <dsp:nvSpPr>
        <dsp:cNvPr id="0" name=""/>
        <dsp:cNvSpPr/>
      </dsp:nvSpPr>
      <dsp:spPr>
        <a:xfrm>
          <a:off x="6403499" y="2311611"/>
          <a:ext cx="451516" cy="45151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085C86-47D7-490B-BD1A-026180EEEE55}">
      <dsp:nvSpPr>
        <dsp:cNvPr id="0" name=""/>
        <dsp:cNvSpPr/>
      </dsp:nvSpPr>
      <dsp:spPr>
        <a:xfrm>
          <a:off x="9331008" y="3139466"/>
          <a:ext cx="2098992" cy="2185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PORT THE ALGORITMS IN ZYNQ DEVICES</a:t>
          </a:r>
          <a:r>
            <a:rPr lang="en-GB" sz="1800" kern="1200" dirty="0"/>
            <a:t/>
          </a:r>
          <a:br>
            <a:rPr lang="en-GB" sz="1800" kern="1200" dirty="0"/>
          </a:br>
          <a:r>
            <a:rPr lang="en-GB" sz="1800" kern="1200" dirty="0" smtClean="0">
              <a:solidFill>
                <a:schemeClr val="accent1">
                  <a:lumMod val="60000"/>
                  <a:lumOff val="40000"/>
                </a:schemeClr>
              </a:solidFill>
            </a:rPr>
            <a:t>DEC-JAN</a:t>
          </a:r>
          <a:endParaRPr lang="en-GB" sz="18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9331008" y="3139466"/>
        <a:ext cx="2098992" cy="2185329"/>
      </dsp:txXfrm>
    </dsp:sp>
    <dsp:sp modelId="{A80C3FD9-6EC1-4547-A2D0-77350BEB2305}">
      <dsp:nvSpPr>
        <dsp:cNvPr id="0" name=""/>
        <dsp:cNvSpPr/>
      </dsp:nvSpPr>
      <dsp:spPr>
        <a:xfrm>
          <a:off x="9791532" y="2669869"/>
          <a:ext cx="451516" cy="45151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B787-9629-468C-88C1-E5223159DC40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86416-6916-4AB3-9494-1D4EF90DB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98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86416-6916-4AB3-9494-1D4EF90DBD0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53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D296-5AEF-4439-94C1-ECD9B0AC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D1B76-25CC-49B6-8084-D56C983A7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32855-64FD-4979-8E98-B3A42909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53B7E-9D7C-48CF-8CDD-32057643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B6C9-22E4-4E12-8C4B-3B14A7DF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2004-E72A-49D2-AEEF-4DE3B62E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1C671-3433-4173-B6EE-3B1DE7C9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277D8-5D51-4AF9-854A-7A2C9987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4C52-3699-43FA-8750-8362329C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FD53-D08D-4D90-B15C-B77645B2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811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88D9C-69A0-4515-8B70-720E2D876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D40E7-638F-4207-8AF2-CF32EF9A1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EB34-0D88-4C4B-9354-40D0A5C3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B7C5-4305-40C0-BF48-D4A6CA5E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4184-1710-4459-B5A8-BA3D2195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98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3F8D-6CAC-4C5A-A665-18229363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2BBC-AB56-469F-B2D0-6DD08D33B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E5008-10F9-4024-AD67-7188D811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C5C0B-CCF3-48ED-90F5-61F04C07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C848D-54DF-48C0-80A4-AA560C8A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2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23F9-4796-4C50-BEB2-8E43F1B7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FD3F8-6606-4DD4-A04B-1CE4668B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3333C-2238-4F6F-9A38-5D2F1E08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70BA-908B-483F-8C2D-A115C2DA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C8092-F330-43D6-84A0-E2D9A94F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1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3DB1-D075-4987-95EB-6E99D1EC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E198-B88D-411E-9268-788316DC9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B2058-7B96-4699-8033-FD912BDD3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BAEBE-A4C8-4AD8-81D0-77F7405A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C5065-6B71-4324-8B3F-CFC3A0C9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1089C-1A19-4CB3-B444-890D195B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6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83B7-06F7-46B0-B409-A0B307DA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38DC1-0880-4F6B-B9C9-093A2313C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87DA8-4D18-4158-9742-8F211DD86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2361A-4589-4F5A-8EBE-555A6FA88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AF302-6DCF-463F-AFD0-067DC1C2C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88AE3-CAF0-4E82-91A5-C45535FA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ED46C-28AE-4640-B67F-4599913A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2D08B-D827-4D55-A9F1-EF7F5F8F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5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C5AB-38A3-4C35-BC87-6792ABBC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1E0B3-6E61-4205-90F4-48D00119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9A618-3C74-4EC8-AA9C-ED259128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4386C-E56F-4CF9-822A-20728E6F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40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93C52-1864-48F1-A324-CA235558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60A6A-D499-4D55-9269-AF8DF0DA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7546E-FB86-4ADF-A1CF-C0E22890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18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C34-B7F9-469D-87AC-4BBF8674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3C2A-D519-40D6-AB34-E2918C8D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963DC-9B1C-4AAE-A1DF-70CBA589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1570E-D447-4E85-A0B1-65685B14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3C810-AF9D-4E57-9674-2A9D6332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D27E3-1188-413C-9DF7-7B28875F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96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EF57-1D2A-44AF-B200-042556E6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BE42C-5FDD-4E0F-BAA0-3EE2FE76A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9981E-8435-45A3-895A-1A1D38C63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8B9F-FF3F-4304-AC7B-96C87413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350D-F018-416F-9CC8-ADD5604D1CA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2C87E-791A-401F-851B-2F212733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7BA36-D312-442F-AD74-6A55B403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E34B7-309C-4FD0-B43A-EB86E801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5218E-B06F-44F3-9788-BA69EACF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10B10-5E17-4CD9-BA63-F3997B13A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350D-F018-416F-9CC8-ADD5604D1CA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486FF-3410-411B-810B-2FF89C619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E93E-4265-41DE-B2E7-A939C0DD4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F517-231C-4E63-A304-8E5F271463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0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Clutter Suppression and Target Detection Using </a:t>
            </a:r>
            <a:r>
              <a:rPr lang="en-US" sz="3600" b="1" dirty="0" smtClean="0"/>
              <a:t>STAP in Airborne Radar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38473" y="5126038"/>
            <a:ext cx="4461164" cy="1655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VIDYA SAGAR MUKTI</a:t>
            </a:r>
          </a:p>
          <a:p>
            <a:r>
              <a:rPr lang="en-US" sz="1200" dirty="0" smtClean="0"/>
              <a:t>      UNDER THE GUIDANCE OF</a:t>
            </a:r>
          </a:p>
          <a:p>
            <a:r>
              <a:rPr lang="en-US" sz="2000" dirty="0" smtClean="0"/>
              <a:t> VIKAS PATEL </a:t>
            </a:r>
            <a:r>
              <a:rPr lang="en-US" sz="1400" dirty="0" smtClean="0"/>
              <a:t>SC-E</a:t>
            </a:r>
          </a:p>
          <a:p>
            <a:r>
              <a:rPr lang="en-US" sz="2000" dirty="0" smtClean="0"/>
              <a:t>                                                                                                                           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817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9" y="591127"/>
            <a:ext cx="10515600" cy="51147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6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PROBLEM STATEMENT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                    </a:t>
            </a:r>
            <a:r>
              <a:rPr lang="en-US" sz="2400" dirty="0" smtClean="0">
                <a:latin typeface="+mj-lt"/>
              </a:rPr>
              <a:t>Airborne </a:t>
            </a:r>
            <a:r>
              <a:rPr lang="en-US" sz="2400" dirty="0">
                <a:latin typeface="+mj-lt"/>
              </a:rPr>
              <a:t>radar suffers from </a:t>
            </a:r>
            <a:r>
              <a:rPr lang="en-US" sz="2400" b="1" dirty="0">
                <a:latin typeface="+mj-lt"/>
              </a:rPr>
              <a:t>clutter</a:t>
            </a:r>
            <a:r>
              <a:rPr lang="en-US" sz="2400" dirty="0">
                <a:latin typeface="+mj-lt"/>
              </a:rPr>
              <a:t>, masking weak </a:t>
            </a:r>
            <a:r>
              <a:rPr lang="en-US" sz="2400" dirty="0" smtClean="0">
                <a:latin typeface="+mj-lt"/>
              </a:rPr>
              <a:t>targets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                     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</a:rPr>
              <a:t>GOAL </a:t>
            </a:r>
            <a:r>
              <a:rPr lang="en-US" sz="2400" dirty="0" smtClean="0">
                <a:latin typeface="+mj-lt"/>
              </a:rPr>
              <a:t>: </a:t>
            </a:r>
            <a:r>
              <a:rPr lang="en-US" sz="2400" b="1" dirty="0">
                <a:latin typeface="+mj-lt"/>
              </a:rPr>
              <a:t>Reject clutter</a:t>
            </a:r>
            <a:r>
              <a:rPr lang="en-US" sz="2400" dirty="0">
                <a:latin typeface="+mj-lt"/>
              </a:rPr>
              <a:t> and </a:t>
            </a:r>
            <a:r>
              <a:rPr lang="en-US" sz="2400" b="1" dirty="0">
                <a:latin typeface="+mj-lt"/>
              </a:rPr>
              <a:t>enhance target detection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                Approach</a:t>
            </a:r>
            <a:r>
              <a:rPr lang="en-US" sz="2400" dirty="0">
                <a:latin typeface="+mj-lt"/>
              </a:rPr>
              <a:t>: </a:t>
            </a:r>
            <a:r>
              <a:rPr lang="en-US" sz="2400" b="1" dirty="0">
                <a:latin typeface="+mj-lt"/>
              </a:rPr>
              <a:t>Apply STAP (Space-Time Adaptive Processing)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7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1" y="182880"/>
            <a:ext cx="4761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smtClean="0"/>
              <a:t>LITERATURE SURVEY</a:t>
            </a:r>
            <a:endParaRPr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43679"/>
              </p:ext>
            </p:extLst>
          </p:nvPr>
        </p:nvGraphicFramePr>
        <p:xfrm>
          <a:off x="1805709" y="1191491"/>
          <a:ext cx="9000836" cy="502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8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7430">
                <a:tc>
                  <a:txBody>
                    <a:bodyPr/>
                    <a:lstStyle/>
                    <a:p>
                      <a:r>
                        <a:rPr dirty="0"/>
                        <a:t>Author/Year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 METHOD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430">
                <a:tc>
                  <a:txBody>
                    <a:bodyPr/>
                    <a:lstStyle/>
                    <a:p>
                      <a:r>
                        <a:t>Brennan, 1973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Clutter rank theory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Foundation for STAP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430">
                <a:tc>
                  <a:txBody>
                    <a:bodyPr/>
                    <a:lstStyle/>
                    <a:p>
                      <a:r>
                        <a:t>Ward, 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SMI-based STAP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Simple, effective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430">
                <a:tc>
                  <a:txBody>
                    <a:bodyPr/>
                    <a:lstStyle/>
                    <a:p>
                      <a:r>
                        <a:t>Klemm, 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Reduced-rank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Works with limited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430">
                <a:tc>
                  <a:txBody>
                    <a:bodyPr/>
                    <a:lstStyle/>
                    <a:p>
                      <a:r>
                        <a:rPr lang="en-IN" dirty="0" smtClean="0"/>
                        <a:t>Ward, </a:t>
                      </a:r>
                      <a:r>
                        <a:rPr lang="en-IN" b="0" dirty="0" smtClean="0"/>
                        <a:t>1998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Partially Adaptive STAP Approaches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covariance estimation, joint angle-Doppler estimation 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43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Klemm</a:t>
                      </a:r>
                      <a:r>
                        <a:rPr lang="en-US" dirty="0" smtClean="0"/>
                        <a:t> ,2002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Principles</a:t>
                      </a:r>
                      <a:r>
                        <a:rPr lang="en-US" b="0" baseline="0" dirty="0" smtClean="0"/>
                        <a:t> of STAP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filtering, and clutter analysis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22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TIME ADAPTIVE 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radar transmits a coherent burst of M pulses at a constant </a:t>
            </a:r>
            <a:r>
              <a:rPr lang="en-US" sz="2000" dirty="0" smtClean="0"/>
              <a:t>PRF,</a:t>
            </a:r>
            <a:r>
              <a:rPr lang="en-US" sz="2000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PRI, </a:t>
            </a:r>
            <a:r>
              <a:rPr lang="en-US" sz="2000" dirty="0" smtClean="0"/>
              <a:t>K time </a:t>
            </a:r>
            <a:r>
              <a:rPr lang="en-US" sz="2000" dirty="0"/>
              <a:t>samples are collected. Each time sample corresponds to a </a:t>
            </a:r>
            <a:r>
              <a:rPr lang="en-US" sz="2000" dirty="0" smtClean="0"/>
              <a:t>particular range</a:t>
            </a:r>
            <a:r>
              <a:rPr lang="en-US" sz="2000" dirty="0"/>
              <a:t>. Thus, during each coherent pulse </a:t>
            </a:r>
            <a:r>
              <a:rPr lang="en-US" sz="2000" dirty="0" smtClean="0"/>
              <a:t>interval, the </a:t>
            </a:r>
            <a:r>
              <a:rPr lang="en-US" sz="2000" dirty="0"/>
              <a:t>data collected consists of </a:t>
            </a:r>
            <a:r>
              <a:rPr lang="en-US" sz="2000" dirty="0" smtClean="0"/>
              <a:t>MNK </a:t>
            </a:r>
            <a:r>
              <a:rPr lang="en-IN" sz="2000" dirty="0" smtClean="0"/>
              <a:t>samples</a:t>
            </a:r>
            <a:r>
              <a:rPr lang="en-IN" sz="2000" dirty="0"/>
              <a:t>.</a:t>
            </a:r>
            <a:r>
              <a:rPr lang="en-US" sz="2000" dirty="0" smtClean="0"/>
              <a:t>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58236"/>
            <a:ext cx="10058400" cy="27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CCD028B-2E34-41AF-B9F5-6BE1383AF1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221456"/>
              </p:ext>
            </p:extLst>
          </p:nvPr>
        </p:nvGraphicFramePr>
        <p:xfrm>
          <a:off x="372978" y="637674"/>
          <a:ext cx="11430001" cy="546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630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454" y="2415598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44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4716</TotalTime>
  <Words>183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Clutter Suppression and Target Detection Using STAP in Airborne Radar</vt:lpstr>
      <vt:lpstr>PowerPoint Presentation</vt:lpstr>
      <vt:lpstr>PowerPoint Presentation</vt:lpstr>
      <vt:lpstr>SPACE TIME ADAPTIVE PROCESSING</vt:lpstr>
      <vt:lpstr>PowerPoint Presentation</vt:lpstr>
      <vt:lpstr>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2021-08-31T11:24:19Z</dcterms:created>
  <dcterms:modified xsi:type="dcterms:W3CDTF">2025-08-21T02:50:30Z</dcterms:modified>
</cp:coreProperties>
</file>