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09625" y="885837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37"/>
                </a:lnTo>
                <a:lnTo>
                  <a:pt x="10668000" y="57137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77"/>
                </a:lnTo>
                <a:lnTo>
                  <a:pt x="10668000" y="34277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2860" y="115569"/>
            <a:ext cx="10406278" cy="7538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17365D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702" y="2632580"/>
            <a:ext cx="4890770" cy="145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dyasagarM2004/ai-enabled-water-well-predictor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13097" y="115569"/>
            <a:ext cx="2747010" cy="65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 marR="5080" indent="-875030">
              <a:lnSpc>
                <a:spcPct val="115599"/>
              </a:lnSpc>
              <a:spcBef>
                <a:spcPts val="100"/>
              </a:spcBef>
            </a:pPr>
            <a:r>
              <a:rPr sz="1800" spc="-10" dirty="0"/>
              <a:t>CSE7101-CapstoneProject </a:t>
            </a:r>
            <a:r>
              <a:rPr sz="1800" spc="-20" dirty="0"/>
              <a:t>Review-</a:t>
            </a:r>
            <a:r>
              <a:rPr sz="1800" spc="-50" dirty="0"/>
              <a:t>1</a:t>
            </a:r>
            <a:endParaRPr sz="1800"/>
          </a:p>
        </p:txBody>
      </p:sp>
      <p:sp>
        <p:nvSpPr>
          <p:cNvPr id="4" name="object 4"/>
          <p:cNvSpPr txBox="1"/>
          <p:nvPr/>
        </p:nvSpPr>
        <p:spPr>
          <a:xfrm>
            <a:off x="871524" y="1356740"/>
            <a:ext cx="8501076" cy="10054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7820">
              <a:lnSpc>
                <a:spcPct val="100000"/>
              </a:lnSpc>
              <a:spcBef>
                <a:spcPts val="100"/>
              </a:spcBef>
            </a:pPr>
            <a:r>
              <a:rPr sz="2400" spc="-25" smtClean="0">
                <a:latin typeface="Verdana"/>
                <a:cs typeface="Verdana"/>
              </a:rPr>
              <a:t>Al-</a:t>
            </a:r>
            <a:r>
              <a:rPr sz="2400" spc="-10" smtClean="0">
                <a:latin typeface="Verdana"/>
                <a:cs typeface="Verdana"/>
              </a:rPr>
              <a:t>enabled</a:t>
            </a:r>
            <a:r>
              <a:rPr lang="en-US" sz="2400" spc="-10" dirty="0" smtClean="0">
                <a:latin typeface="Verdana"/>
                <a:cs typeface="Verdana"/>
              </a:rPr>
              <a:t> </a:t>
            </a:r>
            <a:r>
              <a:rPr sz="2400" spc="-10" smtClean="0">
                <a:latin typeface="Verdana"/>
                <a:cs typeface="Verdana"/>
              </a:rPr>
              <a:t>water</a:t>
            </a:r>
            <a:r>
              <a:rPr lang="en-US" sz="2400" spc="-10" dirty="0" smtClean="0">
                <a:latin typeface="Verdana"/>
                <a:cs typeface="Verdana"/>
              </a:rPr>
              <a:t> </a:t>
            </a:r>
            <a:r>
              <a:rPr sz="2400" spc="-10" smtClean="0">
                <a:latin typeface="Verdana"/>
                <a:cs typeface="Verdana"/>
              </a:rPr>
              <a:t>well</a:t>
            </a:r>
            <a:r>
              <a:rPr lang="en-US" sz="2400" spc="-10" dirty="0" smtClean="0">
                <a:latin typeface="Verdana"/>
                <a:cs typeface="Verdana"/>
              </a:rPr>
              <a:t> </a:t>
            </a:r>
            <a:r>
              <a:rPr sz="2400" spc="-10" smtClean="0">
                <a:latin typeface="Verdana"/>
                <a:cs typeface="Verdana"/>
              </a:rPr>
              <a:t>predictor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740"/>
              </a:spcBef>
            </a:pPr>
            <a:r>
              <a:rPr sz="1800" b="1" spc="-10" smtClean="0">
                <a:solidFill>
                  <a:srgbClr val="17365D"/>
                </a:solidFill>
                <a:latin typeface="Cambria"/>
                <a:cs typeface="Cambria"/>
              </a:rPr>
              <a:t>Batch</a:t>
            </a:r>
            <a:r>
              <a:rPr lang="en-US" sz="18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smtClean="0">
                <a:solidFill>
                  <a:srgbClr val="17365D"/>
                </a:solidFill>
                <a:latin typeface="Cambria"/>
                <a:cs typeface="Cambria"/>
              </a:rPr>
              <a:t>Number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:</a:t>
            </a:r>
            <a:r>
              <a:rPr sz="1800" b="1" spc="5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17365D"/>
                </a:solidFill>
                <a:latin typeface="Cambria"/>
                <a:cs typeface="Cambria"/>
              </a:rPr>
              <a:t>CSE_172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1918" y="2366009"/>
            <a:ext cx="3788410" cy="1170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i="1" spc="-10" smtClean="0">
                <a:solidFill>
                  <a:srgbClr val="17365D"/>
                </a:solidFill>
                <a:latin typeface="Cambria"/>
                <a:cs typeface="Cambria"/>
              </a:rPr>
              <a:t>Under</a:t>
            </a:r>
            <a:r>
              <a:rPr lang="en-US" sz="1200" b="1" i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i="1" spc="-10" smtClean="0">
                <a:solidFill>
                  <a:srgbClr val="17365D"/>
                </a:solidFill>
                <a:latin typeface="Cambria"/>
                <a:cs typeface="Cambria"/>
              </a:rPr>
              <a:t>the</a:t>
            </a:r>
            <a:r>
              <a:rPr lang="en-US" sz="1200" b="1" i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i="1" spc="-10" smtClean="0">
                <a:solidFill>
                  <a:srgbClr val="17365D"/>
                </a:solidFill>
                <a:latin typeface="Cambria"/>
                <a:cs typeface="Cambria"/>
              </a:rPr>
              <a:t>Supervision</a:t>
            </a:r>
            <a:r>
              <a:rPr lang="en-US" sz="1200" b="1" i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i="1" spc="-10" smtClean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sz="1200" b="1" i="1" spc="-10" dirty="0">
                <a:solidFill>
                  <a:srgbClr val="17365D"/>
                </a:solidFill>
                <a:latin typeface="Cambria"/>
                <a:cs typeface="Cambria"/>
              </a:rPr>
              <a:t>,</a:t>
            </a:r>
            <a:endParaRPr sz="12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15"/>
              </a:spcBef>
            </a:pPr>
            <a:endParaRPr sz="1200">
              <a:latin typeface="Cambria"/>
              <a:cs typeface="Cambria"/>
            </a:endParaRPr>
          </a:p>
          <a:p>
            <a:pPr marL="30480">
              <a:lnSpc>
                <a:spcPct val="100000"/>
              </a:lnSpc>
            </a:pPr>
            <a:r>
              <a:rPr sz="1600" b="1" dirty="0">
                <a:latin typeface="Arial"/>
                <a:cs typeface="Arial"/>
              </a:rPr>
              <a:t>MR.Jerrin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Joe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Francis</a:t>
            </a:r>
            <a:endParaRPr sz="1600">
              <a:latin typeface="Arial"/>
              <a:cs typeface="Arial"/>
            </a:endParaRPr>
          </a:p>
          <a:p>
            <a:pPr marL="30480" marR="5080" indent="48260">
              <a:lnSpc>
                <a:spcPct val="119200"/>
              </a:lnSpc>
              <a:spcBef>
                <a:spcPts val="100"/>
              </a:spcBef>
            </a:pP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Assistant</a:t>
            </a:r>
            <a:r>
              <a:rPr lang="en-US" sz="12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Professor School</a:t>
            </a:r>
            <a:r>
              <a:rPr lang="en-US" sz="12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of</a:t>
            </a:r>
            <a:r>
              <a:rPr lang="en-US" sz="12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Computer</a:t>
            </a:r>
            <a:r>
              <a:rPr lang="en-US" sz="12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Science</a:t>
            </a:r>
            <a:r>
              <a:rPr lang="en-US" sz="12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lang="en-US" sz="1200" b="1" spc="-10" dirty="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smtClean="0">
                <a:solidFill>
                  <a:srgbClr val="17365D"/>
                </a:solidFill>
                <a:latin typeface="Cambria"/>
                <a:cs typeface="Cambria"/>
              </a:rPr>
              <a:t>Engineering</a:t>
            </a:r>
            <a:r>
              <a:rPr sz="1200" b="1" spc="140" smtClean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200" b="1" spc="-10" dirty="0">
                <a:solidFill>
                  <a:srgbClr val="17365D"/>
                </a:solidFill>
                <a:latin typeface="Cambria"/>
                <a:cs typeface="Cambria"/>
              </a:rPr>
              <a:t>Presidency University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4582795"/>
            <a:ext cx="7328534" cy="137350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1242695">
              <a:lnSpc>
                <a:spcPts val="2110"/>
              </a:lnSpc>
              <a:spcBef>
                <a:spcPts val="210"/>
              </a:spcBef>
              <a:tabLst>
                <a:tab pos="1414780" algn="l"/>
              </a:tabLst>
            </a:pPr>
            <a:r>
              <a:rPr sz="1800" b="1" dirty="0">
                <a:latin typeface="Cambria"/>
                <a:cs typeface="Cambria"/>
              </a:rPr>
              <a:t>Name</a:t>
            </a:r>
            <a:r>
              <a:rPr sz="1800" b="1" spc="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spc="-25" dirty="0">
                <a:latin typeface="Cambria"/>
                <a:cs typeface="Cambria"/>
              </a:rPr>
              <a:t>the</a:t>
            </a:r>
            <a:r>
              <a:rPr sz="1800" b="1" dirty="0">
                <a:latin typeface="Cambria"/>
                <a:cs typeface="Cambria"/>
              </a:rPr>
              <a:t>	</a:t>
            </a:r>
            <a:r>
              <a:rPr sz="1800" b="1" spc="-10">
                <a:latin typeface="Cambria"/>
                <a:cs typeface="Cambria"/>
              </a:rPr>
              <a:t>program</a:t>
            </a:r>
            <a:r>
              <a:rPr sz="1800" b="1" spc="-10" smtClean="0">
                <a:latin typeface="Cambria"/>
                <a:cs typeface="Cambria"/>
              </a:rPr>
              <a:t>:</a:t>
            </a:r>
            <a:r>
              <a:rPr lang="en-US" sz="1800" b="1" spc="-10" dirty="0" smtClean="0">
                <a:latin typeface="Cambria"/>
                <a:cs typeface="Cambria"/>
              </a:rPr>
              <a:t> </a:t>
            </a:r>
            <a:r>
              <a:rPr sz="1800" b="1" spc="-10" smtClean="0">
                <a:latin typeface="Cambria"/>
                <a:cs typeface="Cambria"/>
              </a:rPr>
              <a:t>Computer</a:t>
            </a:r>
            <a:r>
              <a:rPr sz="1800" b="1" spc="-20" smtClean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Science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And</a:t>
            </a:r>
            <a:r>
              <a:rPr sz="1800" b="1" spc="-50" dirty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Engineering </a:t>
            </a:r>
            <a:r>
              <a:rPr sz="1800" b="1" dirty="0">
                <a:latin typeface="Cambria"/>
                <a:cs typeface="Cambria"/>
              </a:rPr>
              <a:t>Name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>
                <a:latin typeface="Cambria"/>
                <a:cs typeface="Cambria"/>
              </a:rPr>
              <a:t>HOD</a:t>
            </a:r>
            <a:r>
              <a:rPr sz="1800" b="1" smtClean="0">
                <a:latin typeface="Cambria"/>
                <a:cs typeface="Cambria"/>
              </a:rPr>
              <a:t>:</a:t>
            </a:r>
            <a:r>
              <a:rPr lang="en-US" sz="1800" b="1" dirty="0" smtClean="0">
                <a:latin typeface="Cambria"/>
                <a:cs typeface="Cambria"/>
              </a:rPr>
              <a:t> </a:t>
            </a:r>
            <a:r>
              <a:rPr sz="1800" b="1" smtClean="0">
                <a:latin typeface="Cambria"/>
                <a:cs typeface="Cambria"/>
              </a:rPr>
              <a:t>Dr.Asif</a:t>
            </a:r>
            <a:r>
              <a:rPr sz="1800" b="1" spc="-30" smtClean="0">
                <a:latin typeface="Cambria"/>
                <a:cs typeface="Cambria"/>
              </a:rPr>
              <a:t> </a:t>
            </a:r>
            <a:r>
              <a:rPr sz="1800" b="1" spc="-10" dirty="0">
                <a:latin typeface="Cambria"/>
                <a:cs typeface="Cambria"/>
              </a:rPr>
              <a:t>Mohammed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5"/>
              </a:lnSpc>
              <a:spcBef>
                <a:spcPts val="2010"/>
              </a:spcBef>
            </a:pPr>
            <a:r>
              <a:rPr sz="1800" b="1" dirty="0">
                <a:latin typeface="Cambria"/>
                <a:cs typeface="Cambria"/>
              </a:rPr>
              <a:t>Name</a:t>
            </a:r>
            <a:r>
              <a:rPr sz="1800" b="1" spc="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program</a:t>
            </a:r>
            <a:r>
              <a:rPr sz="1800" b="1" spc="-1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project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10">
                <a:latin typeface="Cambria"/>
                <a:cs typeface="Cambria"/>
              </a:rPr>
              <a:t>coordinator</a:t>
            </a:r>
            <a:r>
              <a:rPr sz="1800" b="1" spc="-10" smtClean="0">
                <a:latin typeface="Cambria"/>
                <a:cs typeface="Cambria"/>
              </a:rPr>
              <a:t>:</a:t>
            </a:r>
            <a:r>
              <a:rPr lang="en-US" sz="1800" b="1" spc="-10" dirty="0" smtClean="0">
                <a:latin typeface="Cambria"/>
                <a:cs typeface="Cambria"/>
              </a:rPr>
              <a:t> </a:t>
            </a:r>
            <a:r>
              <a:rPr sz="1800" b="1" spc="-10" smtClean="0">
                <a:latin typeface="Cambria"/>
                <a:cs typeface="Cambria"/>
              </a:rPr>
              <a:t>DR.jayavadivel</a:t>
            </a:r>
            <a:r>
              <a:rPr sz="1800" b="1" spc="-15" smtClean="0">
                <a:latin typeface="Cambria"/>
                <a:cs typeface="Cambria"/>
              </a:rPr>
              <a:t> </a:t>
            </a:r>
            <a:r>
              <a:rPr sz="1800" b="1" spc="-20" dirty="0">
                <a:latin typeface="Cambria"/>
                <a:cs typeface="Cambria"/>
              </a:rPr>
              <a:t>Ravi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35"/>
              </a:lnSpc>
            </a:pPr>
            <a:r>
              <a:rPr sz="1800" b="1" dirty="0">
                <a:latin typeface="Cambria"/>
                <a:cs typeface="Cambria"/>
              </a:rPr>
              <a:t>Name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of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the</a:t>
            </a:r>
            <a:r>
              <a:rPr sz="1800" b="1" spc="-3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school</a:t>
            </a:r>
            <a:r>
              <a:rPr sz="1800" b="1" spc="-35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project</a:t>
            </a:r>
            <a:r>
              <a:rPr sz="1800" b="1" spc="-20" dirty="0">
                <a:latin typeface="Cambria"/>
                <a:cs typeface="Cambria"/>
              </a:rPr>
              <a:t> </a:t>
            </a:r>
            <a:r>
              <a:rPr sz="1800" b="1" spc="-10">
                <a:latin typeface="Cambria"/>
                <a:cs typeface="Cambria"/>
              </a:rPr>
              <a:t>coordinator</a:t>
            </a:r>
            <a:r>
              <a:rPr sz="1800" b="1" spc="-10" smtClean="0">
                <a:latin typeface="Cambria"/>
                <a:cs typeface="Cambria"/>
              </a:rPr>
              <a:t>:</a:t>
            </a:r>
            <a:r>
              <a:rPr lang="en-US" sz="1800" b="1" spc="-10" smtClean="0">
                <a:latin typeface="Cambria"/>
                <a:cs typeface="Cambria"/>
              </a:rPr>
              <a:t> </a:t>
            </a:r>
            <a:r>
              <a:rPr sz="1800" b="1" spc="-10" smtClean="0">
                <a:latin typeface="Cambria"/>
                <a:cs typeface="Cambria"/>
              </a:rPr>
              <a:t>DR.Sampath </a:t>
            </a:r>
            <a:r>
              <a:rPr sz="1800" b="1" dirty="0">
                <a:latin typeface="Cambria"/>
                <a:cs typeface="Cambria"/>
              </a:rPr>
              <a:t>A</a:t>
            </a:r>
            <a:r>
              <a:rPr sz="1800" b="1" spc="-1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K</a:t>
            </a:r>
            <a:r>
              <a:rPr sz="1800" b="1" spc="-40" dirty="0">
                <a:latin typeface="Cambria"/>
                <a:cs typeface="Cambria"/>
              </a:rPr>
              <a:t> </a:t>
            </a:r>
            <a:r>
              <a:rPr sz="1800" b="1" dirty="0">
                <a:latin typeface="Cambria"/>
                <a:cs typeface="Cambria"/>
              </a:rPr>
              <a:t>,DR.Geetha.</a:t>
            </a:r>
            <a:r>
              <a:rPr sz="1800" b="1" spc="-25" dirty="0">
                <a:latin typeface="Cambria"/>
                <a:cs typeface="Cambria"/>
              </a:rPr>
              <a:t> </a:t>
            </a:r>
            <a:r>
              <a:rPr sz="1800" b="1" spc="-50" dirty="0">
                <a:latin typeface="Cambria"/>
                <a:cs typeface="Cambria"/>
              </a:rPr>
              <a:t>A</a:t>
            </a:r>
            <a:endParaRPr sz="1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09802" y="2632580"/>
          <a:ext cx="4814570" cy="1457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1525"/>
                <a:gridCol w="2773045"/>
              </a:tblGrid>
              <a:tr h="472440">
                <a:tc>
                  <a:txBody>
                    <a:bodyPr/>
                    <a:lstStyle/>
                    <a:p>
                      <a:pPr marL="387985">
                        <a:lnSpc>
                          <a:spcPts val="1270"/>
                        </a:lnSpc>
                      </a:pPr>
                      <a:r>
                        <a:rPr sz="1100" b="1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100" b="1" spc="75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ct val="100000"/>
                        </a:lnSpc>
                        <a:spcBef>
                          <a:spcPts val="1030"/>
                        </a:spcBef>
                      </a:pPr>
                      <a:r>
                        <a:rPr sz="1100" b="1" spc="70" dirty="0">
                          <a:solidFill>
                            <a:srgbClr val="17365D"/>
                          </a:solidFill>
                          <a:latin typeface="Cambria"/>
                          <a:cs typeface="Cambria"/>
                        </a:rPr>
                        <a:t>StudentName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T="130810" marB="0"/>
                </a:tc>
              </a:tr>
              <a:tr h="98551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1600" b="1" spc="100" dirty="0">
                          <a:latin typeface="Georgia"/>
                          <a:cs typeface="Georgia"/>
                        </a:rPr>
                        <a:t>20221CSE0411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95" dirty="0">
                          <a:latin typeface="Georgia"/>
                          <a:cs typeface="Georgia"/>
                        </a:rPr>
                        <a:t>20221CSE0408</a:t>
                      </a:r>
                      <a:endParaRPr sz="160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1900"/>
                        </a:lnSpc>
                        <a:spcBef>
                          <a:spcPts val="95"/>
                        </a:spcBef>
                      </a:pPr>
                      <a:r>
                        <a:rPr sz="1600" b="1" spc="-10" dirty="0">
                          <a:latin typeface="Georgia"/>
                          <a:cs typeface="Georgia"/>
                        </a:rPr>
                        <a:t>20221CSE0565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219075" marB="0"/>
                </a:tc>
                <a:tc>
                  <a:txBody>
                    <a:bodyPr/>
                    <a:lstStyle/>
                    <a:p>
                      <a:pPr marL="398780" marR="24130" indent="-55244">
                        <a:lnSpc>
                          <a:spcPct val="119400"/>
                        </a:lnSpc>
                        <a:spcBef>
                          <a:spcPts val="780"/>
                        </a:spcBef>
                      </a:pPr>
                      <a:r>
                        <a:rPr sz="1600" b="1" spc="80" dirty="0">
                          <a:latin typeface="Georgia"/>
                          <a:cs typeface="Georgia"/>
                        </a:rPr>
                        <a:t>C.ChandBasha </a:t>
                      </a:r>
                      <a:r>
                        <a:rPr sz="1600" b="1" spc="85" dirty="0">
                          <a:latin typeface="Georgia"/>
                          <a:cs typeface="Georgia"/>
                        </a:rPr>
                        <a:t>P.Abhisekhar</a:t>
                      </a:r>
                      <a:r>
                        <a:rPr sz="1600" b="1" spc="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600" b="1" spc="80" dirty="0">
                          <a:latin typeface="Georgia"/>
                          <a:cs typeface="Georgia"/>
                        </a:rPr>
                        <a:t>Reddy </a:t>
                      </a:r>
                      <a:r>
                        <a:rPr sz="1600" b="1" spc="75" dirty="0">
                          <a:latin typeface="Georgia"/>
                          <a:cs typeface="Georgia"/>
                        </a:rPr>
                        <a:t>Vidyasagar.M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99060" marB="0"/>
                </a:tc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09625" y="885189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AnalysisofProblemStatement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2860" y="1146175"/>
            <a:ext cx="9378950" cy="310213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265" indent="-380365">
              <a:lnSpc>
                <a:spcPct val="100000"/>
              </a:lnSpc>
              <a:spcBef>
                <a:spcPts val="90"/>
              </a:spcBef>
              <a:buSzPct val="120000"/>
              <a:buFont typeface="Arial MT"/>
              <a:buChar char="•"/>
              <a:tabLst>
                <a:tab pos="469265" algn="l"/>
              </a:tabLst>
            </a:pPr>
            <a:r>
              <a:rPr sz="2000" b="1" spc="-10" dirty="0">
                <a:latin typeface="Arial"/>
                <a:cs typeface="Arial"/>
              </a:rPr>
              <a:t>3.WhyAI?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spcBef>
                <a:spcPts val="25"/>
              </a:spcBef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AI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can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analyze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huge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datasets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:soiltypes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,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satelliteimagery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,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rainfall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,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past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drillingdata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,etc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25"/>
              </a:spcBef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It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finds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patterns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humans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might</a:t>
            </a:r>
            <a:r>
              <a:rPr sz="2000" spc="30" smtClean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miss.</a:t>
            </a:r>
            <a:endParaRPr sz="20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It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can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make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location-specificpredictions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faster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and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cheaper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69265" lvl="1" indent="-380365">
              <a:lnSpc>
                <a:spcPct val="100000"/>
              </a:lnSpc>
              <a:buSzPct val="120000"/>
              <a:buFont typeface="Arial MT"/>
              <a:buChar char="•"/>
              <a:tabLst>
                <a:tab pos="469265" algn="l"/>
              </a:tabLst>
            </a:pPr>
            <a:r>
              <a:rPr sz="2000" b="1" dirty="0">
                <a:latin typeface="Arial"/>
                <a:cs typeface="Arial"/>
              </a:rPr>
              <a:t>4</a:t>
            </a:r>
            <a:r>
              <a:rPr sz="2000" b="1">
                <a:latin typeface="Arial"/>
                <a:cs typeface="Arial"/>
              </a:rPr>
              <a:t>.</a:t>
            </a:r>
            <a:r>
              <a:rPr sz="2000" b="1" spc="-90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Key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Goals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of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the</a:t>
            </a:r>
            <a:r>
              <a:rPr lang="en-US" sz="2000" b="1" dirty="0" smtClean="0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AI</a:t>
            </a:r>
            <a:r>
              <a:rPr sz="2000" b="1" spc="-60" smtClean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System:</a:t>
            </a:r>
            <a:endParaRPr sz="2000">
              <a:latin typeface="Arial"/>
              <a:cs typeface="Arial"/>
            </a:endParaRPr>
          </a:p>
          <a:p>
            <a:pPr marL="240029" indent="-227329">
              <a:lnSpc>
                <a:spcPct val="100000"/>
              </a:lnSpc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Predict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the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best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drilling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locations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Estimate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the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probability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of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success</a:t>
            </a:r>
            <a:r>
              <a:rPr sz="2000" spc="-10" smtClean="0">
                <a:latin typeface="Arial MT"/>
                <a:cs typeface="Arial MT"/>
              </a:rPr>
              <a:t>(e.g</a:t>
            </a:r>
            <a:r>
              <a:rPr sz="2000" spc="-10" dirty="0">
                <a:latin typeface="Arial MT"/>
                <a:cs typeface="Arial MT"/>
              </a:rPr>
              <a:t>.,wateryield,depth).</a:t>
            </a:r>
            <a:endParaRPr sz="20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25"/>
              </a:spcBef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Reduce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costs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and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risks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40029" indent="-227329">
              <a:lnSpc>
                <a:spcPct val="100000"/>
              </a:lnSpc>
              <a:spcBef>
                <a:spcPts val="145"/>
              </a:spcBef>
              <a:buSzPct val="120000"/>
              <a:buChar char="•"/>
              <a:tabLst>
                <a:tab pos="240029" algn="l"/>
              </a:tabLst>
            </a:pPr>
            <a:r>
              <a:rPr sz="2000" spc="-10" smtClean="0">
                <a:latin typeface="Arial MT"/>
                <a:cs typeface="Arial MT"/>
              </a:rPr>
              <a:t>Help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b="1" spc="-10" smtClean="0">
                <a:latin typeface="Arial"/>
                <a:cs typeface="Arial"/>
              </a:rPr>
              <a:t>governments,NGOs,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and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b="1" spc="-10" smtClean="0">
                <a:latin typeface="Arial"/>
                <a:cs typeface="Arial"/>
              </a:rPr>
              <a:t>farmers</a:t>
            </a:r>
            <a:r>
              <a:rPr lang="en-US" sz="2000" b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make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better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decisions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4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b="0" spc="-10" dirty="0">
                <a:latin typeface="Verdana"/>
                <a:cs typeface="Verdana"/>
              </a:rPr>
              <a:t>Innovation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9060" y="1240662"/>
            <a:ext cx="9973945" cy="3907352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393065" marR="174625" indent="-381000">
              <a:lnSpc>
                <a:spcPts val="2330"/>
              </a:lnSpc>
              <a:spcBef>
                <a:spcPts val="22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dirty="0">
                <a:latin typeface="Verdana"/>
                <a:cs typeface="Verdana"/>
              </a:rPr>
              <a:t>AI-</a:t>
            </a:r>
            <a:r>
              <a:rPr sz="2000" b="1" dirty="0">
                <a:latin typeface="Verdana"/>
                <a:cs typeface="Verdana"/>
              </a:rPr>
              <a:t>Based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Prediction</a:t>
            </a:r>
            <a:r>
              <a:rPr sz="2000" b="1">
                <a:latin typeface="Verdana"/>
                <a:cs typeface="Verdana"/>
              </a:rPr>
              <a:t>:</a:t>
            </a:r>
            <a:r>
              <a:rPr sz="2000" b="1" spc="-25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Uses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machine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learning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sz="2000" spc="-6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predict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the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best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locations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for </a:t>
            </a:r>
            <a:r>
              <a:rPr sz="2000" dirty="0">
                <a:latin typeface="Verdana"/>
                <a:cs typeface="Verdana"/>
              </a:rPr>
              <a:t>water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wells,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unlike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traditional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guess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work</a:t>
            </a:r>
            <a:r>
              <a:rPr sz="2000" spc="-45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manual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surveys.</a:t>
            </a:r>
            <a:endParaRPr sz="2000">
              <a:latin typeface="Verdana"/>
              <a:cs typeface="Verdana"/>
            </a:endParaRPr>
          </a:p>
          <a:p>
            <a:pPr marL="393065" marR="435609" indent="-381000">
              <a:lnSpc>
                <a:spcPct val="102099"/>
              </a:lnSpc>
              <a:spcBef>
                <a:spcPts val="34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20" smtClean="0">
                <a:latin typeface="Verdana"/>
                <a:cs typeface="Verdana"/>
              </a:rPr>
              <a:t>Data-</a:t>
            </a:r>
            <a:r>
              <a:rPr sz="2000" b="1" spc="-10" smtClean="0">
                <a:latin typeface="Verdana"/>
                <a:cs typeface="Verdana"/>
              </a:rPr>
              <a:t>DrivenApproach:</a:t>
            </a:r>
            <a:r>
              <a:rPr sz="2000" spc="-10" smtClean="0">
                <a:latin typeface="Verdana"/>
                <a:cs typeface="Verdana"/>
              </a:rPr>
              <a:t>Combines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various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data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sources(soil</a:t>
            </a:r>
            <a:r>
              <a:rPr sz="2000" spc="120" smtClean="0">
                <a:latin typeface="Verdana"/>
                <a:cs typeface="Verdana"/>
              </a:rPr>
              <a:t> </a:t>
            </a:r>
            <a:r>
              <a:rPr sz="2000" spc="-10">
                <a:latin typeface="Verdana"/>
                <a:cs typeface="Verdana"/>
              </a:rPr>
              <a:t>type</a:t>
            </a:r>
            <a:r>
              <a:rPr sz="2000" spc="-10" smtClean="0">
                <a:latin typeface="Verdana"/>
                <a:cs typeface="Verdana"/>
              </a:rPr>
              <a:t>,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rainfall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, elevation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,past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well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data,satellite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images</a:t>
            </a:r>
            <a:r>
              <a:rPr sz="2000" spc="-10">
                <a:latin typeface="Verdana"/>
                <a:cs typeface="Verdana"/>
              </a:rPr>
              <a:t>)</a:t>
            </a:r>
            <a:r>
              <a:rPr sz="2000" spc="-2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makes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mart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decisions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marR="636270" indent="-381000">
              <a:lnSpc>
                <a:spcPts val="2310"/>
              </a:lnSpc>
              <a:spcBef>
                <a:spcPts val="65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Reduces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Failure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Risk:</a:t>
            </a:r>
            <a:r>
              <a:rPr sz="2000" spc="-10" smtClean="0">
                <a:latin typeface="Verdana"/>
                <a:cs typeface="Verdana"/>
              </a:rPr>
              <a:t>Increases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the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chance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of</a:t>
            </a:r>
            <a:r>
              <a:rPr sz="2000" spc="1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finding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,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reducing</a:t>
            </a:r>
            <a:r>
              <a:rPr lang="en-US" sz="2000" spc="-10" dirty="0" smtClean="0">
                <a:latin typeface="Verdana"/>
                <a:cs typeface="Verdana"/>
              </a:rPr>
              <a:t>  </a:t>
            </a:r>
            <a:r>
              <a:rPr sz="2000" spc="-10" smtClean="0">
                <a:latin typeface="Verdana"/>
                <a:cs typeface="Verdana"/>
              </a:rPr>
              <a:t>the </a:t>
            </a:r>
            <a:r>
              <a:rPr sz="2000" smtClean="0">
                <a:latin typeface="Verdana"/>
                <a:cs typeface="Verdana"/>
              </a:rPr>
              <a:t>number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pc="-55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failed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costly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drilling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attempts.</a:t>
            </a:r>
            <a:endParaRPr sz="2000">
              <a:latin typeface="Verdana"/>
              <a:cs typeface="Verdana"/>
            </a:endParaRPr>
          </a:p>
          <a:p>
            <a:pPr marL="393065" marR="367030" indent="-381000">
              <a:lnSpc>
                <a:spcPts val="2310"/>
              </a:lnSpc>
              <a:spcBef>
                <a:spcPts val="64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20" dirty="0">
                <a:latin typeface="Verdana"/>
                <a:cs typeface="Verdana"/>
              </a:rPr>
              <a:t>User-</a:t>
            </a:r>
            <a:r>
              <a:rPr sz="2000" b="1" dirty="0">
                <a:latin typeface="Verdana"/>
                <a:cs typeface="Verdana"/>
              </a:rPr>
              <a:t>Friendly</a:t>
            </a:r>
            <a:r>
              <a:rPr sz="2000" b="1" spc="-9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Tool</a:t>
            </a:r>
            <a:r>
              <a:rPr sz="2000" b="1">
                <a:latin typeface="Verdana"/>
                <a:cs typeface="Verdana"/>
              </a:rPr>
              <a:t>:</a:t>
            </a:r>
            <a:r>
              <a:rPr sz="2000" b="1" spc="-75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Can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be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built</a:t>
            </a:r>
            <a:r>
              <a:rPr sz="2000" spc="-85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as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a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mobile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or</a:t>
            </a:r>
            <a:r>
              <a:rPr sz="2000" spc="-95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web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app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for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easy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use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by</a:t>
            </a:r>
            <a:r>
              <a:rPr sz="2000" spc="-70" smtClean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field </a:t>
            </a:r>
            <a:r>
              <a:rPr sz="2000" dirty="0">
                <a:latin typeface="Verdana"/>
                <a:cs typeface="Verdana"/>
              </a:rPr>
              <a:t>workers,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farmers,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NGOs,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local</a:t>
            </a:r>
            <a:r>
              <a:rPr sz="2000" spc="-10" dirty="0">
                <a:latin typeface="Verdana"/>
                <a:cs typeface="Verdana"/>
              </a:rPr>
              <a:t> governments.</a:t>
            </a:r>
            <a:endParaRPr sz="2000">
              <a:latin typeface="Verdana"/>
              <a:cs typeface="Verdana"/>
            </a:endParaRPr>
          </a:p>
          <a:p>
            <a:pPr marL="393065" marR="5080" indent="-381000">
              <a:lnSpc>
                <a:spcPts val="2310"/>
              </a:lnSpc>
              <a:spcBef>
                <a:spcPts val="64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Customizable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to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Any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Region:</a:t>
            </a:r>
            <a:r>
              <a:rPr sz="2000" spc="-10" smtClean="0">
                <a:latin typeface="Verdana"/>
                <a:cs typeface="Verdana"/>
              </a:rPr>
              <a:t>The</a:t>
            </a:r>
            <a:r>
              <a:rPr sz="2000" spc="-55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system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canadapt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different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geographic </a:t>
            </a:r>
            <a:r>
              <a:rPr sz="2000" dirty="0">
                <a:latin typeface="Verdana"/>
                <a:cs typeface="Verdana"/>
              </a:rPr>
              <a:t>areas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training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it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with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local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601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GithubLink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7036" y="1216279"/>
            <a:ext cx="84213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SzPct val="120000"/>
              <a:buChar char="•"/>
              <a:tabLst>
                <a:tab pos="393065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https://github.com/VidyasagarM2004/ai-enabled-water-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well-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 MT"/>
                <a:cs typeface="Arial MT"/>
                <a:hlinkClick r:id="rId3"/>
              </a:rPr>
              <a:t>predictor.git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7036" y="4433442"/>
            <a:ext cx="13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9625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2650" y="1914525"/>
            <a:ext cx="2495550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625" y="885837"/>
            <a:ext cx="10668000" cy="38735"/>
          </a:xfrm>
          <a:custGeom>
            <a:avLst/>
            <a:gdLst/>
            <a:ahLst/>
            <a:cxnLst/>
            <a:rect l="l" t="t" r="r" b="b"/>
            <a:pathLst>
              <a:path w="10668000" h="38734">
                <a:moveTo>
                  <a:pt x="10668000" y="0"/>
                </a:moveTo>
                <a:lnTo>
                  <a:pt x="0" y="0"/>
                </a:lnTo>
                <a:lnTo>
                  <a:pt x="0" y="27305"/>
                </a:lnTo>
                <a:lnTo>
                  <a:pt x="0" y="34277"/>
                </a:lnTo>
                <a:lnTo>
                  <a:pt x="0" y="38722"/>
                </a:lnTo>
                <a:lnTo>
                  <a:pt x="10668000" y="38722"/>
                </a:lnTo>
                <a:lnTo>
                  <a:pt x="10668000" y="34277"/>
                </a:lnTo>
                <a:lnTo>
                  <a:pt x="10668000" y="27305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TimelineoftheProject(GanttChart)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17164" y="2546985"/>
            <a:ext cx="807085" cy="671830"/>
            <a:chOff x="2717164" y="2546985"/>
            <a:chExt cx="807085" cy="671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5132" y="2622273"/>
              <a:ext cx="178964" cy="1788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1969" y="2546985"/>
              <a:ext cx="461644" cy="36702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7514" y="2927073"/>
              <a:ext cx="179005" cy="1788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23844" y="2851785"/>
              <a:ext cx="452119" cy="3670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61969" y="2851785"/>
              <a:ext cx="462280" cy="3670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17164" y="2621114"/>
              <a:ext cx="179069" cy="178600"/>
            </a:xfrm>
            <a:prstGeom prst="rect">
              <a:avLst/>
            </a:prstGeom>
          </p:spPr>
        </p:pic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18009" y="2927073"/>
            <a:ext cx="179251" cy="17880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4870164" y="3156585"/>
            <a:ext cx="568960" cy="367030"/>
            <a:chOff x="4870164" y="3156585"/>
            <a:chExt cx="568960" cy="367030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70164" y="3231873"/>
              <a:ext cx="188426" cy="17880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76494" y="3156585"/>
              <a:ext cx="462279" cy="367029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147223" y="3536803"/>
            <a:ext cx="189204" cy="179118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76094" y="3841603"/>
            <a:ext cx="189177" cy="1791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1788" y="2188006"/>
            <a:ext cx="1680210" cy="2370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42600"/>
              </a:lnSpc>
              <a:spcBef>
                <a:spcPts val="105"/>
              </a:spcBef>
            </a:pPr>
            <a:r>
              <a:rPr sz="1400" spc="-20" dirty="0">
                <a:latin typeface="Arial MT"/>
                <a:cs typeface="Arial MT"/>
              </a:rPr>
              <a:t>Task RequirementAnalysis </a:t>
            </a:r>
            <a:r>
              <a:rPr sz="1400" spc="-10" dirty="0">
                <a:latin typeface="Arial MT"/>
                <a:cs typeface="Arial MT"/>
              </a:rPr>
              <a:t>DataCollection DataPreprocessing ModelDevelopment Testing&amp;Validation</a:t>
            </a:r>
            <a:endParaRPr sz="1400">
              <a:latin typeface="Arial MT"/>
              <a:cs typeface="Arial MT"/>
            </a:endParaRPr>
          </a:p>
          <a:p>
            <a:pPr marL="12700" marR="596265">
              <a:lnSpc>
                <a:spcPts val="1660"/>
              </a:lnSpc>
              <a:spcBef>
                <a:spcPts val="820"/>
              </a:spcBef>
            </a:pPr>
            <a:r>
              <a:rPr sz="1400" spc="-10" dirty="0">
                <a:latin typeface="Arial MT"/>
                <a:cs typeface="Arial MT"/>
              </a:rPr>
              <a:t>Deployment&amp; Reporting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5039" y="2280666"/>
            <a:ext cx="6642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W1–W3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61738" y="2280666"/>
            <a:ext cx="6642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W4–W5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04406" y="2280666"/>
            <a:ext cx="6642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W6–W7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28913" y="2280666"/>
            <a:ext cx="6642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W8–W9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64773" y="2280666"/>
            <a:ext cx="84963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latin typeface="Arial MT"/>
                <a:cs typeface="Arial MT"/>
              </a:rPr>
              <a:t>W10–W13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869815" y="2925698"/>
            <a:ext cx="188595" cy="17868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022465" y="3230498"/>
            <a:ext cx="188595" cy="17868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060815" y="3534587"/>
            <a:ext cx="179070" cy="17863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898640" y="3533990"/>
            <a:ext cx="188595" cy="178727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089640" y="3838790"/>
            <a:ext cx="179070" cy="17860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936990" y="3838156"/>
            <a:ext cx="179070" cy="178600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10718165" y="4172584"/>
            <a:ext cx="1054100" cy="367030"/>
            <a:chOff x="10718165" y="4172584"/>
            <a:chExt cx="1054100" cy="367030"/>
          </a:xfrm>
        </p:grpSpPr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18165" y="4247514"/>
              <a:ext cx="188595" cy="1790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824210" y="4172584"/>
              <a:ext cx="462279" cy="36703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071860" y="4172584"/>
              <a:ext cx="462279" cy="36703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319510" y="4172584"/>
              <a:ext cx="452754" cy="36703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9625" y="885837"/>
            <a:ext cx="10668000" cy="38735"/>
          </a:xfrm>
          <a:custGeom>
            <a:avLst/>
            <a:gdLst/>
            <a:ahLst/>
            <a:cxnLst/>
            <a:rect l="l" t="t" r="r" b="b"/>
            <a:pathLst>
              <a:path w="10668000" h="38734">
                <a:moveTo>
                  <a:pt x="10668000" y="0"/>
                </a:moveTo>
                <a:lnTo>
                  <a:pt x="0" y="0"/>
                </a:lnTo>
                <a:lnTo>
                  <a:pt x="0" y="27305"/>
                </a:lnTo>
                <a:lnTo>
                  <a:pt x="0" y="34277"/>
                </a:lnTo>
                <a:lnTo>
                  <a:pt x="0" y="38722"/>
                </a:lnTo>
                <a:lnTo>
                  <a:pt x="10668000" y="38722"/>
                </a:lnTo>
                <a:lnTo>
                  <a:pt x="10668000" y="34277"/>
                </a:lnTo>
                <a:lnTo>
                  <a:pt x="10668000" y="27305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References(IEEEPaperformat)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2860" y="1222375"/>
            <a:ext cx="10115550" cy="4900829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95910" marR="579120" indent="-283845">
              <a:lnSpc>
                <a:spcPct val="102099"/>
              </a:lnSpc>
              <a:spcBef>
                <a:spcPts val="40"/>
              </a:spcBef>
              <a:buSzPct val="120000"/>
              <a:buFont typeface="Arial MT"/>
              <a:buChar char="•"/>
              <a:tabLst>
                <a:tab pos="299085" algn="l"/>
              </a:tabLst>
            </a:pPr>
            <a:r>
              <a:rPr sz="2000" spc="-10" smtClean="0">
                <a:latin typeface="Verdana"/>
                <a:cs typeface="Verdana"/>
              </a:rPr>
              <a:t>P.Z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araf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shanetal</a:t>
            </a:r>
            <a:r>
              <a:rPr sz="2000" spc="-10">
                <a:latin typeface="Verdana"/>
                <a:cs typeface="Verdana"/>
              </a:rPr>
              <a:t>.,“</a:t>
            </a:r>
            <a:r>
              <a:rPr sz="2000" spc="-10" smtClean="0">
                <a:latin typeface="Verdana"/>
                <a:cs typeface="Verdana"/>
              </a:rPr>
              <a:t>Artificial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Intelligence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Hybrid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Deep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Learning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Model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for </a:t>
            </a:r>
            <a:r>
              <a:rPr sz="2000" spc="-10">
                <a:latin typeface="Verdana"/>
                <a:cs typeface="Verdana"/>
              </a:rPr>
              <a:t>	</a:t>
            </a:r>
            <a:r>
              <a:rPr sz="2000" spc="-10" smtClean="0">
                <a:latin typeface="Verdana"/>
                <a:cs typeface="Verdana"/>
              </a:rPr>
              <a:t>Ground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Level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Prediction</a:t>
            </a:r>
            <a:r>
              <a:rPr sz="2000" spc="95" smtClean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UsingMLP-ADAM</a:t>
            </a:r>
            <a:r>
              <a:rPr sz="2000" spc="-10">
                <a:latin typeface="Verdana"/>
                <a:cs typeface="Verdana"/>
              </a:rPr>
              <a:t>,”</a:t>
            </a:r>
            <a:r>
              <a:rPr sz="2000" i="1" spc="-10" smtClean="0">
                <a:latin typeface="Verdana"/>
                <a:cs typeface="Verdana"/>
              </a:rPr>
              <a:t>ar</a:t>
            </a:r>
            <a:r>
              <a:rPr lang="en-US" sz="2000" i="1" spc="-10" dirty="0" smtClean="0">
                <a:latin typeface="Verdana"/>
                <a:cs typeface="Verdana"/>
              </a:rPr>
              <a:t> </a:t>
            </a:r>
            <a:r>
              <a:rPr sz="2000" i="1" spc="-10" smtClean="0">
                <a:latin typeface="Verdana"/>
                <a:cs typeface="Verdana"/>
              </a:rPr>
              <a:t>Xiv</a:t>
            </a:r>
            <a:r>
              <a:rPr lang="en-US" sz="2000" i="1" spc="-10" dirty="0" smtClean="0">
                <a:latin typeface="Verdana"/>
                <a:cs typeface="Verdana"/>
              </a:rPr>
              <a:t> </a:t>
            </a:r>
            <a:r>
              <a:rPr sz="2000" i="1" spc="-10" smtClean="0">
                <a:latin typeface="Verdana"/>
                <a:cs typeface="Verdana"/>
              </a:rPr>
              <a:t>preprint</a:t>
            </a:r>
            <a:r>
              <a:rPr lang="en-US" sz="2000" i="1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,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Jul.292021.</a:t>
            </a:r>
            <a:endParaRPr sz="2000">
              <a:latin typeface="Verdana"/>
              <a:cs typeface="Verdana"/>
            </a:endParaRPr>
          </a:p>
          <a:p>
            <a:pPr marL="299085" marR="1090930" indent="-287020">
              <a:lnSpc>
                <a:spcPct val="102099"/>
              </a:lnSpc>
              <a:spcBef>
                <a:spcPts val="430"/>
              </a:spcBef>
              <a:buSzPct val="120000"/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Verdana"/>
                <a:cs typeface="Verdana"/>
              </a:rPr>
              <a:t>M.L.Taccari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etal</a:t>
            </a:r>
            <a:r>
              <a:rPr sz="2000" spc="-10">
                <a:latin typeface="Verdana"/>
                <a:cs typeface="Verdana"/>
              </a:rPr>
              <a:t>.,“</a:t>
            </a:r>
            <a:r>
              <a:rPr sz="2000" spc="-10" smtClean="0">
                <a:latin typeface="Verdana"/>
                <a:cs typeface="Verdana"/>
              </a:rPr>
              <a:t>AttentionU-Netasas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urrogate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model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for</a:t>
            </a:r>
            <a:r>
              <a:rPr sz="2000" spc="-5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ground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 </a:t>
            </a:r>
            <a:r>
              <a:rPr sz="2000" spc="-10" dirty="0">
                <a:latin typeface="Verdana"/>
                <a:cs typeface="Verdana"/>
              </a:rPr>
              <a:t>prediction</a:t>
            </a:r>
            <a:r>
              <a:rPr sz="2000" spc="-10">
                <a:latin typeface="Verdana"/>
                <a:cs typeface="Verdana"/>
              </a:rPr>
              <a:t>,”</a:t>
            </a:r>
            <a:r>
              <a:rPr sz="2000" i="1" spc="-10" smtClean="0">
                <a:latin typeface="Verdana"/>
                <a:cs typeface="Verdana"/>
              </a:rPr>
              <a:t>ar</a:t>
            </a:r>
            <a:r>
              <a:rPr lang="en-US" sz="2000" i="1" spc="-10" dirty="0" smtClean="0">
                <a:latin typeface="Verdana"/>
                <a:cs typeface="Verdana"/>
              </a:rPr>
              <a:t> </a:t>
            </a:r>
            <a:r>
              <a:rPr sz="2000" i="1" spc="-10" smtClean="0">
                <a:latin typeface="Verdana"/>
                <a:cs typeface="Verdana"/>
              </a:rPr>
              <a:t>Xivpreprint</a:t>
            </a:r>
            <a:r>
              <a:rPr sz="2000" spc="-10" smtClean="0">
                <a:latin typeface="Verdana"/>
                <a:cs typeface="Verdana"/>
              </a:rPr>
              <a:t>,Apr.92022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9085" marR="5080" indent="-287020">
              <a:lnSpc>
                <a:spcPct val="97700"/>
              </a:lnSpc>
              <a:spcBef>
                <a:spcPts val="560"/>
              </a:spcBef>
              <a:buSzPct val="120000"/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Verdana"/>
                <a:cs typeface="Verdana"/>
              </a:rPr>
              <a:t>A.S.AliAli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etal</a:t>
            </a:r>
            <a:r>
              <a:rPr sz="2000" spc="-10">
                <a:latin typeface="Verdana"/>
                <a:cs typeface="Verdana"/>
              </a:rPr>
              <a:t>.,“</a:t>
            </a:r>
            <a:r>
              <a:rPr sz="2000" spc="-10" smtClean="0">
                <a:latin typeface="Verdana"/>
                <a:cs typeface="Verdana"/>
              </a:rPr>
              <a:t>An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Overview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of</a:t>
            </a:r>
            <a:r>
              <a:rPr sz="2000" spc="-2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DeepLearning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Application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sin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Groundwater</a:t>
            </a:r>
            <a:r>
              <a:rPr sz="2000" spc="-20" smtClean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Level </a:t>
            </a:r>
            <a:r>
              <a:rPr sz="2000" dirty="0">
                <a:latin typeface="Verdana"/>
                <a:cs typeface="Verdana"/>
              </a:rPr>
              <a:t>Modeling: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Bridging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Gap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between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Academic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Research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Industry </a:t>
            </a:r>
            <a:r>
              <a:rPr sz="2000" dirty="0">
                <a:latin typeface="Verdana"/>
                <a:cs typeface="Verdana"/>
              </a:rPr>
              <a:t>Applications,”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i="1">
                <a:latin typeface="Verdana"/>
                <a:cs typeface="Verdana"/>
              </a:rPr>
              <a:t>Applied</a:t>
            </a:r>
            <a:r>
              <a:rPr sz="2000" i="1" spc="-80">
                <a:latin typeface="Verdana"/>
                <a:cs typeface="Verdana"/>
              </a:rPr>
              <a:t> </a:t>
            </a:r>
            <a:r>
              <a:rPr sz="2000" i="1" smtClean="0">
                <a:latin typeface="Verdana"/>
                <a:cs typeface="Verdana"/>
              </a:rPr>
              <a:t>Computational</a:t>
            </a:r>
            <a:r>
              <a:rPr lang="en-US" sz="2000" i="1" dirty="0" smtClean="0">
                <a:latin typeface="Verdana"/>
                <a:cs typeface="Verdana"/>
              </a:rPr>
              <a:t> </a:t>
            </a:r>
            <a:r>
              <a:rPr sz="2000" i="1" spc="-75" smtClean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Intelligence</a:t>
            </a:r>
            <a:r>
              <a:rPr sz="2000" i="1" spc="-9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and</a:t>
            </a:r>
            <a:r>
              <a:rPr sz="2000" i="1" spc="-8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Soft</a:t>
            </a:r>
            <a:r>
              <a:rPr sz="2000" i="1" spc="-80" dirty="0">
                <a:latin typeface="Verdana"/>
                <a:cs typeface="Verdana"/>
              </a:rPr>
              <a:t> </a:t>
            </a:r>
            <a:r>
              <a:rPr sz="2000" i="1" spc="-10" dirty="0">
                <a:latin typeface="Verdana"/>
                <a:cs typeface="Verdana"/>
              </a:rPr>
              <a:t>Computing</a:t>
            </a:r>
            <a:r>
              <a:rPr sz="2000" spc="-10">
                <a:latin typeface="Verdana"/>
                <a:cs typeface="Verdana"/>
              </a:rPr>
              <a:t>, </a:t>
            </a:r>
            <a:r>
              <a:rPr sz="2000" spc="-10" smtClean="0">
                <a:latin typeface="Verdana"/>
                <a:cs typeface="Verdana"/>
              </a:rPr>
              <a:t>vol.2024,Art.ID9480522,Aug.14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2024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5910" marR="180975" indent="-283845">
              <a:lnSpc>
                <a:spcPct val="98600"/>
              </a:lnSpc>
              <a:spcBef>
                <a:spcPts val="630"/>
              </a:spcBef>
              <a:buSzPct val="120000"/>
              <a:buFont typeface="Arial MT"/>
              <a:buChar char="•"/>
              <a:tabLst>
                <a:tab pos="299085" algn="l"/>
              </a:tabLst>
            </a:pPr>
            <a:r>
              <a:rPr sz="2000" dirty="0">
                <a:latin typeface="Verdana"/>
                <a:cs typeface="Verdana"/>
              </a:rPr>
              <a:t>A.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Najafabadipour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etal.,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“Application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Artificial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Intelligence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Techniques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for 	</a:t>
            </a:r>
            <a:r>
              <a:rPr sz="2000">
                <a:latin typeface="Verdana"/>
                <a:cs typeface="Verdana"/>
              </a:rPr>
              <a:t>the</a:t>
            </a:r>
            <a:r>
              <a:rPr sz="2000" spc="8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Determination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of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Groundwater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Level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UsingSpatio-Temporal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Parameters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	</a:t>
            </a:r>
            <a:r>
              <a:rPr sz="2000" i="1" dirty="0">
                <a:latin typeface="Verdana"/>
                <a:cs typeface="Verdana"/>
              </a:rPr>
              <a:t>ACS</a:t>
            </a:r>
            <a:r>
              <a:rPr sz="2000" i="1" spc="-6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Omega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vol.7,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no.12,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pp.10751–10764,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Mar.212022.</a:t>
            </a:r>
            <a:endParaRPr sz="2000">
              <a:latin typeface="Verdana"/>
              <a:cs typeface="Verdana"/>
            </a:endParaRPr>
          </a:p>
          <a:p>
            <a:pPr marL="299085" marR="267970" indent="-287020">
              <a:lnSpc>
                <a:spcPts val="2350"/>
              </a:lnSpc>
              <a:spcBef>
                <a:spcPts val="650"/>
              </a:spcBef>
              <a:buSzPct val="120000"/>
              <a:buFont typeface="Arial MT"/>
              <a:buChar char="•"/>
              <a:tabLst>
                <a:tab pos="299085" algn="l"/>
              </a:tabLst>
            </a:pPr>
            <a:r>
              <a:rPr sz="2000" spc="-10" dirty="0">
                <a:latin typeface="Verdana"/>
                <a:cs typeface="Verdana"/>
              </a:rPr>
              <a:t>A.Khedrietal</a:t>
            </a:r>
            <a:r>
              <a:rPr sz="2000" spc="-10">
                <a:latin typeface="Verdana"/>
                <a:cs typeface="Verdana"/>
              </a:rPr>
              <a:t>.,“</a:t>
            </a:r>
            <a:r>
              <a:rPr sz="2000" spc="-10" smtClean="0">
                <a:latin typeface="Verdana"/>
                <a:cs typeface="Verdana"/>
              </a:rPr>
              <a:t>Comparison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study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of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artificial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intelligence</a:t>
            </a:r>
            <a:r>
              <a:rPr sz="2000" spc="5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method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for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short</a:t>
            </a:r>
            <a:r>
              <a:rPr sz="2000" spc="10" smtClean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term </a:t>
            </a:r>
            <a:r>
              <a:rPr sz="2000" dirty="0">
                <a:latin typeface="Verdana"/>
                <a:cs typeface="Verdana"/>
              </a:rPr>
              <a:t>groundwater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level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prediction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northeast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Gachsaran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unconfined</a:t>
            </a:r>
            <a:endParaRPr sz="2000">
              <a:latin typeface="Verdana"/>
              <a:cs typeface="Verdana"/>
            </a:endParaRPr>
          </a:p>
          <a:p>
            <a:pPr marL="299085">
              <a:lnSpc>
                <a:spcPts val="2285"/>
              </a:lnSpc>
            </a:pPr>
            <a:r>
              <a:rPr sz="2000" dirty="0">
                <a:latin typeface="Verdana"/>
                <a:cs typeface="Verdana"/>
              </a:rPr>
              <a:t>aquifer,”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Water</a:t>
            </a:r>
            <a:r>
              <a:rPr sz="2000" i="1" spc="-50" dirty="0">
                <a:latin typeface="Verdana"/>
                <a:cs typeface="Verdana"/>
              </a:rPr>
              <a:t> </a:t>
            </a:r>
            <a:r>
              <a:rPr sz="2000" i="1" dirty="0">
                <a:latin typeface="Verdana"/>
                <a:cs typeface="Verdana"/>
              </a:rPr>
              <a:t>Supply</a:t>
            </a:r>
            <a:r>
              <a:rPr sz="2000" dirty="0">
                <a:latin typeface="Verdana"/>
                <a:cs typeface="Verdana"/>
              </a:rPr>
              <a:t>,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vol.20,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no.3,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pp.909–921,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May2020.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09625" y="88074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32"/>
                </a:moveTo>
                <a:lnTo>
                  <a:pt x="0" y="45732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32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86225" y="1437639"/>
            <a:ext cx="3872865" cy="3920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5684" rIns="0" bIns="0" rtlCol="0">
            <a:spAutoFit/>
          </a:bodyPr>
          <a:lstStyle/>
          <a:p>
            <a:pPr marL="3634104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</a:rPr>
              <a:t>Ground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dirty="0">
                <a:solidFill>
                  <a:srgbClr val="000000"/>
                </a:solidFill>
              </a:rPr>
              <a:t>water</a:t>
            </a:r>
            <a:r>
              <a:rPr sz="2400" spc="-65" dirty="0">
                <a:solidFill>
                  <a:srgbClr val="000000"/>
                </a:solidFill>
              </a:rPr>
              <a:t> </a:t>
            </a:r>
            <a:r>
              <a:rPr sz="2400" spc="-20" dirty="0">
                <a:solidFill>
                  <a:srgbClr val="000000"/>
                </a:solidFill>
              </a:rPr>
              <a:t>image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3560" y="1557527"/>
            <a:ext cx="4234179" cy="39895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ProblemStatementNumber: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2860" y="1225422"/>
            <a:ext cx="10962640" cy="466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Organization:</a:t>
            </a:r>
            <a:endParaRPr sz="1800">
              <a:latin typeface="Cambria"/>
              <a:cs typeface="Cambria"/>
            </a:endParaRPr>
          </a:p>
          <a:p>
            <a:pPr marL="341630" indent="-328930">
              <a:lnSpc>
                <a:spcPct val="100000"/>
              </a:lnSpc>
              <a:spcBef>
                <a:spcPts val="505"/>
              </a:spcBef>
              <a:buSzPct val="133333"/>
              <a:buFont typeface="Arial MT"/>
              <a:buChar char="•"/>
              <a:tabLst>
                <a:tab pos="341630" algn="l"/>
              </a:tabLst>
            </a:pPr>
            <a:r>
              <a:rPr sz="1800" b="1" spc="-10" smtClean="0">
                <a:latin typeface="Verdana"/>
                <a:cs typeface="Verdana"/>
              </a:rPr>
              <a:t>Government</a:t>
            </a:r>
            <a:r>
              <a:rPr lang="en-US" sz="1800" b="1" spc="-10" dirty="0" smtClean="0">
                <a:latin typeface="Verdana"/>
                <a:cs typeface="Verdana"/>
              </a:rPr>
              <a:t> </a:t>
            </a:r>
            <a:r>
              <a:rPr sz="1800" b="1" spc="-10" smtClean="0">
                <a:latin typeface="Verdana"/>
                <a:cs typeface="Verdana"/>
              </a:rPr>
              <a:t>agencies</a:t>
            </a:r>
            <a:r>
              <a:rPr sz="1800" spc="-10" dirty="0">
                <a:latin typeface="Verdana"/>
                <a:cs typeface="Verdana"/>
              </a:rPr>
              <a:t>–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>
                <a:latin typeface="Verdana"/>
                <a:cs typeface="Verdana"/>
              </a:rPr>
              <a:t>toplan</a:t>
            </a:r>
            <a:r>
              <a:rPr sz="1800" spc="-4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water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project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sin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rural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areas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0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z="1800" b="1" spc="-25" smtClean="0">
                <a:latin typeface="Verdana"/>
                <a:cs typeface="Verdana"/>
              </a:rPr>
              <a:t>Non-</a:t>
            </a:r>
            <a:r>
              <a:rPr sz="1800" b="1" spc="-10" smtClean="0">
                <a:latin typeface="Verdana"/>
                <a:cs typeface="Verdana"/>
              </a:rPr>
              <a:t>profit</a:t>
            </a:r>
            <a:r>
              <a:rPr lang="en-US" sz="1800" b="1" spc="-10" dirty="0" smtClean="0">
                <a:latin typeface="Verdana"/>
                <a:cs typeface="Verdana"/>
              </a:rPr>
              <a:t> </a:t>
            </a:r>
            <a:r>
              <a:rPr sz="1800" b="1" spc="-10" smtClean="0">
                <a:latin typeface="Verdana"/>
                <a:cs typeface="Verdana"/>
              </a:rPr>
              <a:t>organizations(NGOs</a:t>
            </a:r>
            <a:r>
              <a:rPr sz="1800" b="1" spc="-10">
                <a:latin typeface="Verdana"/>
                <a:cs typeface="Verdana"/>
              </a:rPr>
              <a:t>)</a:t>
            </a:r>
            <a:r>
              <a:rPr sz="1800" spc="-10">
                <a:latin typeface="Verdana"/>
                <a:cs typeface="Verdana"/>
              </a:rPr>
              <a:t>–</a:t>
            </a:r>
            <a:r>
              <a:rPr sz="1800" spc="75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to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help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communities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find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clean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water</a:t>
            </a:r>
            <a:endParaRPr sz="1800">
              <a:latin typeface="Verdana"/>
              <a:cs typeface="Verdana"/>
            </a:endParaRPr>
          </a:p>
          <a:p>
            <a:pPr marL="295910" indent="-283210">
              <a:lnSpc>
                <a:spcPct val="100000"/>
              </a:lnSpc>
              <a:spcBef>
                <a:spcPts val="505"/>
              </a:spcBef>
              <a:buSzPct val="133333"/>
              <a:buFont typeface="Arial MT"/>
              <a:buChar char="•"/>
              <a:tabLst>
                <a:tab pos="295910" algn="l"/>
              </a:tabLst>
            </a:pPr>
            <a:r>
              <a:rPr sz="1800" b="1" spc="-10" smtClean="0">
                <a:latin typeface="Verdana"/>
                <a:cs typeface="Verdana"/>
              </a:rPr>
              <a:t>Private</a:t>
            </a:r>
            <a:r>
              <a:rPr lang="en-US" sz="1800" b="1" spc="-10" dirty="0" smtClean="0">
                <a:latin typeface="Verdana"/>
                <a:cs typeface="Verdana"/>
              </a:rPr>
              <a:t> </a:t>
            </a:r>
            <a:r>
              <a:rPr sz="1800" b="1" spc="-10" smtClean="0">
                <a:latin typeface="Verdana"/>
                <a:cs typeface="Verdana"/>
              </a:rPr>
              <a:t>companies</a:t>
            </a:r>
            <a:r>
              <a:rPr sz="1800" spc="-10" smtClean="0">
                <a:latin typeface="Verdana"/>
                <a:cs typeface="Verdana"/>
              </a:rPr>
              <a:t>–working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in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agriculture,construction</a:t>
            </a:r>
            <a:r>
              <a:rPr sz="1800" spc="-10">
                <a:latin typeface="Verdana"/>
                <a:cs typeface="Verdana"/>
              </a:rPr>
              <a:t>,</a:t>
            </a:r>
            <a:r>
              <a:rPr sz="1800" spc="85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or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water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services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530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z="1800" b="1" spc="-10" smtClean="0">
                <a:latin typeface="Verdana"/>
                <a:cs typeface="Verdana"/>
              </a:rPr>
              <a:t>Local</a:t>
            </a:r>
            <a:r>
              <a:rPr lang="en-US" sz="1800" b="1" spc="-10" dirty="0" smtClean="0">
                <a:latin typeface="Verdana"/>
                <a:cs typeface="Verdana"/>
              </a:rPr>
              <a:t> </a:t>
            </a:r>
            <a:r>
              <a:rPr sz="1800" b="1" spc="-10" smtClean="0">
                <a:latin typeface="Verdana"/>
                <a:cs typeface="Verdana"/>
              </a:rPr>
              <a:t>communities</a:t>
            </a:r>
            <a:r>
              <a:rPr sz="1800" spc="-10" smtClean="0">
                <a:latin typeface="Verdana"/>
                <a:cs typeface="Verdana"/>
              </a:rPr>
              <a:t>–to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reduce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the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risk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of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drilling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dry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wells</a:t>
            </a:r>
            <a:endParaRPr sz="1800">
              <a:latin typeface="Verdana"/>
              <a:cs typeface="Verdana"/>
            </a:endParaRPr>
          </a:p>
          <a:p>
            <a:pPr marL="469265" marR="5080">
              <a:lnSpc>
                <a:spcPct val="101099"/>
              </a:lnSpc>
              <a:spcBef>
                <a:spcPts val="575"/>
              </a:spcBef>
            </a:pPr>
            <a:r>
              <a:rPr sz="1800" spc="-10" smtClean="0">
                <a:latin typeface="Verdana"/>
                <a:cs typeface="Verdana"/>
              </a:rPr>
              <a:t>These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organizations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can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use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the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tool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to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make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better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decisions,savere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sources,and</a:t>
            </a:r>
            <a:r>
              <a:rPr sz="1800" spc="90" smtClean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improve</a:t>
            </a:r>
            <a:r>
              <a:rPr sz="1800" spc="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access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water.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1800">
              <a:latin typeface="Verdana"/>
              <a:cs typeface="Verdana"/>
            </a:endParaRPr>
          </a:p>
          <a:p>
            <a:pPr marL="165100">
              <a:lnSpc>
                <a:spcPct val="100000"/>
              </a:lnSpc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Category:</a:t>
            </a:r>
            <a:r>
              <a:rPr sz="1800" spc="-10" dirty="0">
                <a:latin typeface="Cambria"/>
                <a:cs typeface="Cambria"/>
              </a:rPr>
              <a:t>Software</a:t>
            </a:r>
            <a:endParaRPr sz="1800">
              <a:latin typeface="Cambria"/>
              <a:cs typeface="Cambria"/>
            </a:endParaRPr>
          </a:p>
          <a:p>
            <a:pPr marL="12700" marR="385445">
              <a:lnSpc>
                <a:spcPct val="103299"/>
              </a:lnSpc>
              <a:spcBef>
                <a:spcPts val="1060"/>
              </a:spcBef>
            </a:pPr>
            <a:r>
              <a:rPr sz="1800" b="1" u="sng" spc="-10" smtClean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Problem</a:t>
            </a:r>
            <a:r>
              <a:rPr lang="en-US" sz="1800" b="1" u="sng" spc="-10" dirty="0" smtClean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 </a:t>
            </a:r>
            <a:r>
              <a:rPr sz="1800" b="1" u="sng" spc="-10" smtClean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Description:</a:t>
            </a:r>
            <a:r>
              <a:rPr sz="1800" spc="-10" smtClean="0">
                <a:latin typeface="Verdana"/>
                <a:cs typeface="Verdana"/>
              </a:rPr>
              <a:t>Many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people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waste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time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and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money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drilling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waterwell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sin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the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wrong</a:t>
            </a:r>
            <a:r>
              <a:rPr sz="1800" spc="40" smtClean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places.</a:t>
            </a:r>
            <a:r>
              <a:rPr sz="1800" spc="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It’s </a:t>
            </a:r>
            <a:r>
              <a:rPr sz="1800" dirty="0">
                <a:latin typeface="Verdana"/>
                <a:cs typeface="Verdana"/>
              </a:rPr>
              <a:t>hard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know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where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find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water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underground.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Traditional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methods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often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fail.</a:t>
            </a:r>
            <a:endParaRPr sz="18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530"/>
              </a:spcBef>
            </a:pPr>
            <a:r>
              <a:rPr sz="1800" spc="-10" smtClean="0">
                <a:latin typeface="Verdana"/>
                <a:cs typeface="Verdana"/>
              </a:rPr>
              <a:t>We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need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a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better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way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to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find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the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right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spots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to</a:t>
            </a:r>
            <a:r>
              <a:rPr lang="en-US" sz="1800" spc="-10" dirty="0" smtClean="0">
                <a:latin typeface="Verdana"/>
                <a:cs typeface="Verdana"/>
              </a:rPr>
              <a:t> </a:t>
            </a:r>
            <a:r>
              <a:rPr sz="1800" spc="-10" smtClean="0">
                <a:latin typeface="Verdana"/>
                <a:cs typeface="Verdana"/>
              </a:rPr>
              <a:t>drill</a:t>
            </a:r>
            <a:r>
              <a:rPr sz="1800" spc="65" smtClean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wells.</a:t>
            </a:r>
            <a:endParaRPr sz="1800">
              <a:latin typeface="Verdana"/>
              <a:cs typeface="Verdana"/>
            </a:endParaRPr>
          </a:p>
          <a:p>
            <a:pPr marL="469265" marR="590550" indent="-381000">
              <a:lnSpc>
                <a:spcPct val="102299"/>
              </a:lnSpc>
              <a:spcBef>
                <a:spcPts val="409"/>
              </a:spcBef>
            </a:pPr>
            <a:r>
              <a:rPr sz="1800" dirty="0">
                <a:latin typeface="Verdana"/>
                <a:cs typeface="Verdana"/>
              </a:rPr>
              <a:t>An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AI-</a:t>
            </a:r>
            <a:r>
              <a:rPr sz="1800" dirty="0">
                <a:latin typeface="Verdana"/>
                <a:cs typeface="Verdana"/>
              </a:rPr>
              <a:t>enabled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help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predict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places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find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water,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saving </a:t>
            </a:r>
            <a:r>
              <a:rPr sz="1800" dirty="0">
                <a:latin typeface="Verdana"/>
                <a:cs typeface="Verdana"/>
              </a:rPr>
              <a:t>effort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improving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success.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9355" y="1804289"/>
            <a:ext cx="47625" cy="19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Content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86764" y="1560692"/>
            <a:ext cx="4485005" cy="35236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80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ProblemStatement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515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Objectives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515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BackgroundandRelatedworkfortitleSelection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510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AnalysisofProblemStatement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515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InnovationorNovelContributions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490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Git-hubLink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440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TimelineoftheProject</a:t>
            </a:r>
            <a:endParaRPr sz="1700">
              <a:latin typeface="Cambria"/>
              <a:cs typeface="Cambria"/>
            </a:endParaRPr>
          </a:p>
          <a:p>
            <a:pPr marL="356870" indent="-344170">
              <a:lnSpc>
                <a:spcPct val="100000"/>
              </a:lnSpc>
              <a:spcBef>
                <a:spcPts val="1515"/>
              </a:spcBef>
              <a:buSzPct val="141176"/>
              <a:buFont typeface="Arial MT"/>
              <a:buChar char="•"/>
              <a:tabLst>
                <a:tab pos="356870" algn="l"/>
              </a:tabLst>
            </a:pPr>
            <a:r>
              <a:rPr sz="1700" spc="-10" dirty="0">
                <a:latin typeface="Cambria"/>
                <a:cs typeface="Cambria"/>
              </a:rPr>
              <a:t>References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3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ProblemStatement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060" y="1237614"/>
            <a:ext cx="8760460" cy="303801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mtClean="0">
                <a:latin typeface="Verdana"/>
                <a:cs typeface="Verdana"/>
              </a:rPr>
              <a:t>Drilling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a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well</a:t>
            </a:r>
            <a:r>
              <a:rPr sz="2000" spc="-55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expensive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sometimes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fails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if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no</a:t>
            </a:r>
            <a:r>
              <a:rPr sz="2000" spc="-55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found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Traditional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method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choose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drilling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spots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not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alway</a:t>
            </a:r>
            <a:r>
              <a:rPr lang="en-US" sz="2000" spc="-10" dirty="0" smtClean="0">
                <a:latin typeface="Verdana"/>
                <a:cs typeface="Verdana"/>
              </a:rPr>
              <a:t>s </a:t>
            </a:r>
            <a:r>
              <a:rPr sz="2000" spc="-10" smtClean="0">
                <a:latin typeface="Verdana"/>
                <a:cs typeface="Verdana"/>
              </a:rPr>
              <a:t>sreliable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38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Failed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drilling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wastes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money,time,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resources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There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need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marter,data-driven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find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good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well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locations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AI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can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help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by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analyzing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past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data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predict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the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best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places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drill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36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Many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people,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especially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rural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areas,depend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wells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54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00"/>
                </a:solidFill>
              </a:rPr>
              <a:t>Objectives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060" y="1237614"/>
            <a:ext cx="8089265" cy="20633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Predict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the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best</a:t>
            </a:r>
            <a:r>
              <a:rPr sz="2000" b="1" spc="-35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locations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drill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wells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using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AI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Increase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the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successrate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of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finding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groundwater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38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Reduce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cost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sand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time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wasted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failed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drilling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Help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communities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and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planners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make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better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decisions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spc="-10" smtClean="0">
                <a:latin typeface="Verdana"/>
                <a:cs typeface="Verdana"/>
              </a:rPr>
              <a:t>Support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sustainable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b="1" spc="-10" smtClean="0">
                <a:latin typeface="Verdana"/>
                <a:cs typeface="Verdana"/>
              </a:rPr>
              <a:t>use</a:t>
            </a:r>
            <a:r>
              <a:rPr lang="en-US" sz="2000" b="1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of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groundwater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resources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00"/>
                </a:solidFill>
              </a:rPr>
              <a:t>BackgroundandRelatedworkfor</a:t>
            </a:r>
            <a:r>
              <a:rPr sz="2400" spc="8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titleSelection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060" y="1237614"/>
            <a:ext cx="8812530" cy="28046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Background</a:t>
            </a:r>
            <a:endParaRPr sz="2000">
              <a:latin typeface="Cambria"/>
              <a:cs typeface="Cambria"/>
            </a:endParaRPr>
          </a:p>
          <a:p>
            <a:pPr marL="393065" indent="-380365">
              <a:lnSpc>
                <a:spcPct val="100000"/>
              </a:lnSpc>
              <a:spcBef>
                <a:spcPts val="459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mtClean="0">
                <a:latin typeface="Verdana"/>
                <a:cs typeface="Verdana"/>
              </a:rPr>
              <a:t>Many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rural</a:t>
            </a:r>
            <a:r>
              <a:rPr sz="2000" spc="-8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rely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waterwells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drinking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farming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38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Drilling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well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sis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expensive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sometimes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fail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isn't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found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Traditional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methods(likesurveys)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not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always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accurate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393065" marR="5080" indent="-381000">
              <a:lnSpc>
                <a:spcPts val="2300"/>
              </a:lnSpc>
              <a:spcBef>
                <a:spcPts val="61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>
                <a:latin typeface="Verdana"/>
                <a:cs typeface="Verdana"/>
              </a:rPr>
              <a:t>AI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can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analyze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large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datasets(e.g</a:t>
            </a:r>
            <a:r>
              <a:rPr sz="2000" spc="-10" dirty="0">
                <a:latin typeface="Verdana"/>
                <a:cs typeface="Verdana"/>
              </a:rPr>
              <a:t>.,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soil,rainfall,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past</a:t>
            </a:r>
            <a:r>
              <a:rPr sz="2000" spc="-3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welldata)to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find </a:t>
            </a:r>
            <a:r>
              <a:rPr sz="2000" dirty="0">
                <a:latin typeface="Verdana"/>
                <a:cs typeface="Verdana"/>
              </a:rPr>
              <a:t>better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drilling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spots.</a:t>
            </a:r>
            <a:endParaRPr sz="2000">
              <a:latin typeface="Verdana"/>
              <a:cs typeface="Verdana"/>
            </a:endParaRPr>
          </a:p>
          <a:p>
            <a:pPr marL="393065" indent="-380365">
              <a:lnSpc>
                <a:spcPct val="100000"/>
              </a:lnSpc>
              <a:spcBef>
                <a:spcPts val="434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Using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AI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can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save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money,reducefailures,and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improve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access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</a:t>
            </a:r>
            <a:r>
              <a:rPr lang="en-US" sz="2400" spc="-10" dirty="0">
                <a:latin typeface="Verdana"/>
                <a:cs typeface="Verdana"/>
              </a:rPr>
              <a:t>r</a:t>
            </a:r>
            <a:r>
              <a:rPr sz="2400" spc="-10" smtClean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00"/>
                </a:solidFill>
              </a:rPr>
              <a:t>BackgroundandRelatedworkfor</a:t>
            </a:r>
            <a:r>
              <a:rPr sz="2400" spc="85" dirty="0">
                <a:solidFill>
                  <a:srgbClr val="000000"/>
                </a:solidFill>
              </a:rPr>
              <a:t> </a:t>
            </a:r>
            <a:r>
              <a:rPr sz="2400" spc="-10" dirty="0">
                <a:solidFill>
                  <a:srgbClr val="000000"/>
                </a:solidFill>
              </a:rPr>
              <a:t>titleSelection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9060" y="1237614"/>
            <a:ext cx="9427210" cy="36915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065" indent="-380365">
              <a:lnSpc>
                <a:spcPct val="100000"/>
              </a:lnSpc>
              <a:spcBef>
                <a:spcPts val="9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Relatedwork</a:t>
            </a:r>
            <a:endParaRPr sz="2000">
              <a:latin typeface="Cambria"/>
              <a:cs typeface="Cambria"/>
            </a:endParaRPr>
          </a:p>
          <a:p>
            <a:pPr marL="393065" marR="1421130" indent="-381000">
              <a:lnSpc>
                <a:spcPct val="102000"/>
              </a:lnSpc>
              <a:spcBef>
                <a:spcPts val="34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AI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machine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learning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are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already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use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din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agriculture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 </a:t>
            </a:r>
            <a:r>
              <a:rPr sz="2000" spc="-10" dirty="0">
                <a:latin typeface="Verdana"/>
                <a:cs typeface="Verdana"/>
              </a:rPr>
              <a:t>management.</a:t>
            </a:r>
            <a:endParaRPr sz="2000">
              <a:latin typeface="Verdana"/>
              <a:cs typeface="Verdana"/>
            </a:endParaRPr>
          </a:p>
          <a:p>
            <a:pPr marL="393065" marR="5080" indent="-381000">
              <a:lnSpc>
                <a:spcPts val="2300"/>
              </a:lnSpc>
              <a:spcBef>
                <a:spcPts val="66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spc="-10" smtClean="0">
                <a:latin typeface="Verdana"/>
                <a:cs typeface="Verdana"/>
              </a:rPr>
              <a:t>Remote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sensing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GIS</a:t>
            </a:r>
            <a:r>
              <a:rPr sz="2000" spc="-85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have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been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used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to</a:t>
            </a:r>
            <a:r>
              <a:rPr sz="2000" spc="-11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map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groundwater</a:t>
            </a:r>
            <a:r>
              <a:rPr sz="2000" spc="-10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from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satellite </a:t>
            </a:r>
            <a:r>
              <a:rPr sz="2000" spc="-10" dirty="0"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  <a:p>
            <a:pPr marL="393065" marR="62865" indent="-381000">
              <a:lnSpc>
                <a:spcPts val="2300"/>
              </a:lnSpc>
              <a:spcBef>
                <a:spcPts val="660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>
                <a:latin typeface="Verdana"/>
                <a:cs typeface="Verdana"/>
              </a:rPr>
              <a:t>Studies</a:t>
            </a:r>
            <a:r>
              <a:rPr sz="2000" spc="-9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in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countries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like</a:t>
            </a:r>
            <a:r>
              <a:rPr sz="2000" spc="-9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India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Africa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have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used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AI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models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(e.g</a:t>
            </a:r>
            <a:r>
              <a:rPr sz="2000" spc="-10" dirty="0">
                <a:latin typeface="Verdana"/>
                <a:cs typeface="Verdana"/>
              </a:rPr>
              <a:t>.,Random </a:t>
            </a:r>
            <a:r>
              <a:rPr sz="2000">
                <a:latin typeface="Verdana"/>
                <a:cs typeface="Verdana"/>
              </a:rPr>
              <a:t>Forest</a:t>
            </a:r>
            <a:r>
              <a:rPr sz="2000" smtClean="0">
                <a:latin typeface="Verdana"/>
                <a:cs typeface="Verdana"/>
              </a:rPr>
              <a:t>)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pc="-50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predict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good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well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locations.</a:t>
            </a:r>
            <a:endParaRPr sz="2000">
              <a:latin typeface="Verdana"/>
              <a:cs typeface="Verdana"/>
            </a:endParaRPr>
          </a:p>
          <a:p>
            <a:pPr marL="393065" marR="156845" indent="-381000">
              <a:lnSpc>
                <a:spcPts val="2300"/>
              </a:lnSpc>
              <a:spcBef>
                <a:spcPts val="65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 dirty="0">
                <a:latin typeface="Verdana"/>
                <a:cs typeface="Verdana"/>
              </a:rPr>
              <a:t>AI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helps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>
                <a:latin typeface="Verdana"/>
                <a:cs typeface="Verdana"/>
              </a:rPr>
              <a:t>combine</a:t>
            </a:r>
            <a:r>
              <a:rPr sz="2000" spc="-15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multiple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factors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like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soil,elevation,and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rainfall</a:t>
            </a:r>
            <a:r>
              <a:rPr sz="2000" spc="25" smtClean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make </a:t>
            </a:r>
            <a:r>
              <a:rPr sz="2000" dirty="0">
                <a:latin typeface="Verdana"/>
                <a:cs typeface="Verdana"/>
              </a:rPr>
              <a:t>better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predictions.</a:t>
            </a:r>
            <a:endParaRPr sz="2000">
              <a:latin typeface="Verdana"/>
              <a:cs typeface="Verdana"/>
            </a:endParaRPr>
          </a:p>
          <a:p>
            <a:pPr marL="393065" marR="159385" indent="-381000">
              <a:lnSpc>
                <a:spcPts val="2300"/>
              </a:lnSpc>
              <a:spcBef>
                <a:spcPts val="615"/>
              </a:spcBef>
              <a:buSzPct val="120000"/>
              <a:buFont typeface="Arial MT"/>
              <a:buChar char="•"/>
              <a:tabLst>
                <a:tab pos="393065" algn="l"/>
              </a:tabLst>
            </a:pPr>
            <a:r>
              <a:rPr sz="2000">
                <a:latin typeface="Verdana"/>
                <a:cs typeface="Verdana"/>
              </a:rPr>
              <a:t>Some</a:t>
            </a:r>
            <a:r>
              <a:rPr sz="2000" spc="-95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NGO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sand</a:t>
            </a:r>
            <a:r>
              <a:rPr lang="en-US" sz="2000" dirty="0" smtClean="0">
                <a:latin typeface="Verdana"/>
                <a:cs typeface="Verdana"/>
              </a:rPr>
              <a:t> </a:t>
            </a:r>
            <a:r>
              <a:rPr sz="2000" smtClean="0">
                <a:latin typeface="Verdana"/>
                <a:cs typeface="Verdana"/>
              </a:rPr>
              <a:t>global</a:t>
            </a:r>
            <a:r>
              <a:rPr sz="2000" spc="-7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organization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shave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tested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AI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tools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to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improve</a:t>
            </a:r>
            <a:r>
              <a:rPr lang="en-US" sz="2000" spc="-10" dirty="0" smtClean="0">
                <a:latin typeface="Verdana"/>
                <a:cs typeface="Verdana"/>
              </a:rPr>
              <a:t> </a:t>
            </a:r>
            <a:r>
              <a:rPr sz="2000" spc="-10" smtClean="0">
                <a:latin typeface="Verdana"/>
                <a:cs typeface="Verdana"/>
              </a:rPr>
              <a:t>water </a:t>
            </a:r>
            <a:r>
              <a:rPr sz="2000" dirty="0">
                <a:latin typeface="Verdana"/>
                <a:cs typeface="Verdana"/>
              </a:rPr>
              <a:t>access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poor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regions.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664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AnalysisofProblemStatement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990587"/>
            <a:ext cx="12183110" cy="8661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2004" y="1191894"/>
            <a:ext cx="6061075" cy="39916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2729" indent="-240029">
              <a:lnSpc>
                <a:spcPct val="100000"/>
              </a:lnSpc>
              <a:spcBef>
                <a:spcPts val="90"/>
              </a:spcBef>
              <a:buSzPct val="70000"/>
              <a:buFont typeface="Arial"/>
              <a:buAutoNum type="arabicPeriod"/>
              <a:tabLst>
                <a:tab pos="252729" algn="l"/>
              </a:tabLst>
            </a:pPr>
            <a:r>
              <a:rPr sz="2000" b="1" spc="-10" dirty="0">
                <a:latin typeface="Arial"/>
                <a:cs typeface="Arial"/>
              </a:rPr>
              <a:t>Background:</a:t>
            </a:r>
            <a:endParaRPr sz="2000">
              <a:latin typeface="Arial"/>
              <a:cs typeface="Arial"/>
            </a:endParaRPr>
          </a:p>
          <a:p>
            <a:pPr marL="241300" marR="172085" lvl="1" indent="-228600">
              <a:lnSpc>
                <a:spcPts val="2380"/>
              </a:lnSpc>
              <a:spcBef>
                <a:spcPts val="125"/>
              </a:spcBef>
              <a:buChar char="•"/>
              <a:tabLst>
                <a:tab pos="241300" algn="l"/>
              </a:tabLst>
            </a:pPr>
            <a:r>
              <a:rPr sz="2000" spc="-10" smtClean="0">
                <a:latin typeface="Arial MT"/>
                <a:cs typeface="Arial MT"/>
              </a:rPr>
              <a:t>Drilling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wells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to</a:t>
            </a:r>
            <a:r>
              <a:rPr sz="2000" spc="-15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access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groundwater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is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expensive</a:t>
            </a:r>
            <a:r>
              <a:rPr sz="2000" smtClean="0">
                <a:latin typeface="Arial MT"/>
                <a:cs typeface="Arial MT"/>
              </a:rPr>
              <a:t> </a:t>
            </a:r>
            <a:r>
              <a:rPr sz="2000" spc="-25">
                <a:latin typeface="Arial MT"/>
                <a:cs typeface="Arial MT"/>
              </a:rPr>
              <a:t>and </a:t>
            </a:r>
            <a:r>
              <a:rPr lang="en-US" sz="2000" spc="-25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risky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40665" lvl="1" indent="-227965">
              <a:lnSpc>
                <a:spcPts val="2325"/>
              </a:lnSpc>
              <a:buChar char="•"/>
              <a:tabLst>
                <a:tab pos="240665" algn="l"/>
              </a:tabLst>
            </a:pPr>
            <a:r>
              <a:rPr sz="2000" spc="-10" smtClean="0">
                <a:latin typeface="Arial MT"/>
                <a:cs typeface="Arial MT"/>
              </a:rPr>
              <a:t>Traditional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methods(likegeological</a:t>
            </a:r>
            <a:r>
              <a:rPr sz="2000" spc="-50" smtClean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surveys)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aren't</a:t>
            </a:r>
            <a:endParaRPr sz="2000">
              <a:latin typeface="Arial MT"/>
              <a:cs typeface="Arial MT"/>
            </a:endParaRPr>
          </a:p>
          <a:p>
            <a:pPr marL="241300">
              <a:lnSpc>
                <a:spcPts val="2390"/>
              </a:lnSpc>
              <a:spcBef>
                <a:spcPts val="45"/>
              </a:spcBef>
            </a:pP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accurate.</a:t>
            </a:r>
            <a:endParaRPr sz="2000">
              <a:latin typeface="Arial MT"/>
              <a:cs typeface="Arial MT"/>
            </a:endParaRPr>
          </a:p>
          <a:p>
            <a:pPr marL="241300" marR="5080" lvl="1" indent="-228600">
              <a:lnSpc>
                <a:spcPts val="2400"/>
              </a:lnSpc>
              <a:spcBef>
                <a:spcPts val="70"/>
              </a:spcBef>
              <a:buChar char="•"/>
              <a:tabLst>
                <a:tab pos="241300" algn="l"/>
              </a:tabLst>
            </a:pPr>
            <a:r>
              <a:rPr sz="2000">
                <a:latin typeface="Arial MT"/>
                <a:cs typeface="Arial MT"/>
              </a:rPr>
              <a:t>Failedwells</a:t>
            </a:r>
            <a:r>
              <a:rPr sz="2000" spc="-45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waste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money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and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resources</a:t>
            </a:r>
            <a:r>
              <a:rPr sz="2000" spc="-10" dirty="0">
                <a:latin typeface="Arial MT"/>
                <a:cs typeface="Arial MT"/>
              </a:rPr>
              <a:t>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especially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in </a:t>
            </a:r>
            <a:r>
              <a:rPr sz="2000" spc="-10" dirty="0">
                <a:latin typeface="Arial MT"/>
                <a:cs typeface="Arial MT"/>
              </a:rPr>
              <a:t>water-</a:t>
            </a:r>
            <a:r>
              <a:rPr sz="2000" dirty="0">
                <a:latin typeface="Arial MT"/>
                <a:cs typeface="Arial MT"/>
              </a:rPr>
              <a:t>scarce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regions.</a:t>
            </a:r>
            <a:endParaRPr sz="2000">
              <a:latin typeface="Arial MT"/>
              <a:cs typeface="Arial MT"/>
            </a:endParaRPr>
          </a:p>
          <a:p>
            <a:pPr marL="297815" indent="-285115">
              <a:lnSpc>
                <a:spcPts val="2295"/>
              </a:lnSpc>
              <a:buFont typeface="Arial"/>
              <a:buAutoNum type="arabicPeriod" startAt="2"/>
              <a:tabLst>
                <a:tab pos="297815" algn="l"/>
              </a:tabLst>
            </a:pPr>
            <a:r>
              <a:rPr sz="2000" b="1" spc="-10" dirty="0">
                <a:latin typeface="Arial"/>
                <a:cs typeface="Arial"/>
              </a:rPr>
              <a:t>TheChallenge:</a:t>
            </a:r>
            <a:endParaRPr sz="2000">
              <a:latin typeface="Arial"/>
              <a:cs typeface="Arial"/>
            </a:endParaRPr>
          </a:p>
          <a:p>
            <a:pPr marL="241300" marR="604520" lvl="1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000" spc="-10" smtClean="0">
                <a:latin typeface="Arial MT"/>
                <a:cs typeface="Arial MT"/>
              </a:rPr>
              <a:t>Finding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the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i="1" spc="-10" smtClean="0">
                <a:latin typeface="Arial"/>
                <a:cs typeface="Arial"/>
              </a:rPr>
              <a:t>rightplace</a:t>
            </a:r>
            <a:r>
              <a:rPr lang="en-US" sz="2000" i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to</a:t>
            </a:r>
            <a:r>
              <a:rPr sz="2000" spc="-30" smtClean="0">
                <a:latin typeface="Arial MT"/>
                <a:cs typeface="Arial MT"/>
              </a:rPr>
              <a:t> </a:t>
            </a:r>
            <a:r>
              <a:rPr sz="2000">
                <a:latin typeface="Arial MT"/>
                <a:cs typeface="Arial MT"/>
              </a:rPr>
              <a:t>drill</a:t>
            </a:r>
            <a:r>
              <a:rPr sz="2000" spc="-10">
                <a:latin typeface="Arial MT"/>
                <a:cs typeface="Arial MT"/>
              </a:rPr>
              <a:t> </a:t>
            </a:r>
            <a:r>
              <a:rPr sz="2000" smtClean="0">
                <a:latin typeface="Arial MT"/>
                <a:cs typeface="Arial MT"/>
              </a:rPr>
              <a:t>with</a:t>
            </a:r>
            <a:r>
              <a:rPr lang="en-US" sz="2000" dirty="0" smtClean="0">
                <a:latin typeface="Arial MT"/>
                <a:cs typeface="Arial MT"/>
              </a:rPr>
              <a:t> </a:t>
            </a:r>
            <a:r>
              <a:rPr sz="2000" smtClean="0">
                <a:latin typeface="Arial MT"/>
                <a:cs typeface="Arial MT"/>
              </a:rPr>
              <a:t>a</a:t>
            </a:r>
            <a:r>
              <a:rPr sz="2000" spc="-10" smtClean="0">
                <a:latin typeface="Arial MT"/>
                <a:cs typeface="Arial MT"/>
              </a:rPr>
              <a:t> </a:t>
            </a:r>
            <a:r>
              <a:rPr sz="2000" i="1" spc="-10" smtClean="0">
                <a:latin typeface="Arial"/>
                <a:cs typeface="Arial"/>
              </a:rPr>
              <a:t>high</a:t>
            </a:r>
            <a:r>
              <a:rPr lang="en-US" sz="2000" i="1" spc="-10" dirty="0" smtClean="0">
                <a:latin typeface="Arial"/>
                <a:cs typeface="Arial"/>
              </a:rPr>
              <a:t> </a:t>
            </a:r>
            <a:r>
              <a:rPr sz="2000" i="1" spc="-10" smtClean="0">
                <a:latin typeface="Arial"/>
                <a:cs typeface="Arial"/>
              </a:rPr>
              <a:t>chance</a:t>
            </a:r>
            <a:r>
              <a:rPr lang="en-US" sz="2000" i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of 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mtClean="0">
                <a:latin typeface="Arial MT"/>
                <a:cs typeface="Arial MT"/>
              </a:rPr>
              <a:t>hitting</a:t>
            </a:r>
            <a:r>
              <a:rPr sz="2000" spc="-70" smtClean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water.</a:t>
            </a:r>
            <a:endParaRPr sz="2000">
              <a:latin typeface="Arial MT"/>
              <a:cs typeface="Arial MT"/>
            </a:endParaRPr>
          </a:p>
          <a:p>
            <a:pPr marL="241300" marR="40005" lvl="1" indent="-228600">
              <a:lnSpc>
                <a:spcPts val="2400"/>
              </a:lnSpc>
              <a:spcBef>
                <a:spcPts val="60"/>
              </a:spcBef>
              <a:buChar char="•"/>
              <a:tabLst>
                <a:tab pos="241300" algn="l"/>
              </a:tabLst>
            </a:pPr>
            <a:r>
              <a:rPr sz="2000" spc="-10" smtClean="0">
                <a:latin typeface="Arial MT"/>
                <a:cs typeface="Arial MT"/>
              </a:rPr>
              <a:t>Predicting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i="1" spc="-10" smtClean="0">
                <a:latin typeface="Arial"/>
                <a:cs typeface="Arial"/>
              </a:rPr>
              <a:t>depth</a:t>
            </a:r>
            <a:r>
              <a:rPr sz="2000" spc="-10" smtClean="0">
                <a:latin typeface="Arial MT"/>
                <a:cs typeface="Arial MT"/>
              </a:rPr>
              <a:t>,</a:t>
            </a:r>
            <a:r>
              <a:rPr sz="2000" i="1" spc="-10" smtClean="0">
                <a:latin typeface="Arial"/>
                <a:cs typeface="Arial"/>
              </a:rPr>
              <a:t>water</a:t>
            </a:r>
            <a:r>
              <a:rPr sz="2000" i="1" spc="35" smtClean="0">
                <a:latin typeface="Arial"/>
                <a:cs typeface="Arial"/>
              </a:rPr>
              <a:t> </a:t>
            </a:r>
            <a:r>
              <a:rPr sz="2000" i="1" spc="-10" smtClean="0">
                <a:latin typeface="Arial"/>
                <a:cs typeface="Arial"/>
              </a:rPr>
              <a:t>quality</a:t>
            </a:r>
            <a:r>
              <a:rPr sz="2000" spc="-10" smtClean="0">
                <a:latin typeface="Arial MT"/>
                <a:cs typeface="Arial MT"/>
              </a:rPr>
              <a:t>,and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i="1" spc="-10" smtClean="0">
                <a:latin typeface="Arial"/>
                <a:cs typeface="Arial"/>
              </a:rPr>
              <a:t>sustainability</a:t>
            </a:r>
            <a:r>
              <a:rPr lang="en-US" sz="2000" i="1" spc="-10" dirty="0" smtClean="0">
                <a:latin typeface="Arial"/>
                <a:cs typeface="Arial"/>
              </a:rPr>
              <a:t> </a:t>
            </a:r>
            <a:r>
              <a:rPr sz="2000" spc="-10" smtClean="0">
                <a:latin typeface="Arial MT"/>
                <a:cs typeface="Arial MT"/>
              </a:rPr>
              <a:t>of</a:t>
            </a:r>
            <a:r>
              <a:rPr lang="en-US" sz="2000" spc="-10" dirty="0" smtClean="0">
                <a:latin typeface="Arial MT"/>
                <a:cs typeface="Arial MT"/>
              </a:rPr>
              <a:t> </a:t>
            </a:r>
            <a:r>
              <a:rPr sz="2000" spc="-10" smtClean="0">
                <a:latin typeface="Arial MT"/>
                <a:cs typeface="Arial MT"/>
              </a:rPr>
              <a:t>the </a:t>
            </a:r>
            <a:r>
              <a:rPr sz="2000" spc="-10" dirty="0">
                <a:latin typeface="Arial MT"/>
                <a:cs typeface="Arial MT"/>
              </a:rPr>
              <a:t>source.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70"/>
              </a:lnSpc>
            </a:pPr>
            <a:r>
              <a:rPr sz="2000" spc="-5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</TotalTime>
  <Words>705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CSE7101-CapstoneProject Review-1</vt:lpstr>
      <vt:lpstr>Ground water image</vt:lpstr>
      <vt:lpstr>ProblemStatementNumber:</vt:lpstr>
      <vt:lpstr>Content</vt:lpstr>
      <vt:lpstr>ProblemStatement</vt:lpstr>
      <vt:lpstr>Objectives</vt:lpstr>
      <vt:lpstr>BackgroundandRelatedworkfor titleSelection</vt:lpstr>
      <vt:lpstr>BackgroundandRelatedworkfor titleSelection</vt:lpstr>
      <vt:lpstr>AnalysisofProblemStatement</vt:lpstr>
      <vt:lpstr>AnalysisofProblemStatement</vt:lpstr>
      <vt:lpstr>Innovation</vt:lpstr>
      <vt:lpstr>GithubLink</vt:lpstr>
      <vt:lpstr>TimelineoftheProject(GanttChart)</vt:lpstr>
      <vt:lpstr>References(IEEEPaperformat)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CSE7101-CapstoneProject Review-1</dc:title>
  <dc:creator>P.Sreedhar Rao</dc:creator>
  <cp:lastModifiedBy>Windows User</cp:lastModifiedBy>
  <cp:revision>7</cp:revision>
  <dcterms:created xsi:type="dcterms:W3CDTF">2025-08-13T08:31:27Z</dcterms:created>
  <dcterms:modified xsi:type="dcterms:W3CDTF">2025-08-13T15:44:41Z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2025-08-13T00:00:00Z</vt:filetime>
  </property>
  <property fmtid="{D5CDD505-2E9C-101B-9397-08002B2CF9AE}" pid="5" name="Producer">
    <vt:lpwstr>www.ilovepdf.com</vt:lpwstr>
  </property>
</Properties>
</file>