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595880" y="548640"/>
            <a:ext cx="7804785" cy="715010"/>
          </a:xfrm>
          <a:prstGeom prst="rect">
            <a:avLst/>
          </a:prstGeom>
          <a:noFill/>
        </p:spPr>
        <p:txBody>
          <a:bodyPr wrap="square" rtlCol="0">
            <a:noAutofit/>
          </a:bodyPr>
          <a:p>
            <a:r>
              <a:rPr lang="en-US" altLang="en-US" sz="3200"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rPr>
              <a:t>INTERACTIVE SALES DASHBOARD</a:t>
            </a:r>
            <a:endParaRPr lang="en-US" altLang="en-US" sz="3200" b="1">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charset="0"/>
              <a:cs typeface="Times New Roman" panose="02020603050405020304" charset="0"/>
            </a:endParaRPr>
          </a:p>
        </p:txBody>
      </p:sp>
      <p:sp>
        <p:nvSpPr>
          <p:cNvPr id="5" name="Text Box 4"/>
          <p:cNvSpPr txBox="1"/>
          <p:nvPr/>
        </p:nvSpPr>
        <p:spPr>
          <a:xfrm>
            <a:off x="885190" y="1263650"/>
            <a:ext cx="3510280" cy="706755"/>
          </a:xfrm>
          <a:prstGeom prst="rect">
            <a:avLst/>
          </a:prstGeom>
          <a:noFill/>
        </p:spPr>
        <p:txBody>
          <a:bodyPr wrap="square" rtlCol="0">
            <a:spAutoFit/>
          </a:bodyPr>
          <a:p>
            <a:r>
              <a:rPr lang="en-US" sz="2000">
                <a:latin typeface="Times New Roman" panose="02020603050405020304" charset="0"/>
                <a:cs typeface="Times New Roman" panose="02020603050405020304" charset="0"/>
              </a:rPr>
              <a:t>CREATED BY, </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VIDYAVATI S KHOT</a:t>
            </a:r>
            <a:endParaRPr lang="en-US" sz="2000">
              <a:latin typeface="Times New Roman" panose="02020603050405020304" charset="0"/>
              <a:cs typeface="Times New Roman" panose="02020603050405020304" charset="0"/>
            </a:endParaRPr>
          </a:p>
        </p:txBody>
      </p:sp>
      <p:sp>
        <p:nvSpPr>
          <p:cNvPr id="6" name="Text Box 5"/>
          <p:cNvSpPr txBox="1"/>
          <p:nvPr/>
        </p:nvSpPr>
        <p:spPr>
          <a:xfrm>
            <a:off x="9248140" y="1525905"/>
            <a:ext cx="2105660" cy="398780"/>
          </a:xfrm>
          <a:prstGeom prst="rect">
            <a:avLst/>
          </a:prstGeom>
          <a:noFill/>
        </p:spPr>
        <p:txBody>
          <a:bodyPr wrap="square" rtlCol="0">
            <a:spAutoFit/>
          </a:bodyPr>
          <a:p>
            <a:r>
              <a:rPr lang="en-US" sz="2000">
                <a:latin typeface="Times New Roman" panose="02020603050405020304" charset="0"/>
                <a:cs typeface="Times New Roman" panose="02020603050405020304" charset="0"/>
              </a:rPr>
              <a:t>DATE:25/4/2025</a:t>
            </a:r>
            <a:endParaRPr lang="en-US" sz="2000">
              <a:latin typeface="Times New Roman" panose="02020603050405020304" charset="0"/>
              <a:cs typeface="Times New Roman" panose="02020603050405020304" charset="0"/>
            </a:endParaRPr>
          </a:p>
        </p:txBody>
      </p:sp>
      <p:sp>
        <p:nvSpPr>
          <p:cNvPr id="7" name="Text Box 6"/>
          <p:cNvSpPr txBox="1"/>
          <p:nvPr/>
        </p:nvSpPr>
        <p:spPr>
          <a:xfrm>
            <a:off x="693420" y="2365375"/>
            <a:ext cx="10818495" cy="3793490"/>
          </a:xfrm>
          <a:prstGeom prst="rect">
            <a:avLst/>
          </a:prstGeom>
        </p:spPr>
        <p:txBody>
          <a:bodyPr wrap="square">
            <a:noAutofit/>
          </a:bodyPr>
          <a:p>
            <a:pPr algn="just">
              <a:lnSpc>
                <a:spcPct val="150000"/>
              </a:lnSpc>
            </a:pPr>
            <a:r>
              <a:rPr lang="en-US" sz="2400" b="1">
                <a:latin typeface="Times New Roman" panose="02020603050405020304" charset="0"/>
                <a:cs typeface="Times New Roman" panose="02020603050405020304" charset="0"/>
              </a:rPr>
              <a:t>Dashboard Objective:</a:t>
            </a:r>
            <a:endParaRPr sz="2400" b="1">
              <a:latin typeface="Times New Roman" panose="02020603050405020304" charset="0"/>
              <a:cs typeface="Times New Roman" panose="02020603050405020304" charset="0"/>
            </a:endParaRPr>
          </a:p>
          <a:p>
            <a:pPr algn="just">
              <a:lnSpc>
                <a:spcPct val="150000"/>
              </a:lnSpc>
            </a:pPr>
            <a:r>
              <a:rPr>
                <a:latin typeface="Times New Roman" panose="02020603050405020304" charset="0"/>
                <a:cs typeface="Times New Roman" panose="02020603050405020304" charset="0"/>
              </a:rPr>
              <a:t>This interactive Power BI dashboard gives a comprehensive overview of sales performance across multiple dimensions such as region, category, segment, delivery duration, geography (states &amp; cities), and key financial indicators.It enables users to filter and explore sales data dynamically, supporting decision-making and strategic planning.</a:t>
            </a:r>
            <a:r>
              <a:rPr lang="en-US" altLang="en-US">
                <a:latin typeface="Times New Roman" panose="02020603050405020304" charset="0"/>
                <a:cs typeface="Times New Roman" panose="02020603050405020304" charset="0"/>
              </a:rPr>
              <a:t>The dashboard is designed to provide a comprehensive and interactive summary of sales performance across multiple dimensions (region, category, delivery, etc.). It serves as a tool for business stakeholders to monitor KPIs, identify trends, and make data-driven decisions.</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6440" y="220980"/>
            <a:ext cx="10440670" cy="982980"/>
          </a:xfrm>
          <a:prstGeom prst="rect">
            <a:avLst/>
          </a:prstGeom>
        </p:spPr>
        <p:txBody>
          <a:bodyPr wrap="square">
            <a:spAutoFit/>
          </a:bodyPr>
          <a:p>
            <a:pPr>
              <a:spcAft>
                <a:spcPct val="60000"/>
              </a:spcAft>
            </a:pPr>
            <a:r>
              <a:rPr sz="2400" b="1">
                <a:latin typeface="Times New Roman" panose="02020603050405020304" charset="0"/>
                <a:cs typeface="Times New Roman" panose="02020603050405020304" charset="0"/>
              </a:rPr>
              <a:t>Key Performance Indicators (KPIs)</a:t>
            </a:r>
            <a:endParaRPr sz="2400" b="1">
              <a:latin typeface="Times New Roman" panose="02020603050405020304" charset="0"/>
              <a:cs typeface="Times New Roman" panose="02020603050405020304" charset="0"/>
            </a:endParaRPr>
          </a:p>
          <a:p>
            <a:r>
              <a:rPr sz="1600"/>
              <a:t>L</a:t>
            </a:r>
            <a:r>
              <a:rPr>
                <a:latin typeface="Times New Roman" panose="02020603050405020304" charset="0"/>
                <a:cs typeface="Times New Roman" panose="02020603050405020304" charset="0"/>
              </a:rPr>
              <a:t>ocated at the top of the dashboard, these tiles summarize core business metrics</a:t>
            </a:r>
            <a:r>
              <a:rPr sz="1600"/>
              <a:t>.</a:t>
            </a:r>
            <a:endParaRPr sz="1600"/>
          </a:p>
        </p:txBody>
      </p:sp>
      <p:graphicFrame>
        <p:nvGraphicFramePr>
          <p:cNvPr id="5" name="Table 4"/>
          <p:cNvGraphicFramePr/>
          <p:nvPr>
            <p:custDataLst>
              <p:tags r:id="rId1"/>
            </p:custDataLst>
          </p:nvPr>
        </p:nvGraphicFramePr>
        <p:xfrm>
          <a:off x="726440" y="1417320"/>
          <a:ext cx="10711815" cy="4114800"/>
        </p:xfrm>
        <a:graphic>
          <a:graphicData uri="http://schemas.openxmlformats.org/drawingml/2006/table">
            <a:tbl>
              <a:tblPr/>
              <a:tblGrid>
                <a:gridCol w="1496695"/>
                <a:gridCol w="1398270"/>
                <a:gridCol w="7816850"/>
              </a:tblGrid>
              <a:tr h="411480">
                <a:tc>
                  <a:txBody>
                    <a:bodyPr/>
                    <a:p>
                      <a:pPr algn="ctr">
                        <a:lnSpc>
                          <a:spcPct val="150000"/>
                        </a:lnSpc>
                      </a:pPr>
                      <a:r>
                        <a:rPr sz="1800" b="1">
                          <a:latin typeface="Times New Roman" panose="02020603050405020304" charset="0"/>
                          <a:cs typeface="Times New Roman" panose="02020603050405020304" charset="0"/>
                        </a:rPr>
                        <a:t>KPI</a:t>
                      </a:r>
                      <a:r>
                        <a:rPr lang="en-US" sz="1800" b="1">
                          <a:latin typeface="Times New Roman" panose="02020603050405020304" charset="0"/>
                          <a:cs typeface="Times New Roman" panose="02020603050405020304" charset="0"/>
                        </a:rPr>
                        <a:t> </a:t>
                      </a:r>
                      <a:endParaRPr lang="en-US" sz="1800" b="1">
                        <a:latin typeface="Times New Roman" panose="02020603050405020304" charset="0"/>
                        <a:cs typeface="Times New Roman" panose="02020603050405020304" charset="0"/>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lnSpc>
                          <a:spcPct val="150000"/>
                        </a:lnSpc>
                      </a:pPr>
                      <a:r>
                        <a:rPr sz="1800" b="1">
                          <a:latin typeface="Times New Roman" panose="02020603050405020304" charset="0"/>
                          <a:cs typeface="Times New Roman" panose="02020603050405020304" charset="0"/>
                        </a:rPr>
                        <a:t>Value</a:t>
                      </a:r>
                      <a:endParaRPr sz="1800" b="1">
                        <a:latin typeface="Times New Roman" panose="02020603050405020304" charset="0"/>
                        <a:cs typeface="Times New Roman" panose="02020603050405020304" charset="0"/>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lnSpc>
                          <a:spcPct val="150000"/>
                        </a:lnSpc>
                      </a:pPr>
                      <a:r>
                        <a:rPr sz="1800" b="1">
                          <a:latin typeface="Times New Roman" panose="02020603050405020304" charset="0"/>
                          <a:cs typeface="Times New Roman" panose="02020603050405020304" charset="0"/>
                        </a:rPr>
                        <a:t>Explanation</a:t>
                      </a:r>
                      <a:endParaRPr sz="1800" b="1">
                        <a:latin typeface="Times New Roman" panose="02020603050405020304" charset="0"/>
                        <a:cs typeface="Times New Roman" panose="02020603050405020304" charset="0"/>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22960">
                <a:tc>
                  <a:txBody>
                    <a:bodyPr/>
                    <a:p>
                      <a:pPr algn="ctr">
                        <a:lnSpc>
                          <a:spcPct val="150000"/>
                        </a:lnSpc>
                      </a:pPr>
                      <a:r>
                        <a:rPr sz="1800">
                          <a:latin typeface="Times New Roman" panose="02020603050405020304" charset="0"/>
                          <a:cs typeface="Times New Roman" panose="02020603050405020304" charset="0"/>
                        </a:rPr>
                        <a:t>Total Profit</a:t>
                      </a:r>
                      <a:endParaRPr sz="1800">
                        <a:latin typeface="Times New Roman" panose="02020603050405020304" charset="0"/>
                        <a:cs typeface="Times New Roman" panose="02020603050405020304" charset="0"/>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lnSpc>
                          <a:spcPct val="150000"/>
                        </a:lnSpc>
                      </a:pPr>
                      <a:r>
                        <a:rPr sz="1800">
                          <a:latin typeface="Times New Roman" panose="02020603050405020304" charset="0"/>
                          <a:cs typeface="Times New Roman" panose="02020603050405020304" charset="0"/>
                        </a:rPr>
                        <a:t>286.40K</a:t>
                      </a:r>
                      <a:endParaRPr sz="1800">
                        <a:latin typeface="Times New Roman" panose="02020603050405020304" charset="0"/>
                        <a:cs typeface="Times New Roman" panose="02020603050405020304" charset="0"/>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lnSpc>
                          <a:spcPct val="150000"/>
                        </a:lnSpc>
                      </a:pPr>
                      <a:r>
                        <a:rPr lang="en-US" sz="1800">
                          <a:latin typeface="Times New Roman" panose="02020603050405020304" charset="0"/>
                          <a:cs typeface="Times New Roman" panose="02020603050405020304" charset="0"/>
                        </a:rPr>
                        <a:t>  </a:t>
                      </a:r>
                      <a:r>
                        <a:rPr sz="1800">
                          <a:latin typeface="Times New Roman" panose="02020603050405020304" charset="0"/>
                          <a:cs typeface="Times New Roman" panose="02020603050405020304" charset="0"/>
                        </a:rPr>
                        <a:t>This is the profit earned after deducting costs. A positive number indicates financial </a:t>
                      </a:r>
                      <a:r>
                        <a:rPr lang="en-US" sz="1800">
                          <a:latin typeface="Times New Roman" panose="02020603050405020304" charset="0"/>
                          <a:cs typeface="Times New Roman" panose="02020603050405020304" charset="0"/>
                        </a:rPr>
                        <a:t>      </a:t>
                      </a:r>
                      <a:r>
                        <a:rPr sz="1800">
                          <a:latin typeface="Times New Roman" panose="02020603050405020304" charset="0"/>
                          <a:cs typeface="Times New Roman" panose="02020603050405020304" charset="0"/>
                        </a:rPr>
                        <a:t>health.</a:t>
                      </a:r>
                      <a:endParaRPr sz="1800">
                        <a:latin typeface="Times New Roman" panose="02020603050405020304" charset="0"/>
                        <a:cs typeface="Times New Roman" panose="02020603050405020304" charset="0"/>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22960">
                <a:tc>
                  <a:txBody>
                    <a:bodyPr/>
                    <a:p>
                      <a:pPr algn="ctr">
                        <a:lnSpc>
                          <a:spcPct val="150000"/>
                        </a:lnSpc>
                      </a:pPr>
                      <a:r>
                        <a:rPr sz="1800">
                          <a:latin typeface="Times New Roman" panose="02020603050405020304" charset="0"/>
                          <a:cs typeface="Times New Roman" panose="02020603050405020304" charset="0"/>
                        </a:rPr>
                        <a:t>Total Sales</a:t>
                      </a:r>
                      <a:endParaRPr sz="1800">
                        <a:latin typeface="Times New Roman" panose="02020603050405020304" charset="0"/>
                        <a:cs typeface="Times New Roman" panose="02020603050405020304" charset="0"/>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lnSpc>
                          <a:spcPct val="150000"/>
                        </a:lnSpc>
                      </a:pPr>
                      <a:r>
                        <a:rPr sz="1800">
                          <a:latin typeface="Times New Roman" panose="02020603050405020304" charset="0"/>
                          <a:cs typeface="Times New Roman" panose="02020603050405020304" charset="0"/>
                        </a:rPr>
                        <a:t>2.30M</a:t>
                      </a:r>
                      <a:endParaRPr sz="1800">
                        <a:latin typeface="Times New Roman" panose="02020603050405020304" charset="0"/>
                        <a:cs typeface="Times New Roman" panose="02020603050405020304" charset="0"/>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lnSpc>
                          <a:spcPct val="150000"/>
                        </a:lnSpc>
                      </a:pPr>
                      <a:r>
                        <a:rPr sz="1800">
                          <a:latin typeface="Times New Roman" panose="02020603050405020304" charset="0"/>
                          <a:cs typeface="Times New Roman" panose="02020603050405020304" charset="0"/>
                        </a:rPr>
                        <a:t>Gross revenue generated from all orders. A large figure reflecting high market engagement.</a:t>
                      </a:r>
                      <a:endParaRPr sz="1800">
                        <a:latin typeface="Times New Roman" panose="02020603050405020304" charset="0"/>
                        <a:cs typeface="Times New Roman" panose="02020603050405020304" charset="0"/>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411480">
                <a:tc>
                  <a:txBody>
                    <a:bodyPr/>
                    <a:p>
                      <a:pPr algn="ctr">
                        <a:lnSpc>
                          <a:spcPct val="150000"/>
                        </a:lnSpc>
                      </a:pPr>
                      <a:r>
                        <a:rPr sz="1800">
                          <a:latin typeface="Times New Roman" panose="02020603050405020304" charset="0"/>
                          <a:cs typeface="Times New Roman" panose="02020603050405020304" charset="0"/>
                        </a:rPr>
                        <a:t>Total Orders</a:t>
                      </a:r>
                      <a:endParaRPr sz="1800">
                        <a:latin typeface="Times New Roman" panose="02020603050405020304" charset="0"/>
                        <a:cs typeface="Times New Roman" panose="02020603050405020304" charset="0"/>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lnSpc>
                          <a:spcPct val="150000"/>
                        </a:lnSpc>
                      </a:pPr>
                      <a:r>
                        <a:rPr sz="1800">
                          <a:latin typeface="Times New Roman" panose="02020603050405020304" charset="0"/>
                          <a:cs typeface="Times New Roman" panose="02020603050405020304" charset="0"/>
                        </a:rPr>
                        <a:t>5009</a:t>
                      </a:r>
                      <a:endParaRPr sz="1800">
                        <a:latin typeface="Times New Roman" panose="02020603050405020304" charset="0"/>
                        <a:cs typeface="Times New Roman" panose="02020603050405020304" charset="0"/>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lnSpc>
                          <a:spcPct val="150000"/>
                        </a:lnSpc>
                      </a:pPr>
                      <a:r>
                        <a:rPr sz="1800">
                          <a:latin typeface="Times New Roman" panose="02020603050405020304" charset="0"/>
                          <a:cs typeface="Times New Roman" panose="02020603050405020304" charset="0"/>
                        </a:rPr>
                        <a:t>The number of individual transactions processed, showing operational scale.</a:t>
                      </a:r>
                      <a:endParaRPr sz="1800">
                        <a:latin typeface="Times New Roman" panose="02020603050405020304" charset="0"/>
                        <a:cs typeface="Times New Roman" panose="02020603050405020304" charset="0"/>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22960">
                <a:tc>
                  <a:txBody>
                    <a:bodyPr/>
                    <a:p>
                      <a:pPr algn="ctr">
                        <a:lnSpc>
                          <a:spcPct val="150000"/>
                        </a:lnSpc>
                      </a:pPr>
                      <a:r>
                        <a:rPr sz="1800">
                          <a:latin typeface="Times New Roman" panose="02020603050405020304" charset="0"/>
                          <a:cs typeface="Times New Roman" panose="02020603050405020304" charset="0"/>
                        </a:rPr>
                        <a:t>Total COGS</a:t>
                      </a:r>
                      <a:endParaRPr sz="1800">
                        <a:latin typeface="Times New Roman" panose="02020603050405020304" charset="0"/>
                        <a:cs typeface="Times New Roman" panose="02020603050405020304" charset="0"/>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lnSpc>
                          <a:spcPct val="150000"/>
                        </a:lnSpc>
                      </a:pPr>
                      <a:r>
                        <a:rPr sz="1800">
                          <a:latin typeface="Times New Roman" panose="02020603050405020304" charset="0"/>
                          <a:cs typeface="Times New Roman" panose="02020603050405020304" charset="0"/>
                        </a:rPr>
                        <a:t>-1.69M</a:t>
                      </a:r>
                      <a:endParaRPr sz="1800">
                        <a:latin typeface="Times New Roman" panose="02020603050405020304" charset="0"/>
                        <a:cs typeface="Times New Roman" panose="02020603050405020304" charset="0"/>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lnSpc>
                          <a:spcPct val="150000"/>
                        </a:lnSpc>
                      </a:pPr>
                      <a:r>
                        <a:rPr sz="1800">
                          <a:latin typeface="Times New Roman" panose="02020603050405020304" charset="0"/>
                          <a:cs typeface="Times New Roman" panose="02020603050405020304" charset="0"/>
                        </a:rPr>
                        <a:t>Cost of Goods Sold: a large negative number suggests inventory and procurement costs are high.</a:t>
                      </a:r>
                      <a:r>
                        <a:rPr lang="en-US" sz="1800">
                          <a:latin typeface="Times New Roman" panose="02020603050405020304" charset="0"/>
                          <a:cs typeface="Times New Roman" panose="02020603050405020304" charset="0"/>
                        </a:rPr>
                        <a:t> COGS=sales-profit</a:t>
                      </a:r>
                      <a:endParaRPr lang="en-US" sz="1800">
                        <a:latin typeface="Times New Roman" panose="02020603050405020304" charset="0"/>
                        <a:cs typeface="Times New Roman" panose="02020603050405020304" charset="0"/>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22960">
                <a:tc>
                  <a:txBody>
                    <a:bodyPr/>
                    <a:p>
                      <a:pPr algn="ctr">
                        <a:lnSpc>
                          <a:spcPct val="150000"/>
                        </a:lnSpc>
                      </a:pPr>
                      <a:r>
                        <a:rPr sz="1800">
                          <a:latin typeface="Times New Roman" panose="02020603050405020304" charset="0"/>
                          <a:cs typeface="Times New Roman" panose="02020603050405020304" charset="0"/>
                        </a:rPr>
                        <a:t>Return Rate</a:t>
                      </a:r>
                      <a:endParaRPr sz="1800">
                        <a:latin typeface="Times New Roman" panose="02020603050405020304" charset="0"/>
                        <a:cs typeface="Times New Roman" panose="02020603050405020304" charset="0"/>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lnSpc>
                          <a:spcPct val="150000"/>
                        </a:lnSpc>
                      </a:pPr>
                      <a:r>
                        <a:rPr sz="1800">
                          <a:latin typeface="Times New Roman" panose="02020603050405020304" charset="0"/>
                          <a:cs typeface="Times New Roman" panose="02020603050405020304" charset="0"/>
                        </a:rPr>
                        <a:t>296</a:t>
                      </a:r>
                      <a:endParaRPr sz="1800">
                        <a:latin typeface="Times New Roman" panose="02020603050405020304" charset="0"/>
                        <a:cs typeface="Times New Roman" panose="02020603050405020304" charset="0"/>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a:lnSpc>
                          <a:spcPct val="150000"/>
                        </a:lnSpc>
                      </a:pPr>
                      <a:r>
                        <a:rPr sz="1800">
                          <a:latin typeface="Times New Roman" panose="02020603050405020304" charset="0"/>
                          <a:cs typeface="Times New Roman" panose="02020603050405020304" charset="0"/>
                        </a:rPr>
                        <a:t>Reflects how many products were returned. A high rate can point to product or delivery issues.</a:t>
                      </a:r>
                      <a:endParaRPr sz="1800">
                        <a:latin typeface="Times New Roman" panose="02020603050405020304" charset="0"/>
                        <a:cs typeface="Times New Roman" panose="02020603050405020304" charset="0"/>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
        <p:nvSpPr>
          <p:cNvPr id="6" name="Text Box 5"/>
          <p:cNvSpPr txBox="1"/>
          <p:nvPr/>
        </p:nvSpPr>
        <p:spPr>
          <a:xfrm>
            <a:off x="726440" y="5301615"/>
            <a:ext cx="10570845" cy="1120775"/>
          </a:xfrm>
          <a:prstGeom prst="rect">
            <a:avLst/>
          </a:prstGeom>
        </p:spPr>
        <p:txBody>
          <a:bodyPr wrap="square">
            <a:noAutofit/>
          </a:bodyPr>
          <a:p>
            <a:endParaRPr sz="2600"/>
          </a:p>
          <a:p>
            <a:pPr algn="just">
              <a:lnSpc>
                <a:spcPct val="150000"/>
              </a:lnSpc>
            </a:pPr>
            <a:r>
              <a:rPr b="1">
                <a:latin typeface="Times New Roman" panose="02020603050405020304" charset="0"/>
                <a:cs typeface="Times New Roman" panose="02020603050405020304" charset="0"/>
              </a:rPr>
              <a:t>Insight: </a:t>
            </a:r>
            <a:r>
              <a:rPr>
                <a:latin typeface="Times New Roman" panose="02020603050405020304" charset="0"/>
                <a:cs typeface="Times New Roman" panose="02020603050405020304" charset="0"/>
              </a:rPr>
              <a:t>Profit margins can be improved by reducing COGS and return rates.</a:t>
            </a:r>
            <a:r>
              <a:rPr lang="en-US" altLang="en-US">
                <a:latin typeface="Times New Roman" panose="02020603050405020304" charset="0"/>
                <a:cs typeface="Times New Roman" panose="02020603050405020304" charset="0"/>
              </a:rPr>
              <a:t>These KPIs form the core snapshot of business health -covering revenue, cost, activity, and customer behavior.</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31190" y="448945"/>
            <a:ext cx="10985500" cy="5512435"/>
          </a:xfrm>
          <a:prstGeom prst="rect">
            <a:avLst/>
          </a:prstGeom>
        </p:spPr>
        <p:txBody>
          <a:bodyPr wrap="square">
            <a:noAutofit/>
          </a:bodyPr>
          <a:p>
            <a:pPr algn="just">
              <a:lnSpc>
                <a:spcPct val="150000"/>
              </a:lnSpc>
              <a:spcAft>
                <a:spcPct val="60000"/>
              </a:spcAft>
            </a:pPr>
            <a:r>
              <a:rPr sz="2400" b="1">
                <a:latin typeface="Times New Roman" panose="02020603050405020304" charset="0"/>
                <a:cs typeface="Times New Roman" panose="02020603050405020304" charset="0"/>
              </a:rPr>
              <a:t>Sales by Region (Pie Chart)</a:t>
            </a:r>
            <a:endParaRPr sz="2400" b="1">
              <a:latin typeface="Times New Roman" panose="02020603050405020304" charset="0"/>
              <a:cs typeface="Times New Roman" panose="02020603050405020304" charset="0"/>
            </a:endParaRPr>
          </a:p>
          <a:p>
            <a:pPr algn="just">
              <a:lnSpc>
                <a:spcPct val="150000"/>
              </a:lnSpc>
            </a:pPr>
            <a:r>
              <a:rPr>
                <a:latin typeface="Times New Roman" panose="02020603050405020304" charset="0"/>
                <a:cs typeface="Times New Roman" panose="02020603050405020304" charset="0"/>
              </a:rPr>
              <a:t>This pie chart breaks down total sales into four major regions:</a:t>
            </a:r>
            <a:endParaRPr>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a:latin typeface="Times New Roman" panose="02020603050405020304" charset="0"/>
                <a:cs typeface="Times New Roman" panose="02020603050405020304" charset="0"/>
              </a:rPr>
              <a:t>East: 725.46K (31.58%) – Top-performing</a:t>
            </a:r>
            <a:endParaRPr>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a:latin typeface="Times New Roman" panose="02020603050405020304" charset="0"/>
                <a:cs typeface="Times New Roman" panose="02020603050405020304" charset="0"/>
              </a:rPr>
              <a:t>West: 678.78K (29.55%)</a:t>
            </a:r>
            <a:endParaRPr>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a:latin typeface="Times New Roman" panose="02020603050405020304" charset="0"/>
                <a:cs typeface="Times New Roman" panose="02020603050405020304" charset="0"/>
              </a:rPr>
              <a:t>Central: 501.24K (21.82%)</a:t>
            </a:r>
            <a:endParaRPr>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a:latin typeface="Times New Roman" panose="02020603050405020304" charset="0"/>
                <a:cs typeface="Times New Roman" panose="02020603050405020304" charset="0"/>
              </a:rPr>
              <a:t>South: 391.72K (17.05%) – Lowest sales</a:t>
            </a:r>
            <a:endParaRPr>
              <a:latin typeface="Times New Roman" panose="02020603050405020304" charset="0"/>
              <a:cs typeface="Times New Roman" panose="02020603050405020304" charset="0"/>
            </a:endParaRPr>
          </a:p>
          <a:p>
            <a:pPr indent="0" algn="just">
              <a:lnSpc>
                <a:spcPct val="150000"/>
              </a:lnSpc>
              <a:buFont typeface="Arial" panose="020B0604020202020204" pitchFamily="34" charset="0"/>
              <a:buNone/>
            </a:pPr>
            <a:r>
              <a:rPr lang="en-US" altLang="en-US" b="1">
                <a:latin typeface="Times New Roman" panose="02020603050405020304" charset="0"/>
                <a:cs typeface="Times New Roman" panose="02020603050405020304" charset="0"/>
              </a:rPr>
              <a:t>Purpose:</a:t>
            </a:r>
            <a:r>
              <a:rPr lang="en-US" altLang="en-US">
                <a:latin typeface="Times New Roman" panose="02020603050405020304" charset="0"/>
                <a:cs typeface="Times New Roman" panose="02020603050405020304" charset="0"/>
              </a:rPr>
              <a:t>Displays sales contribution from each region as a percentage of total sales. It's a proportional comparison chart.</a:t>
            </a:r>
            <a:endParaRPr lang="en-US" altLang="en-US">
              <a:latin typeface="Times New Roman" panose="02020603050405020304" charset="0"/>
              <a:cs typeface="Times New Roman" panose="02020603050405020304" charset="0"/>
            </a:endParaRPr>
          </a:p>
          <a:p>
            <a:pPr indent="0" algn="just">
              <a:lnSpc>
                <a:spcPct val="150000"/>
              </a:lnSpc>
              <a:buFont typeface="Arial" panose="020B0604020202020204" pitchFamily="34" charset="0"/>
              <a:buNone/>
            </a:pPr>
            <a:r>
              <a:rPr lang="en-US" altLang="en-US" b="1">
                <a:latin typeface="Times New Roman" panose="02020603050405020304" charset="0"/>
                <a:cs typeface="Times New Roman" panose="02020603050405020304" charset="0"/>
              </a:rPr>
              <a:t>Why it matters:</a:t>
            </a:r>
            <a:r>
              <a:rPr lang="en-US" altLang="en-US">
                <a:latin typeface="Times New Roman" panose="02020603050405020304" charset="0"/>
                <a:cs typeface="Times New Roman" panose="02020603050405020304" charset="0"/>
              </a:rPr>
              <a:t>This helps identify regional performance gaps and prioritize marketing or logistics efforts accordingly.This pie chart is intuitive and instantly shows which region contributes most, aiding regional decision-making.</a:t>
            </a:r>
            <a:endParaRPr lang="en-US" altLang="en-US">
              <a:latin typeface="Times New Roman" panose="02020603050405020304" charset="0"/>
              <a:cs typeface="Times New Roman" panose="02020603050405020304" charset="0"/>
            </a:endParaRPr>
          </a:p>
          <a:p>
            <a:pPr algn="just">
              <a:lnSpc>
                <a:spcPct val="150000"/>
              </a:lnSpc>
            </a:pPr>
            <a:r>
              <a:rPr b="1">
                <a:latin typeface="Times New Roman" panose="02020603050405020304" charset="0"/>
                <a:cs typeface="Times New Roman" panose="02020603050405020304" charset="0"/>
              </a:rPr>
              <a:t>Insight:</a:t>
            </a:r>
            <a:r>
              <a:rPr>
                <a:latin typeface="Times New Roman" panose="02020603050405020304" charset="0"/>
                <a:cs typeface="Times New Roman" panose="02020603050405020304" charset="0"/>
              </a:rPr>
              <a:t> The East and West dominate sales. South may need focused marketing or service expansion.</a:t>
            </a:r>
            <a:endParaRPr>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85470" y="466090"/>
            <a:ext cx="10791190" cy="4850765"/>
          </a:xfrm>
          <a:prstGeom prst="rect">
            <a:avLst/>
          </a:prstGeom>
        </p:spPr>
        <p:txBody>
          <a:bodyPr wrap="square">
            <a:noAutofit/>
          </a:bodyPr>
          <a:p>
            <a:pPr algn="just">
              <a:lnSpc>
                <a:spcPct val="150000"/>
              </a:lnSpc>
              <a:spcAft>
                <a:spcPct val="60000"/>
              </a:spcAft>
            </a:pPr>
            <a:r>
              <a:rPr sz="2400" b="1">
                <a:latin typeface="Times New Roman" panose="02020603050405020304" charset="0"/>
                <a:cs typeface="Times New Roman" panose="02020603050405020304" charset="0"/>
              </a:rPr>
              <a:t>Sales by Delivery Duration (Line Chart)</a:t>
            </a:r>
            <a:endParaRPr sz="2400" b="1">
              <a:latin typeface="Times New Roman" panose="02020603050405020304" charset="0"/>
              <a:cs typeface="Times New Roman" panose="02020603050405020304" charset="0"/>
            </a:endParaRPr>
          </a:p>
          <a:p>
            <a:pPr algn="just">
              <a:lnSpc>
                <a:spcPct val="150000"/>
              </a:lnSpc>
            </a:pPr>
            <a:r>
              <a:rPr>
                <a:latin typeface="Times New Roman" panose="02020603050405020304" charset="0"/>
                <a:cs typeface="Times New Roman" panose="02020603050405020304" charset="0"/>
              </a:rPr>
              <a:t>This visual shows how sales are distributed over delivery durations (in days):</a:t>
            </a:r>
            <a:endParaRPr>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a:latin typeface="Times New Roman" panose="02020603050405020304" charset="0"/>
                <a:cs typeface="Times New Roman" panose="02020603050405020304" charset="0"/>
              </a:rPr>
              <a:t>Sales rise sharply from day 1 to day 4</a:t>
            </a:r>
            <a:endParaRPr>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a:latin typeface="Times New Roman" panose="02020603050405020304" charset="0"/>
                <a:cs typeface="Times New Roman" panose="02020603050405020304" charset="0"/>
              </a:rPr>
              <a:t>Peak at Day 4, followed by a decline after Day 5</a:t>
            </a:r>
            <a:endParaRPr>
              <a:latin typeface="Times New Roman" panose="02020603050405020304" charset="0"/>
              <a:cs typeface="Times New Roman" panose="02020603050405020304" charset="0"/>
            </a:endParaRPr>
          </a:p>
          <a:p>
            <a:pPr indent="0" algn="just">
              <a:lnSpc>
                <a:spcPct val="150000"/>
              </a:lnSpc>
              <a:buFont typeface="Arial" panose="020B0604020202020204" pitchFamily="34" charset="0"/>
              <a:buNone/>
            </a:pPr>
            <a:r>
              <a:rPr lang="en-US" altLang="en-US" b="1">
                <a:latin typeface="Times New Roman" panose="02020603050405020304" charset="0"/>
                <a:cs typeface="Times New Roman" panose="02020603050405020304" charset="0"/>
              </a:rPr>
              <a:t>Purpose:</a:t>
            </a:r>
            <a:r>
              <a:rPr lang="en-US" altLang="en-US">
                <a:latin typeface="Times New Roman" panose="02020603050405020304" charset="0"/>
                <a:cs typeface="Times New Roman" panose="02020603050405020304" charset="0"/>
              </a:rPr>
              <a:t>Shows how sales are distributed across different delivery durations (0–7 days). A trend line chart helps in identifying peak delivery preferences.</a:t>
            </a:r>
            <a:endParaRPr lang="en-US" altLang="en-US">
              <a:latin typeface="Times New Roman" panose="02020603050405020304" charset="0"/>
              <a:cs typeface="Times New Roman" panose="02020603050405020304" charset="0"/>
            </a:endParaRPr>
          </a:p>
          <a:p>
            <a:pPr indent="0" algn="just">
              <a:lnSpc>
                <a:spcPct val="150000"/>
              </a:lnSpc>
              <a:buFont typeface="Arial" panose="020B0604020202020204" pitchFamily="34" charset="0"/>
              <a:buNone/>
            </a:pPr>
            <a:r>
              <a:rPr lang="en-US" altLang="en-US" b="1">
                <a:latin typeface="Times New Roman" panose="02020603050405020304" charset="0"/>
                <a:cs typeface="Times New Roman" panose="02020603050405020304" charset="0"/>
              </a:rPr>
              <a:t>Why it matters:</a:t>
            </a:r>
            <a:r>
              <a:rPr lang="en-US" altLang="en-US">
                <a:latin typeface="Times New Roman" panose="02020603050405020304" charset="0"/>
                <a:cs typeface="Times New Roman" panose="02020603050405020304" charset="0"/>
              </a:rPr>
              <a:t>This visual answers: "How does delivery speed affect sales?"</a:t>
            </a:r>
            <a:endParaRPr lang="en-US" altLang="en-US">
              <a:latin typeface="Times New Roman" panose="02020603050405020304" charset="0"/>
              <a:cs typeface="Times New Roman" panose="02020603050405020304" charset="0"/>
            </a:endParaRPr>
          </a:p>
          <a:p>
            <a:pPr indent="0" algn="just">
              <a:lnSpc>
                <a:spcPct val="150000"/>
              </a:lnSpc>
              <a:buFont typeface="Arial" panose="020B0604020202020204"/>
              <a:buNone/>
            </a:pPr>
            <a:r>
              <a:rPr b="1">
                <a:latin typeface="Times New Roman" panose="02020603050405020304" charset="0"/>
                <a:cs typeface="Times New Roman" panose="02020603050405020304" charset="0"/>
              </a:rPr>
              <a:t>Insight: </a:t>
            </a:r>
            <a:r>
              <a:rPr>
                <a:latin typeface="Times New Roman" panose="02020603050405020304" charset="0"/>
                <a:cs typeface="Times New Roman" panose="02020603050405020304" charset="0"/>
              </a:rPr>
              <a:t>Customers tend to buy more when delivery is fast (within 4 days). Delays beyond this reduce sales potential. Optimizing logistics can boost sales.</a:t>
            </a:r>
            <a:r>
              <a:rPr lang="en-US" altLang="en-US">
                <a:latin typeface="Times New Roman" panose="02020603050405020304" charset="0"/>
                <a:cs typeface="Times New Roman" panose="02020603050405020304" charset="0"/>
                <a:sym typeface="+mn-ea"/>
              </a:rPr>
              <a:t>Sales are highest with 4-day delivery, suggesting that timely delivery can significantly influence purchasing behavior.</a:t>
            </a:r>
            <a:endParaRPr>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95325" y="359410"/>
            <a:ext cx="10714355" cy="5863590"/>
          </a:xfrm>
          <a:prstGeom prst="rect">
            <a:avLst/>
          </a:prstGeom>
        </p:spPr>
        <p:txBody>
          <a:bodyPr wrap="square">
            <a:noAutofit/>
          </a:bodyPr>
          <a:p>
            <a:pPr algn="just">
              <a:lnSpc>
                <a:spcPct val="150000"/>
              </a:lnSpc>
              <a:spcAft>
                <a:spcPct val="60000"/>
              </a:spcAft>
            </a:pPr>
            <a:r>
              <a:rPr sz="2400" b="1">
                <a:latin typeface="Times New Roman" panose="02020603050405020304" charset="0"/>
                <a:cs typeface="Times New Roman" panose="02020603050405020304" charset="0"/>
              </a:rPr>
              <a:t>Top 10 States</a:t>
            </a:r>
            <a:r>
              <a:rPr lang="en-US" sz="2400" b="1">
                <a:latin typeface="Times New Roman" panose="02020603050405020304" charset="0"/>
                <a:cs typeface="Times New Roman" panose="02020603050405020304" charset="0"/>
              </a:rPr>
              <a:t>/Cities</a:t>
            </a:r>
            <a:r>
              <a:rPr sz="2400" b="1">
                <a:latin typeface="Times New Roman" panose="02020603050405020304" charset="0"/>
                <a:cs typeface="Times New Roman" panose="02020603050405020304" charset="0"/>
              </a:rPr>
              <a:t> in Sales (Bar Chart)</a:t>
            </a:r>
            <a:endParaRPr sz="2400" b="1">
              <a:latin typeface="Times New Roman" panose="02020603050405020304" charset="0"/>
              <a:cs typeface="Times New Roman" panose="02020603050405020304" charset="0"/>
            </a:endParaRPr>
          </a:p>
          <a:p>
            <a:pPr algn="just">
              <a:lnSpc>
                <a:spcPct val="150000"/>
              </a:lnSpc>
            </a:pPr>
            <a:r>
              <a:rPr>
                <a:latin typeface="Times New Roman" panose="02020603050405020304" charset="0"/>
                <a:cs typeface="Times New Roman" panose="02020603050405020304" charset="0"/>
              </a:rPr>
              <a:t>This horizontal bar chart displays which U.S. states generate the highest sales.</a:t>
            </a:r>
            <a:r>
              <a:rPr lang="en-US">
                <a:latin typeface="Times New Roman" panose="02020603050405020304" charset="0"/>
                <a:cs typeface="Times New Roman" panose="02020603050405020304" charset="0"/>
              </a:rPr>
              <a:t>and </a:t>
            </a:r>
            <a:r>
              <a:rPr>
                <a:latin typeface="Times New Roman" panose="02020603050405020304" charset="0"/>
                <a:cs typeface="Times New Roman" panose="02020603050405020304" charset="0"/>
                <a:sym typeface="+mn-ea"/>
              </a:rPr>
              <a:t>This chart reveals city-level sales leadership:</a:t>
            </a:r>
            <a:endParaRPr>
              <a:latin typeface="Times New Roman" panose="02020603050405020304" charset="0"/>
              <a:cs typeface="Times New Roman" panose="02020603050405020304" charset="0"/>
            </a:endParaRPr>
          </a:p>
          <a:p>
            <a:pPr algn="just">
              <a:lnSpc>
                <a:spcPct val="150000"/>
              </a:lnSpc>
            </a:pPr>
            <a:r>
              <a:rPr lang="en-US" altLang="en-US" b="1">
                <a:latin typeface="Times New Roman" panose="02020603050405020304" charset="0"/>
                <a:cs typeface="Times New Roman" panose="02020603050405020304" charset="0"/>
              </a:rPr>
              <a:t>Purpose:</a:t>
            </a:r>
            <a:r>
              <a:rPr lang="en-US" altLang="en-US">
                <a:latin typeface="Times New Roman" panose="02020603050405020304" charset="0"/>
                <a:cs typeface="Times New Roman" panose="02020603050405020304" charset="0"/>
              </a:rPr>
              <a:t>While geographic analysis (states and cities) helps with location-specific strategies, from a visual </a:t>
            </a:r>
            <a:r>
              <a:rPr lang="en-US" altLang="en-US" b="1">
                <a:latin typeface="Times New Roman" panose="02020603050405020304" charset="0"/>
                <a:cs typeface="Times New Roman" panose="02020603050405020304" charset="0"/>
              </a:rPr>
              <a:t>design perspective:</a:t>
            </a:r>
            <a:endParaRPr lang="en-US" altLang="en-US" b="1">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latin typeface="Times New Roman" panose="02020603050405020304" charset="0"/>
                <a:cs typeface="Times New Roman" panose="02020603050405020304" charset="0"/>
              </a:rPr>
              <a:t>Bar charts are chosen for clear ranking</a:t>
            </a:r>
            <a:endParaRPr lang="en-US" altLang="en-US">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latin typeface="Times New Roman" panose="02020603050405020304" charset="0"/>
                <a:cs typeface="Times New Roman" panose="02020603050405020304" charset="0"/>
              </a:rPr>
              <a:t>The top 10 limit ensures clarity and focus</a:t>
            </a:r>
            <a:endParaRPr lang="en-US" altLang="en-US">
              <a:latin typeface="Times New Roman" panose="02020603050405020304" charset="0"/>
              <a:cs typeface="Times New Roman" panose="02020603050405020304" charset="0"/>
            </a:endParaRPr>
          </a:p>
          <a:p>
            <a:pPr algn="just">
              <a:lnSpc>
                <a:spcPct val="150000"/>
              </a:lnSpc>
            </a:pPr>
            <a:r>
              <a:rPr lang="en-US" altLang="en-US" b="1">
                <a:latin typeface="Times New Roman" panose="02020603050405020304" charset="0"/>
                <a:cs typeface="Times New Roman" panose="02020603050405020304" charset="0"/>
              </a:rPr>
              <a:t>Design Logic</a:t>
            </a:r>
            <a:r>
              <a:rPr lang="en-US" altLang="en-US">
                <a:latin typeface="Times New Roman" panose="02020603050405020304" charset="0"/>
                <a:cs typeface="Times New Roman" panose="02020603050405020304" charset="0"/>
              </a:rPr>
              <a:t>:These visuals are placed side by side to offer comparative insights at two granular levels state and city.Helps with distribution planning, localized promotions, or identifying untapped markets.</a:t>
            </a:r>
            <a:endParaRPr lang="en-US" altLang="en-US">
              <a:latin typeface="Times New Roman" panose="02020603050405020304" charset="0"/>
              <a:cs typeface="Times New Roman" panose="02020603050405020304" charset="0"/>
            </a:endParaRPr>
          </a:p>
          <a:p>
            <a:pPr algn="just">
              <a:lnSpc>
                <a:spcPct val="150000"/>
              </a:lnSpc>
            </a:pPr>
            <a:r>
              <a:rPr b="1">
                <a:latin typeface="Times New Roman" panose="02020603050405020304" charset="0"/>
                <a:cs typeface="Times New Roman" panose="02020603050405020304" charset="0"/>
              </a:rPr>
              <a:t>Insight:</a:t>
            </a:r>
            <a:r>
              <a:rPr>
                <a:latin typeface="Times New Roman" panose="02020603050405020304" charset="0"/>
                <a:cs typeface="Times New Roman" panose="02020603050405020304" charset="0"/>
              </a:rPr>
              <a:t> Sales are concentrated in economically developed and highly populated states. Targeting underperforming regions could unlock new growth.</a:t>
            </a:r>
            <a:r>
              <a:rPr>
                <a:latin typeface="Times New Roman" panose="02020603050405020304" charset="0"/>
                <a:cs typeface="Times New Roman" panose="02020603050405020304" charset="0"/>
                <a:sym typeface="+mn-ea"/>
              </a:rPr>
              <a:t>Major metro areas dominate revenue. These cities offer excellent ROI for localized campaigns and store locations.</a:t>
            </a:r>
            <a:endParaRPr>
              <a:latin typeface="Times New Roman" panose="02020603050405020304" charset="0"/>
              <a:cs typeface="Times New Roman" panose="02020603050405020304" charset="0"/>
            </a:endParaRPr>
          </a:p>
          <a:p>
            <a:pPr algn="just">
              <a:lnSpc>
                <a:spcPct val="150000"/>
              </a:lnSpc>
            </a:pPr>
            <a:endParaRPr>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49300" y="858520"/>
            <a:ext cx="10758805" cy="4093210"/>
          </a:xfrm>
          <a:prstGeom prst="rect">
            <a:avLst/>
          </a:prstGeom>
        </p:spPr>
        <p:txBody>
          <a:bodyPr wrap="square">
            <a:noAutofit/>
          </a:bodyPr>
          <a:p>
            <a:pPr algn="just">
              <a:lnSpc>
                <a:spcPct val="150000"/>
              </a:lnSpc>
              <a:spcAft>
                <a:spcPct val="60000"/>
              </a:spcAft>
            </a:pPr>
            <a:r>
              <a:rPr sz="2400" b="1">
                <a:latin typeface="Times New Roman" panose="02020603050405020304" charset="0"/>
                <a:cs typeface="Times New Roman" panose="02020603050405020304" charset="0"/>
              </a:rPr>
              <a:t>Sales by Category (Bar Chart)</a:t>
            </a:r>
            <a:endParaRPr sz="2400">
              <a:latin typeface="Times New Roman" panose="02020603050405020304" charset="0"/>
              <a:cs typeface="Times New Roman" panose="02020603050405020304" charset="0"/>
            </a:endParaRPr>
          </a:p>
          <a:p>
            <a:pPr algn="just">
              <a:lnSpc>
                <a:spcPct val="150000"/>
              </a:lnSpc>
            </a:pPr>
            <a:r>
              <a:rPr lang="en-US" altLang="en-US" b="1">
                <a:latin typeface="Times New Roman" panose="02020603050405020304" charset="0"/>
                <a:cs typeface="Times New Roman" panose="02020603050405020304" charset="0"/>
              </a:rPr>
              <a:t>Purpose:</a:t>
            </a:r>
            <a:r>
              <a:rPr lang="en-US" altLang="en-US">
                <a:latin typeface="Times New Roman" panose="02020603050405020304" charset="0"/>
                <a:cs typeface="Times New Roman" panose="02020603050405020304" charset="0"/>
              </a:rPr>
              <a:t>Highlights how three main product categories -Technology, Furniture, Office Supplies — contribute to total sales.</a:t>
            </a:r>
            <a:endParaRPr lang="en-US" altLang="en-US">
              <a:latin typeface="Times New Roman" panose="02020603050405020304" charset="0"/>
              <a:cs typeface="Times New Roman" panose="02020603050405020304" charset="0"/>
            </a:endParaRPr>
          </a:p>
          <a:p>
            <a:pPr algn="just">
              <a:lnSpc>
                <a:spcPct val="150000"/>
              </a:lnSpc>
            </a:pPr>
            <a:r>
              <a:rPr lang="en-US" altLang="en-US" b="1">
                <a:latin typeface="Times New Roman" panose="02020603050405020304" charset="0"/>
                <a:cs typeface="Times New Roman" panose="02020603050405020304" charset="0"/>
              </a:rPr>
              <a:t>Why this chart:</a:t>
            </a:r>
            <a:r>
              <a:rPr lang="en-US" altLang="en-US">
                <a:latin typeface="Times New Roman" panose="02020603050405020304" charset="0"/>
                <a:cs typeface="Times New Roman" panose="02020603050405020304" charset="0"/>
              </a:rPr>
              <a:t>Simple, clean comparison for high-level category analysis.</a:t>
            </a:r>
            <a:endParaRPr lang="en-US" altLang="en-US">
              <a:latin typeface="Times New Roman" panose="02020603050405020304" charset="0"/>
              <a:cs typeface="Times New Roman" panose="02020603050405020304" charset="0"/>
            </a:endParaRPr>
          </a:p>
          <a:p>
            <a:pPr algn="just">
              <a:lnSpc>
                <a:spcPct val="150000"/>
              </a:lnSpc>
            </a:pPr>
            <a:r>
              <a:rPr b="1">
                <a:latin typeface="Times New Roman" panose="02020603050405020304" charset="0"/>
                <a:cs typeface="Times New Roman" panose="02020603050405020304" charset="0"/>
              </a:rPr>
              <a:t>Insight:</a:t>
            </a:r>
            <a:r>
              <a:rPr>
                <a:latin typeface="Times New Roman" panose="02020603050405020304" charset="0"/>
                <a:cs typeface="Times New Roman" panose="02020603050405020304" charset="0"/>
              </a:rPr>
              <a:t>Technology products are the most lucrative, either due to high price or volume. Investment in this category can yield greater returns.</a:t>
            </a:r>
            <a:r>
              <a:rPr lang="en-US" altLang="en-US">
                <a:latin typeface="Times New Roman" panose="02020603050405020304" charset="0"/>
                <a:cs typeface="Times New Roman" panose="02020603050405020304" charset="0"/>
                <a:sym typeface="+mn-ea"/>
              </a:rPr>
              <a:t>Indicates which product lines are revenue drivers; useful for category managers and product strategists.</a:t>
            </a:r>
            <a:endParaRPr lang="en-US" altLang="en-US">
              <a:latin typeface="Times New Roman" panose="02020603050405020304" charset="0"/>
              <a:cs typeface="Times New Roman" panose="02020603050405020304" charset="0"/>
            </a:endParaRPr>
          </a:p>
          <a:p>
            <a:pPr algn="just">
              <a:lnSpc>
                <a:spcPct val="150000"/>
              </a:lnSpc>
            </a:pPr>
            <a:endParaRPr>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28345" y="815340"/>
            <a:ext cx="10659745" cy="4267835"/>
          </a:xfrm>
          <a:prstGeom prst="rect">
            <a:avLst/>
          </a:prstGeom>
        </p:spPr>
        <p:txBody>
          <a:bodyPr wrap="square">
            <a:noAutofit/>
          </a:bodyPr>
          <a:p>
            <a:pPr algn="just">
              <a:lnSpc>
                <a:spcPct val="150000"/>
              </a:lnSpc>
              <a:spcAft>
                <a:spcPct val="60000"/>
              </a:spcAft>
            </a:pPr>
            <a:r>
              <a:rPr sz="2400" b="1">
                <a:latin typeface="Times New Roman" panose="02020603050405020304" charset="0"/>
                <a:cs typeface="Times New Roman" panose="02020603050405020304" charset="0"/>
              </a:rPr>
              <a:t>Interactive Filters</a:t>
            </a:r>
            <a:r>
              <a:rPr lang="en-US" sz="2400" b="1">
                <a:latin typeface="Times New Roman" panose="02020603050405020304" charset="0"/>
                <a:cs typeface="Times New Roman" panose="02020603050405020304" charset="0"/>
              </a:rPr>
              <a:t>/Slicers</a:t>
            </a:r>
            <a:r>
              <a:rPr sz="2400" b="1">
                <a:latin typeface="Times New Roman" panose="02020603050405020304" charset="0"/>
                <a:cs typeface="Times New Roman" panose="02020603050405020304" charset="0"/>
              </a:rPr>
              <a:t>(Top Dropdowns)</a:t>
            </a:r>
            <a:endParaRPr sz="2400" b="1">
              <a:latin typeface="Times New Roman" panose="02020603050405020304" charset="0"/>
              <a:cs typeface="Times New Roman" panose="02020603050405020304" charset="0"/>
            </a:endParaRPr>
          </a:p>
          <a:p>
            <a:pPr algn="just">
              <a:lnSpc>
                <a:spcPct val="150000"/>
              </a:lnSpc>
              <a:spcAft>
                <a:spcPct val="60000"/>
              </a:spcAft>
            </a:pPr>
            <a:r>
              <a:rPr lang="en-US" altLang="en-US" b="1">
                <a:latin typeface="Times New Roman" panose="02020603050405020304" charset="0"/>
                <a:cs typeface="Times New Roman" panose="02020603050405020304" charset="0"/>
              </a:rPr>
              <a:t>Purpose:</a:t>
            </a:r>
            <a:r>
              <a:rPr lang="en-US" altLang="en-US">
                <a:latin typeface="Times New Roman" panose="02020603050405020304" charset="0"/>
                <a:cs typeface="Times New Roman" panose="02020603050405020304" charset="0"/>
              </a:rPr>
              <a:t>These slicers allow users to dynamically filter the data across the entire dashboard. This enables focused analysis for instance, you could choose only the "Consumer" segment and view how its performance differs from "Corporate" or "Home Office."</a:t>
            </a:r>
            <a:endParaRPr lang="en-US" altLang="en-US">
              <a:latin typeface="Times New Roman" panose="02020603050405020304" charset="0"/>
              <a:cs typeface="Times New Roman" panose="02020603050405020304" charset="0"/>
            </a:endParaRPr>
          </a:p>
          <a:p>
            <a:pPr algn="just">
              <a:lnSpc>
                <a:spcPct val="150000"/>
              </a:lnSpc>
            </a:pPr>
            <a:r>
              <a:rPr b="1">
                <a:latin typeface="Times New Roman" panose="02020603050405020304" charset="0"/>
                <a:cs typeface="Times New Roman" panose="02020603050405020304" charset="0"/>
              </a:rPr>
              <a:t>Insight: </a:t>
            </a:r>
            <a:r>
              <a:rPr>
                <a:latin typeface="Times New Roman" panose="02020603050405020304" charset="0"/>
                <a:cs typeface="Times New Roman" panose="02020603050405020304" charset="0"/>
              </a:rPr>
              <a:t>Interactive filters make this dashboard flexible for any department </a:t>
            </a:r>
            <a:r>
              <a:rPr lang="en-US">
                <a:latin typeface="Times New Roman" panose="02020603050405020304" charset="0"/>
                <a:cs typeface="Times New Roman" panose="02020603050405020304" charset="0"/>
              </a:rPr>
              <a:t>-</a:t>
            </a:r>
            <a:r>
              <a:rPr>
                <a:latin typeface="Times New Roman" panose="02020603050405020304" charset="0"/>
                <a:cs typeface="Times New Roman" panose="02020603050405020304" charset="0"/>
              </a:rPr>
              <a:t> sales, marketing, logistics, or strategy to explore targeted insights.</a:t>
            </a:r>
            <a:r>
              <a:rPr lang="en-US" altLang="en-US">
                <a:latin typeface="Times New Roman" panose="02020603050405020304" charset="0"/>
                <a:cs typeface="Times New Roman" panose="02020603050405020304" charset="0"/>
              </a:rPr>
              <a:t> Supports customized exploration for sales managers, marketers, or logistics teams who want to drill into specific business areas.</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96265" y="349885"/>
            <a:ext cx="10901680" cy="5977890"/>
          </a:xfrm>
          <a:prstGeom prst="rect">
            <a:avLst/>
          </a:prstGeom>
        </p:spPr>
        <p:txBody>
          <a:bodyPr wrap="square">
            <a:noAutofit/>
          </a:bodyPr>
          <a:p>
            <a:pPr algn="just">
              <a:lnSpc>
                <a:spcPct val="150000"/>
              </a:lnSpc>
              <a:spcAft>
                <a:spcPct val="60000"/>
              </a:spcAft>
            </a:pPr>
            <a:r>
              <a:rPr sz="2400" b="1">
                <a:latin typeface="Times New Roman" panose="02020603050405020304" charset="0"/>
                <a:cs typeface="Times New Roman" panose="02020603050405020304" charset="0"/>
              </a:rPr>
              <a:t>Conclusion</a:t>
            </a:r>
            <a:endParaRPr sz="2400" b="1">
              <a:latin typeface="Times New Roman" panose="02020603050405020304" charset="0"/>
              <a:cs typeface="Times New Roman" panose="02020603050405020304" charset="0"/>
            </a:endParaRPr>
          </a:p>
          <a:p>
            <a:pPr algn="just">
              <a:lnSpc>
                <a:spcPct val="150000"/>
              </a:lnSpc>
              <a:spcAft>
                <a:spcPct val="60000"/>
              </a:spcAft>
            </a:pPr>
            <a:r>
              <a:rPr lang="en-US" altLang="en-US">
                <a:latin typeface="Times New Roman" panose="02020603050405020304" charset="0"/>
                <a:cs typeface="Times New Roman" panose="02020603050405020304" charset="0"/>
              </a:rPr>
              <a:t>This Power BI sales dashboard provides a comprehensive, interactive, and visually intuitive overview of business performance across multiple dimensions. With clear KPI cards, filterable slicers, and insightful visualizations, it enables stakeholders to:</a:t>
            </a:r>
            <a:endParaRPr lang="en-US" altLang="en-US">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latin typeface="Times New Roman" panose="02020603050405020304" charset="0"/>
                <a:cs typeface="Times New Roman" panose="02020603050405020304" charset="0"/>
              </a:rPr>
              <a:t>Monitor overall business health through total profit, sales, orders, and COGS.</a:t>
            </a:r>
            <a:endParaRPr lang="en-US" altLang="en-US">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latin typeface="Times New Roman" panose="02020603050405020304" charset="0"/>
                <a:cs typeface="Times New Roman" panose="02020603050405020304" charset="0"/>
              </a:rPr>
              <a:t>Identify high-performing regions, product categories, and customer segments.</a:t>
            </a:r>
            <a:endParaRPr lang="en-US" altLang="en-US">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latin typeface="Times New Roman" panose="02020603050405020304" charset="0"/>
                <a:cs typeface="Times New Roman" panose="02020603050405020304" charset="0"/>
              </a:rPr>
              <a:t>Understand customer behavior trends, such as preferences in delivery duration.</a:t>
            </a:r>
            <a:endParaRPr lang="en-US" altLang="en-US">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latin typeface="Times New Roman" panose="02020603050405020304" charset="0"/>
                <a:cs typeface="Times New Roman" panose="02020603050405020304" charset="0"/>
              </a:rPr>
              <a:t>Pinpoint top markets at both the state and city levels for better strategic planning.</a:t>
            </a:r>
            <a:endParaRPr lang="en-US" altLang="en-US">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latin typeface="Times New Roman" panose="02020603050405020304" charset="0"/>
                <a:cs typeface="Times New Roman" panose="02020603050405020304" charset="0"/>
              </a:rPr>
              <a:t>Make data-driven decisions in areas like inventory management, marketing focus, logistics optimization, and customer engagement.</a:t>
            </a:r>
            <a:endParaRPr lang="en-US" altLang="en-US">
              <a:latin typeface="Times New Roman" panose="02020603050405020304" charset="0"/>
              <a:cs typeface="Times New Roman" panose="02020603050405020304" charset="0"/>
            </a:endParaRPr>
          </a:p>
          <a:p>
            <a:pPr algn="just">
              <a:lnSpc>
                <a:spcPct val="150000"/>
              </a:lnSpc>
            </a:pPr>
            <a:r>
              <a:rPr lang="en-US" altLang="en-US">
                <a:latin typeface="Times New Roman" panose="02020603050405020304" charset="0"/>
                <a:cs typeface="Times New Roman" panose="02020603050405020304" charset="0"/>
              </a:rPr>
              <a:t>By consolidating key metrics and visual insights into one dashboard, it not only enhances reporting efficiency but also empowers proactive business actions.</a:t>
            </a:r>
            <a:endParaRPr lang="en-US" altLang="en-US">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TABLE_ENDDRAG_ORIGIN_RECT" val="843*322"/>
  <p:tag name="TABLE_ENDDRAG_RECT" val="57*111*843*3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5697</Words>
  <Application>WPS Slides</Application>
  <PresentationFormat>Widescreen</PresentationFormat>
  <Paragraphs>97</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Calibri Light</vt:lpstr>
      <vt:lpstr>Calibri</vt:lpstr>
      <vt:lpstr>Microsoft YaHei</vt:lpstr>
      <vt:lpstr>Arial Unicode MS</vt:lpstr>
      <vt:lpstr>Times New Roman</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Vidyavati. Khot</cp:lastModifiedBy>
  <cp:revision>1</cp:revision>
  <dcterms:created xsi:type="dcterms:W3CDTF">2025-04-25T13:34:41Z</dcterms:created>
  <dcterms:modified xsi:type="dcterms:W3CDTF">2025-04-25T13:34:41Z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34BEE127A3474341921C95AFA62506EB_11</vt:lpwstr>
  </property>
  <property fmtid="{D5CDD505-2E9C-101B-9397-08002B2CF9AE}" pid="3" name="KSOProductBuildVer">
    <vt:lpwstr>1033-12.2.0.20795</vt:lpwstr>
  </property>
</Properties>
</file>