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25" r:id="rId1"/>
    <p:sldMasterId id="2147483738" r:id="rId2"/>
  </p:sldMasterIdLst>
  <p:notesMasterIdLst>
    <p:notesMasterId r:id="rId38"/>
  </p:notesMasterIdLst>
  <p:sldIdLst>
    <p:sldId id="300" r:id="rId3"/>
    <p:sldId id="301" r:id="rId4"/>
    <p:sldId id="258" r:id="rId5"/>
    <p:sldId id="260" r:id="rId6"/>
    <p:sldId id="276" r:id="rId7"/>
    <p:sldId id="261" r:id="rId8"/>
    <p:sldId id="262" r:id="rId9"/>
    <p:sldId id="263" r:id="rId10"/>
    <p:sldId id="264" r:id="rId11"/>
    <p:sldId id="265" r:id="rId12"/>
    <p:sldId id="268" r:id="rId13"/>
    <p:sldId id="269" r:id="rId14"/>
    <p:sldId id="270" r:id="rId15"/>
    <p:sldId id="271" r:id="rId16"/>
    <p:sldId id="309" r:id="rId17"/>
    <p:sldId id="310" r:id="rId18"/>
    <p:sldId id="297" r:id="rId19"/>
    <p:sldId id="298" r:id="rId20"/>
    <p:sldId id="311" r:id="rId21"/>
    <p:sldId id="312" r:id="rId22"/>
    <p:sldId id="354" r:id="rId23"/>
    <p:sldId id="355" r:id="rId24"/>
    <p:sldId id="356" r:id="rId25"/>
    <p:sldId id="278" r:id="rId26"/>
    <p:sldId id="279" r:id="rId27"/>
    <p:sldId id="280" r:id="rId28"/>
    <p:sldId id="281" r:id="rId29"/>
    <p:sldId id="282" r:id="rId30"/>
    <p:sldId id="283" r:id="rId31"/>
    <p:sldId id="284" r:id="rId32"/>
    <p:sldId id="285" r:id="rId33"/>
    <p:sldId id="358" r:id="rId34"/>
    <p:sldId id="357" r:id="rId35"/>
    <p:sldId id="359" r:id="rId36"/>
    <p:sldId id="360"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43AC26-63AF-4098-9E21-3F4C528E4F1C}">
          <p14:sldIdLst>
            <p14:sldId id="300"/>
            <p14:sldId id="301"/>
          </p14:sldIdLst>
        </p14:section>
        <p14:section name="Cassandra" id="{999EBEDD-7FC5-495B-B9AF-825C5A5986D5}">
          <p14:sldIdLst>
            <p14:sldId id="258"/>
            <p14:sldId id="260"/>
            <p14:sldId id="276"/>
          </p14:sldIdLst>
        </p14:section>
        <p14:section name="Strengths of Cassandra" id="{99B6966E-3D1D-4162-9BE5-7952F298AB56}">
          <p14:sldIdLst>
            <p14:sldId id="261"/>
            <p14:sldId id="262"/>
            <p14:sldId id="263"/>
          </p14:sldIdLst>
        </p14:section>
        <p14:section name="Architecture" id="{8CE7109C-6856-4A11-886F-2033666C0067}">
          <p14:sldIdLst>
            <p14:sldId id="264"/>
            <p14:sldId id="265"/>
            <p14:sldId id="268"/>
            <p14:sldId id="269"/>
            <p14:sldId id="270"/>
            <p14:sldId id="271"/>
          </p14:sldIdLst>
        </p14:section>
        <p14:section name="Data Types" id="{58400C81-191A-446D-AC14-D2C34867C239}">
          <p14:sldIdLst>
            <p14:sldId id="309"/>
            <p14:sldId id="310"/>
            <p14:sldId id="297"/>
            <p14:sldId id="298"/>
          </p14:sldIdLst>
        </p14:section>
        <p14:section name="Commands" id="{EFFD860E-E25B-4296-824F-7BADA47492E0}">
          <p14:sldIdLst>
            <p14:sldId id="311"/>
            <p14:sldId id="312"/>
            <p14:sldId id="354"/>
            <p14:sldId id="355"/>
            <p14:sldId id="356"/>
            <p14:sldId id="278"/>
            <p14:sldId id="279"/>
            <p14:sldId id="280"/>
            <p14:sldId id="281"/>
            <p14:sldId id="282"/>
            <p14:sldId id="283"/>
            <p14:sldId id="284"/>
            <p14:sldId id="285"/>
            <p14:sldId id="358"/>
            <p14:sldId id="357"/>
            <p14:sldId id="359"/>
            <p14:sldId id="3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44711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6/4/2018</a:t>
            </a:r>
          </a:p>
        </p:txBody>
      </p:sp>
      <p:sp>
        <p:nvSpPr>
          <p:cNvPr id="5" name="Footer Placeholder 4"/>
          <p:cNvSpPr>
            <a:spLocks noGrp="1"/>
          </p:cNvSpPr>
          <p:nvPr>
            <p:ph type="ftr" sz="quarter" idx="11"/>
          </p:nvPr>
        </p:nvSpPr>
        <p:spPr/>
        <p:txBody>
          <a:bodyPr/>
          <a:lstStyle/>
          <a:p>
            <a:r>
              <a:rPr lang="en-US"/>
              <a:t>CS5590- Big Data Programming Summer 2018</a:t>
            </a:r>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5125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6/4/2018</a:t>
            </a:r>
          </a:p>
        </p:txBody>
      </p:sp>
      <p:sp>
        <p:nvSpPr>
          <p:cNvPr id="5" name="Footer Placeholder 4"/>
          <p:cNvSpPr>
            <a:spLocks noGrp="1"/>
          </p:cNvSpPr>
          <p:nvPr>
            <p:ph type="ftr" sz="quarter" idx="11"/>
          </p:nvPr>
        </p:nvSpPr>
        <p:spPr/>
        <p:txBody>
          <a:bodyPr/>
          <a:lstStyle/>
          <a:p>
            <a:r>
              <a:rPr lang="en-US"/>
              <a:t>CS5590- Big Data Programming Summer 2018</a:t>
            </a:r>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68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6/4/2018</a:t>
            </a:r>
          </a:p>
        </p:txBody>
      </p:sp>
      <p:sp>
        <p:nvSpPr>
          <p:cNvPr id="5" name="Footer Placeholder 4"/>
          <p:cNvSpPr>
            <a:spLocks noGrp="1"/>
          </p:cNvSpPr>
          <p:nvPr>
            <p:ph type="ftr" sz="quarter" idx="11"/>
          </p:nvPr>
        </p:nvSpPr>
        <p:spPr/>
        <p:txBody>
          <a:bodyPr/>
          <a:lstStyle/>
          <a:p>
            <a:r>
              <a:rPr lang="en-US"/>
              <a:t>CS5590- Big Data Programming Summer 2018</a:t>
            </a:r>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3640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64452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6/4/2018</a:t>
            </a:r>
          </a:p>
        </p:txBody>
      </p:sp>
      <p:sp>
        <p:nvSpPr>
          <p:cNvPr id="5" name="Footer Placeholder 4"/>
          <p:cNvSpPr>
            <a:spLocks noGrp="1"/>
          </p:cNvSpPr>
          <p:nvPr>
            <p:ph type="ftr" sz="quarter" idx="11"/>
          </p:nvPr>
        </p:nvSpPr>
        <p:spPr/>
        <p:txBody>
          <a:bodyPr/>
          <a:lstStyle/>
          <a:p>
            <a:r>
              <a:rPr lang="en-US"/>
              <a:t>CS5590- Big Data Programming Summer 2018</a:t>
            </a:r>
          </a:p>
        </p:txBody>
      </p:sp>
      <p:sp>
        <p:nvSpPr>
          <p:cNvPr id="6" name="Slide Number Placeholder 5"/>
          <p:cNvSpPr>
            <a:spLocks noGrp="1"/>
          </p:cNvSpPr>
          <p:nvPr>
            <p:ph type="sldNum" sz="quarter" idx="12"/>
          </p:nvPr>
        </p:nvSpPr>
        <p:spPr/>
        <p:txBody>
          <a:bodyPr/>
          <a:lstStyle/>
          <a:p>
            <a:fld id="{14F23677-205D-2948-BFA8-49004B1677A5}" type="slidenum">
              <a:rPr lang="en-US" smtClean="0"/>
              <a:t>‹#›</a:t>
            </a:fld>
            <a:endParaRPr lang="en-US"/>
          </a:p>
        </p:txBody>
      </p:sp>
    </p:spTree>
    <p:extLst>
      <p:ext uri="{BB962C8B-B14F-4D97-AF65-F5344CB8AC3E}">
        <p14:creationId xmlns:p14="http://schemas.microsoft.com/office/powerpoint/2010/main" val="3109835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6/4/2018</a:t>
            </a:r>
          </a:p>
        </p:txBody>
      </p:sp>
      <p:sp>
        <p:nvSpPr>
          <p:cNvPr id="5" name="Footer Placeholder 4"/>
          <p:cNvSpPr>
            <a:spLocks noGrp="1"/>
          </p:cNvSpPr>
          <p:nvPr>
            <p:ph type="ftr" sz="quarter" idx="11"/>
          </p:nvPr>
        </p:nvSpPr>
        <p:spPr/>
        <p:txBody>
          <a:bodyPr/>
          <a:lstStyle/>
          <a:p>
            <a:r>
              <a:rPr lang="en-US"/>
              <a:t>CS5590- Big Data Programming Summer 2018</a:t>
            </a:r>
          </a:p>
        </p:txBody>
      </p:sp>
      <p:sp>
        <p:nvSpPr>
          <p:cNvPr id="6" name="Slide Number Placeholder 5"/>
          <p:cNvSpPr>
            <a:spLocks noGrp="1"/>
          </p:cNvSpPr>
          <p:nvPr>
            <p:ph type="sldNum" sz="quarter" idx="12"/>
          </p:nvPr>
        </p:nvSpPr>
        <p:spPr/>
        <p:txBody>
          <a:bodyPr/>
          <a:lstStyle/>
          <a:p>
            <a:fld id="{14F23677-205D-2948-BFA8-49004B1677A5}" type="slidenum">
              <a:rPr lang="en-US" smtClean="0"/>
              <a:t>‹#›</a:t>
            </a:fld>
            <a:endParaRPr lang="en-US"/>
          </a:p>
        </p:txBody>
      </p:sp>
    </p:spTree>
    <p:extLst>
      <p:ext uri="{BB962C8B-B14F-4D97-AF65-F5344CB8AC3E}">
        <p14:creationId xmlns:p14="http://schemas.microsoft.com/office/powerpoint/2010/main" val="555606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6/4/2018</a:t>
            </a:r>
          </a:p>
        </p:txBody>
      </p:sp>
      <p:sp>
        <p:nvSpPr>
          <p:cNvPr id="5" name="Footer Placeholder 4"/>
          <p:cNvSpPr>
            <a:spLocks noGrp="1"/>
          </p:cNvSpPr>
          <p:nvPr>
            <p:ph type="ftr" sz="quarter" idx="11"/>
          </p:nvPr>
        </p:nvSpPr>
        <p:spPr/>
        <p:txBody>
          <a:bodyPr/>
          <a:lstStyle/>
          <a:p>
            <a:r>
              <a:rPr lang="en-US"/>
              <a:t>CS5590- Big Data Programming Summer 2018</a:t>
            </a:r>
          </a:p>
        </p:txBody>
      </p:sp>
      <p:sp>
        <p:nvSpPr>
          <p:cNvPr id="6" name="Slide Number Placeholder 5"/>
          <p:cNvSpPr>
            <a:spLocks noGrp="1"/>
          </p:cNvSpPr>
          <p:nvPr>
            <p:ph type="sldNum" sz="quarter" idx="12"/>
          </p:nvPr>
        </p:nvSpPr>
        <p:spPr/>
        <p:txBody>
          <a:bodyPr/>
          <a:lstStyle/>
          <a:p>
            <a:fld id="{14F23677-205D-2948-BFA8-49004B1677A5}" type="slidenum">
              <a:rPr lang="en-US" smtClean="0"/>
              <a:t>‹#›</a:t>
            </a:fld>
            <a:endParaRPr lang="en-US"/>
          </a:p>
        </p:txBody>
      </p:sp>
    </p:spTree>
    <p:extLst>
      <p:ext uri="{BB962C8B-B14F-4D97-AF65-F5344CB8AC3E}">
        <p14:creationId xmlns:p14="http://schemas.microsoft.com/office/powerpoint/2010/main" val="3008757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6/4/2018</a:t>
            </a:r>
          </a:p>
        </p:txBody>
      </p:sp>
      <p:sp>
        <p:nvSpPr>
          <p:cNvPr id="6" name="Footer Placeholder 5"/>
          <p:cNvSpPr>
            <a:spLocks noGrp="1"/>
          </p:cNvSpPr>
          <p:nvPr>
            <p:ph type="ftr" sz="quarter" idx="11"/>
          </p:nvPr>
        </p:nvSpPr>
        <p:spPr/>
        <p:txBody>
          <a:bodyPr/>
          <a:lstStyle/>
          <a:p>
            <a:r>
              <a:rPr lang="en-US"/>
              <a:t>CS5590- Big Data Programming Summer 2018</a:t>
            </a:r>
          </a:p>
        </p:txBody>
      </p:sp>
      <p:sp>
        <p:nvSpPr>
          <p:cNvPr id="7" name="Slide Number Placeholder 6"/>
          <p:cNvSpPr>
            <a:spLocks noGrp="1"/>
          </p:cNvSpPr>
          <p:nvPr>
            <p:ph type="sldNum" sz="quarter" idx="12"/>
          </p:nvPr>
        </p:nvSpPr>
        <p:spPr/>
        <p:txBody>
          <a:bodyPr/>
          <a:lstStyle/>
          <a:p>
            <a:fld id="{14F23677-205D-2948-BFA8-49004B1677A5}" type="slidenum">
              <a:rPr lang="en-US" smtClean="0"/>
              <a:t>‹#›</a:t>
            </a:fld>
            <a:endParaRPr lang="en-US"/>
          </a:p>
        </p:txBody>
      </p:sp>
    </p:spTree>
    <p:extLst>
      <p:ext uri="{BB962C8B-B14F-4D97-AF65-F5344CB8AC3E}">
        <p14:creationId xmlns:p14="http://schemas.microsoft.com/office/powerpoint/2010/main" val="282912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6/4/2018</a:t>
            </a:r>
          </a:p>
        </p:txBody>
      </p:sp>
      <p:sp>
        <p:nvSpPr>
          <p:cNvPr id="8" name="Footer Placeholder 7"/>
          <p:cNvSpPr>
            <a:spLocks noGrp="1"/>
          </p:cNvSpPr>
          <p:nvPr>
            <p:ph type="ftr" sz="quarter" idx="11"/>
          </p:nvPr>
        </p:nvSpPr>
        <p:spPr/>
        <p:txBody>
          <a:bodyPr/>
          <a:lstStyle/>
          <a:p>
            <a:r>
              <a:rPr lang="en-US"/>
              <a:t>CS5590- Big Data Programming Summer 2018</a:t>
            </a:r>
          </a:p>
        </p:txBody>
      </p:sp>
      <p:sp>
        <p:nvSpPr>
          <p:cNvPr id="9" name="Slide Number Placeholder 8"/>
          <p:cNvSpPr>
            <a:spLocks noGrp="1"/>
          </p:cNvSpPr>
          <p:nvPr>
            <p:ph type="sldNum" sz="quarter" idx="12"/>
          </p:nvPr>
        </p:nvSpPr>
        <p:spPr/>
        <p:txBody>
          <a:bodyPr/>
          <a:lstStyle/>
          <a:p>
            <a:fld id="{14F23677-205D-2948-BFA8-49004B1677A5}" type="slidenum">
              <a:rPr lang="en-US" smtClean="0"/>
              <a:t>‹#›</a:t>
            </a:fld>
            <a:endParaRPr lang="en-US"/>
          </a:p>
        </p:txBody>
      </p:sp>
    </p:spTree>
    <p:extLst>
      <p:ext uri="{BB962C8B-B14F-4D97-AF65-F5344CB8AC3E}">
        <p14:creationId xmlns:p14="http://schemas.microsoft.com/office/powerpoint/2010/main" val="12159727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6/4/2018</a:t>
            </a:r>
          </a:p>
        </p:txBody>
      </p:sp>
      <p:sp>
        <p:nvSpPr>
          <p:cNvPr id="4" name="Footer Placeholder 3"/>
          <p:cNvSpPr>
            <a:spLocks noGrp="1"/>
          </p:cNvSpPr>
          <p:nvPr>
            <p:ph type="ftr" sz="quarter" idx="11"/>
          </p:nvPr>
        </p:nvSpPr>
        <p:spPr/>
        <p:txBody>
          <a:bodyPr/>
          <a:lstStyle/>
          <a:p>
            <a:r>
              <a:rPr lang="en-US"/>
              <a:t>CS5590- Big Data Programming Summer 2018</a:t>
            </a:r>
          </a:p>
        </p:txBody>
      </p:sp>
      <p:sp>
        <p:nvSpPr>
          <p:cNvPr id="5" name="Slide Number Placeholder 4"/>
          <p:cNvSpPr>
            <a:spLocks noGrp="1"/>
          </p:cNvSpPr>
          <p:nvPr>
            <p:ph type="sldNum" sz="quarter" idx="12"/>
          </p:nvPr>
        </p:nvSpPr>
        <p:spPr/>
        <p:txBody>
          <a:bodyPr/>
          <a:lstStyle/>
          <a:p>
            <a:fld id="{14F23677-205D-2948-BFA8-49004B1677A5}" type="slidenum">
              <a:rPr lang="en-US" smtClean="0"/>
              <a:t>‹#›</a:t>
            </a:fld>
            <a:endParaRPr lang="en-US"/>
          </a:p>
        </p:txBody>
      </p:sp>
    </p:spTree>
    <p:extLst>
      <p:ext uri="{BB962C8B-B14F-4D97-AF65-F5344CB8AC3E}">
        <p14:creationId xmlns:p14="http://schemas.microsoft.com/office/powerpoint/2010/main" val="2213998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6/4/2018</a:t>
            </a:r>
          </a:p>
        </p:txBody>
      </p:sp>
      <p:sp>
        <p:nvSpPr>
          <p:cNvPr id="3" name="Footer Placeholder 2"/>
          <p:cNvSpPr>
            <a:spLocks noGrp="1"/>
          </p:cNvSpPr>
          <p:nvPr>
            <p:ph type="ftr" sz="quarter" idx="11"/>
          </p:nvPr>
        </p:nvSpPr>
        <p:spPr/>
        <p:txBody>
          <a:bodyPr/>
          <a:lstStyle/>
          <a:p>
            <a:r>
              <a:rPr lang="en-US"/>
              <a:t>CS5590- Big Data Programming Summer 2018</a:t>
            </a:r>
          </a:p>
        </p:txBody>
      </p:sp>
      <p:sp>
        <p:nvSpPr>
          <p:cNvPr id="4" name="Slide Number Placeholder 3"/>
          <p:cNvSpPr>
            <a:spLocks noGrp="1"/>
          </p:cNvSpPr>
          <p:nvPr>
            <p:ph type="sldNum" sz="quarter" idx="12"/>
          </p:nvPr>
        </p:nvSpPr>
        <p:spPr/>
        <p:txBody>
          <a:bodyPr/>
          <a:lstStyle/>
          <a:p>
            <a:fld id="{14F23677-205D-2948-BFA8-49004B1677A5}" type="slidenum">
              <a:rPr lang="en-US" smtClean="0"/>
              <a:t>‹#›</a:t>
            </a:fld>
            <a:endParaRPr lang="en-US"/>
          </a:p>
        </p:txBody>
      </p:sp>
    </p:spTree>
    <p:extLst>
      <p:ext uri="{BB962C8B-B14F-4D97-AF65-F5344CB8AC3E}">
        <p14:creationId xmlns:p14="http://schemas.microsoft.com/office/powerpoint/2010/main" val="235002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6/4/2018</a:t>
            </a:r>
          </a:p>
        </p:txBody>
      </p:sp>
      <p:sp>
        <p:nvSpPr>
          <p:cNvPr id="5" name="Footer Placeholder 4"/>
          <p:cNvSpPr>
            <a:spLocks noGrp="1"/>
          </p:cNvSpPr>
          <p:nvPr>
            <p:ph type="ftr" sz="quarter" idx="11"/>
          </p:nvPr>
        </p:nvSpPr>
        <p:spPr/>
        <p:txBody>
          <a:bodyPr/>
          <a:lstStyle/>
          <a:p>
            <a:r>
              <a:rPr lang="en-US"/>
              <a:t>CS5590- Big Data Programming Summer 2018</a:t>
            </a:r>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61350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6/4/2018</a:t>
            </a:r>
          </a:p>
        </p:txBody>
      </p:sp>
      <p:sp>
        <p:nvSpPr>
          <p:cNvPr id="6" name="Footer Placeholder 5"/>
          <p:cNvSpPr>
            <a:spLocks noGrp="1"/>
          </p:cNvSpPr>
          <p:nvPr>
            <p:ph type="ftr" sz="quarter" idx="11"/>
          </p:nvPr>
        </p:nvSpPr>
        <p:spPr/>
        <p:txBody>
          <a:bodyPr/>
          <a:lstStyle/>
          <a:p>
            <a:r>
              <a:rPr lang="en-US"/>
              <a:t>CS5590- Big Data Programming Summer 2018</a:t>
            </a:r>
          </a:p>
        </p:txBody>
      </p:sp>
      <p:sp>
        <p:nvSpPr>
          <p:cNvPr id="7" name="Slide Number Placeholder 6"/>
          <p:cNvSpPr>
            <a:spLocks noGrp="1"/>
          </p:cNvSpPr>
          <p:nvPr>
            <p:ph type="sldNum" sz="quarter" idx="12"/>
          </p:nvPr>
        </p:nvSpPr>
        <p:spPr/>
        <p:txBody>
          <a:bodyPr/>
          <a:lstStyle/>
          <a:p>
            <a:fld id="{14F23677-205D-2948-BFA8-49004B1677A5}" type="slidenum">
              <a:rPr lang="en-US" smtClean="0"/>
              <a:t>‹#›</a:t>
            </a:fld>
            <a:endParaRPr lang="en-US"/>
          </a:p>
        </p:txBody>
      </p:sp>
    </p:spTree>
    <p:extLst>
      <p:ext uri="{BB962C8B-B14F-4D97-AF65-F5344CB8AC3E}">
        <p14:creationId xmlns:p14="http://schemas.microsoft.com/office/powerpoint/2010/main" val="1902963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6/4/2018</a:t>
            </a:r>
          </a:p>
        </p:txBody>
      </p:sp>
      <p:sp>
        <p:nvSpPr>
          <p:cNvPr id="6" name="Footer Placeholder 5"/>
          <p:cNvSpPr>
            <a:spLocks noGrp="1"/>
          </p:cNvSpPr>
          <p:nvPr>
            <p:ph type="ftr" sz="quarter" idx="11"/>
          </p:nvPr>
        </p:nvSpPr>
        <p:spPr/>
        <p:txBody>
          <a:bodyPr/>
          <a:lstStyle/>
          <a:p>
            <a:r>
              <a:rPr lang="en-US"/>
              <a:t>CS5590- Big Data Programming Summer 2018</a:t>
            </a:r>
          </a:p>
        </p:txBody>
      </p:sp>
      <p:sp>
        <p:nvSpPr>
          <p:cNvPr id="7" name="Slide Number Placeholder 6"/>
          <p:cNvSpPr>
            <a:spLocks noGrp="1"/>
          </p:cNvSpPr>
          <p:nvPr>
            <p:ph type="sldNum" sz="quarter" idx="12"/>
          </p:nvPr>
        </p:nvSpPr>
        <p:spPr/>
        <p:txBody>
          <a:bodyPr/>
          <a:lstStyle/>
          <a:p>
            <a:fld id="{14F23677-205D-2948-BFA8-49004B1677A5}" type="slidenum">
              <a:rPr lang="en-US" smtClean="0"/>
              <a:t>‹#›</a:t>
            </a:fld>
            <a:endParaRPr lang="en-US"/>
          </a:p>
        </p:txBody>
      </p:sp>
    </p:spTree>
    <p:extLst>
      <p:ext uri="{BB962C8B-B14F-4D97-AF65-F5344CB8AC3E}">
        <p14:creationId xmlns:p14="http://schemas.microsoft.com/office/powerpoint/2010/main" val="2869435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6/4/2018</a:t>
            </a:r>
          </a:p>
        </p:txBody>
      </p:sp>
      <p:sp>
        <p:nvSpPr>
          <p:cNvPr id="5" name="Footer Placeholder 4"/>
          <p:cNvSpPr>
            <a:spLocks noGrp="1"/>
          </p:cNvSpPr>
          <p:nvPr>
            <p:ph type="ftr" sz="quarter" idx="11"/>
          </p:nvPr>
        </p:nvSpPr>
        <p:spPr/>
        <p:txBody>
          <a:bodyPr/>
          <a:lstStyle/>
          <a:p>
            <a:r>
              <a:rPr lang="en-US"/>
              <a:t>CS5590- Big Data Programming Summer 2018</a:t>
            </a:r>
          </a:p>
        </p:txBody>
      </p:sp>
      <p:sp>
        <p:nvSpPr>
          <p:cNvPr id="6" name="Slide Number Placeholder 5"/>
          <p:cNvSpPr>
            <a:spLocks noGrp="1"/>
          </p:cNvSpPr>
          <p:nvPr>
            <p:ph type="sldNum" sz="quarter" idx="12"/>
          </p:nvPr>
        </p:nvSpPr>
        <p:spPr/>
        <p:txBody>
          <a:bodyPr/>
          <a:lstStyle/>
          <a:p>
            <a:fld id="{14F23677-205D-2948-BFA8-49004B1677A5}" type="slidenum">
              <a:rPr lang="en-US" smtClean="0"/>
              <a:t>‹#›</a:t>
            </a:fld>
            <a:endParaRPr lang="en-US"/>
          </a:p>
        </p:txBody>
      </p:sp>
    </p:spTree>
    <p:extLst>
      <p:ext uri="{BB962C8B-B14F-4D97-AF65-F5344CB8AC3E}">
        <p14:creationId xmlns:p14="http://schemas.microsoft.com/office/powerpoint/2010/main" val="2278957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6/4/2018</a:t>
            </a:r>
          </a:p>
        </p:txBody>
      </p:sp>
      <p:sp>
        <p:nvSpPr>
          <p:cNvPr id="5" name="Footer Placeholder 4"/>
          <p:cNvSpPr>
            <a:spLocks noGrp="1"/>
          </p:cNvSpPr>
          <p:nvPr>
            <p:ph type="ftr" sz="quarter" idx="11"/>
          </p:nvPr>
        </p:nvSpPr>
        <p:spPr/>
        <p:txBody>
          <a:bodyPr/>
          <a:lstStyle/>
          <a:p>
            <a:r>
              <a:rPr lang="en-US"/>
              <a:t>CS5590- Big Data Programming Summer 2018</a:t>
            </a:r>
          </a:p>
        </p:txBody>
      </p:sp>
      <p:sp>
        <p:nvSpPr>
          <p:cNvPr id="6" name="Slide Number Placeholder 5"/>
          <p:cNvSpPr>
            <a:spLocks noGrp="1"/>
          </p:cNvSpPr>
          <p:nvPr>
            <p:ph type="sldNum" sz="quarter" idx="12"/>
          </p:nvPr>
        </p:nvSpPr>
        <p:spPr/>
        <p:txBody>
          <a:bodyPr/>
          <a:lstStyle/>
          <a:p>
            <a:fld id="{14F23677-205D-2948-BFA8-49004B1677A5}" type="slidenum">
              <a:rPr lang="en-US" smtClean="0"/>
              <a:t>‹#›</a:t>
            </a:fld>
            <a:endParaRPr lang="en-US"/>
          </a:p>
        </p:txBody>
      </p:sp>
    </p:spTree>
    <p:extLst>
      <p:ext uri="{BB962C8B-B14F-4D97-AF65-F5344CB8AC3E}">
        <p14:creationId xmlns:p14="http://schemas.microsoft.com/office/powerpoint/2010/main" val="332531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6/4/2018</a:t>
            </a:r>
          </a:p>
        </p:txBody>
      </p:sp>
      <p:sp>
        <p:nvSpPr>
          <p:cNvPr id="5" name="Footer Placeholder 4"/>
          <p:cNvSpPr>
            <a:spLocks noGrp="1"/>
          </p:cNvSpPr>
          <p:nvPr>
            <p:ph type="ftr" sz="quarter" idx="11"/>
          </p:nvPr>
        </p:nvSpPr>
        <p:spPr/>
        <p:txBody>
          <a:bodyPr/>
          <a:lstStyle/>
          <a:p>
            <a:r>
              <a:rPr lang="en-US"/>
              <a:t>CS5590- Big Data Programming Summer 2018</a:t>
            </a:r>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048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6/4/2018</a:t>
            </a:r>
          </a:p>
        </p:txBody>
      </p:sp>
      <p:sp>
        <p:nvSpPr>
          <p:cNvPr id="6" name="Footer Placeholder 5"/>
          <p:cNvSpPr>
            <a:spLocks noGrp="1"/>
          </p:cNvSpPr>
          <p:nvPr>
            <p:ph type="ftr" sz="quarter" idx="11"/>
          </p:nvPr>
        </p:nvSpPr>
        <p:spPr/>
        <p:txBody>
          <a:bodyPr/>
          <a:lstStyle/>
          <a:p>
            <a:r>
              <a:rPr lang="en-US"/>
              <a:t>CS5590- Big Data Programming Summer 2018</a:t>
            </a:r>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748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6/4/2018</a:t>
            </a:r>
          </a:p>
        </p:txBody>
      </p:sp>
      <p:sp>
        <p:nvSpPr>
          <p:cNvPr id="8" name="Footer Placeholder 7"/>
          <p:cNvSpPr>
            <a:spLocks noGrp="1"/>
          </p:cNvSpPr>
          <p:nvPr>
            <p:ph type="ftr" sz="quarter" idx="11"/>
          </p:nvPr>
        </p:nvSpPr>
        <p:spPr/>
        <p:txBody>
          <a:bodyPr/>
          <a:lstStyle/>
          <a:p>
            <a:r>
              <a:rPr lang="en-US"/>
              <a:t>CS5590- Big Data Programming Summer 2018</a:t>
            </a:r>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5656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6/4/2018</a:t>
            </a:r>
          </a:p>
        </p:txBody>
      </p:sp>
      <p:sp>
        <p:nvSpPr>
          <p:cNvPr id="4" name="Footer Placeholder 3"/>
          <p:cNvSpPr>
            <a:spLocks noGrp="1"/>
          </p:cNvSpPr>
          <p:nvPr>
            <p:ph type="ftr" sz="quarter" idx="11"/>
          </p:nvPr>
        </p:nvSpPr>
        <p:spPr/>
        <p:txBody>
          <a:bodyPr/>
          <a:lstStyle/>
          <a:p>
            <a:r>
              <a:rPr lang="en-US"/>
              <a:t>CS5590- Big Data Programming Summer 2018</a:t>
            </a:r>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91027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6/4/2018</a:t>
            </a:r>
          </a:p>
        </p:txBody>
      </p:sp>
      <p:sp>
        <p:nvSpPr>
          <p:cNvPr id="3" name="Footer Placeholder 2"/>
          <p:cNvSpPr>
            <a:spLocks noGrp="1"/>
          </p:cNvSpPr>
          <p:nvPr>
            <p:ph type="ftr" sz="quarter" idx="11"/>
          </p:nvPr>
        </p:nvSpPr>
        <p:spPr/>
        <p:txBody>
          <a:bodyPr/>
          <a:lstStyle/>
          <a:p>
            <a:r>
              <a:rPr lang="en-US"/>
              <a:t>CS5590- Big Data Programming Summer 2018</a:t>
            </a:r>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0133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r>
              <a:rPr lang="en-US"/>
              <a:t>6/4/2018</a:t>
            </a:r>
          </a:p>
        </p:txBody>
      </p:sp>
      <p:sp>
        <p:nvSpPr>
          <p:cNvPr id="6" name="Footer Placeholder 5"/>
          <p:cNvSpPr>
            <a:spLocks noGrp="1"/>
          </p:cNvSpPr>
          <p:nvPr>
            <p:ph type="ftr" sz="quarter" idx="11"/>
          </p:nvPr>
        </p:nvSpPr>
        <p:spPr/>
        <p:txBody>
          <a:bodyPr/>
          <a:lstStyle/>
          <a:p>
            <a:r>
              <a:rPr lang="en-US"/>
              <a:t>CS5590- Big Data Programming Summer 2018</a:t>
            </a:r>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7754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r>
              <a:rPr lang="en-US"/>
              <a:t>6/4/2018</a:t>
            </a:r>
          </a:p>
        </p:txBody>
      </p:sp>
      <p:sp>
        <p:nvSpPr>
          <p:cNvPr id="6" name="Footer Placeholder 5"/>
          <p:cNvSpPr>
            <a:spLocks noGrp="1"/>
          </p:cNvSpPr>
          <p:nvPr>
            <p:ph type="ftr" sz="quarter" idx="11"/>
          </p:nvPr>
        </p:nvSpPr>
        <p:spPr/>
        <p:txBody>
          <a:bodyPr/>
          <a:lstStyle/>
          <a:p>
            <a:r>
              <a:rPr lang="en-US"/>
              <a:t>CS5590- Big Data Programming Summer 2018</a:t>
            </a:r>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89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6/4/2018</a:t>
            </a: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CS5590- Big Data Programming Summer 2018</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1711183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6/4/2018</a:t>
            </a: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CS5590- Big Data Programming Summer 2018</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F23677-205D-2948-BFA8-49004B1677A5}" type="slidenum">
              <a:rPr lang="en-US" smtClean="0"/>
              <a:t>‹#›</a:t>
            </a:fld>
            <a:endParaRPr lang="en-US"/>
          </a:p>
        </p:txBody>
      </p:sp>
    </p:spTree>
    <p:extLst>
      <p:ext uri="{BB962C8B-B14F-4D97-AF65-F5344CB8AC3E}">
        <p14:creationId xmlns:p14="http://schemas.microsoft.com/office/powerpoint/2010/main" val="176343879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hyperlink" Target="http://cassandra.apache.org/doc/latest/cql/functions.html#timeuuid-functions" TargetMode="External"/><Relationship Id="rId3" Type="http://schemas.openxmlformats.org/officeDocument/2006/relationships/hyperlink" Target="http://cassandra.apache.org/doc/latest/cql/definitions.html#grammar-token-string" TargetMode="External"/><Relationship Id="rId7" Type="http://schemas.openxmlformats.org/officeDocument/2006/relationships/hyperlink" Target="https://en.wikipedia.org/wiki/Universally_unique_identifier" TargetMode="External"/><Relationship Id="rId2" Type="http://schemas.openxmlformats.org/officeDocument/2006/relationships/hyperlink" Target="http://cassandra.apache.org/doc/latest/cql/definitions.html#grammar-token-integer" TargetMode="External"/><Relationship Id="rId1" Type="http://schemas.openxmlformats.org/officeDocument/2006/relationships/slideLayout" Target="../slideLayouts/slideLayout12.xml"/><Relationship Id="rId6" Type="http://schemas.openxmlformats.org/officeDocument/2006/relationships/hyperlink" Target="http://cassandra.apache.org/doc/latest/cql/definitions.html#grammar-token-uuid" TargetMode="External"/><Relationship Id="rId5" Type="http://schemas.openxmlformats.org/officeDocument/2006/relationships/hyperlink" Target="http://cassandra.apache.org/doc/latest/cql/types.html#timestamps" TargetMode="External"/><Relationship Id="rId4" Type="http://schemas.openxmlformats.org/officeDocument/2006/relationships/hyperlink" Target="http://cassandra.apache.org/doc/latest/cql/types.html#times"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cassandra.apache.org/doc/latest/cql/definitions.html#grammar-token-float" TargetMode="External"/><Relationship Id="rId3" Type="http://schemas.openxmlformats.org/officeDocument/2006/relationships/hyperlink" Target="http://cassandra.apache.org/doc/latest/cql/definitions.html#grammar-token-integer" TargetMode="External"/><Relationship Id="rId7" Type="http://schemas.openxmlformats.org/officeDocument/2006/relationships/hyperlink" Target="http://cassandra.apache.org/doc/latest/cql/types.html#dates" TargetMode="External"/><Relationship Id="rId2" Type="http://schemas.openxmlformats.org/officeDocument/2006/relationships/hyperlink" Target="http://cassandra.apache.org/doc/latest/cql/definitions.html#grammar-token-string" TargetMode="External"/><Relationship Id="rId1" Type="http://schemas.openxmlformats.org/officeDocument/2006/relationships/slideLayout" Target="../slideLayouts/slideLayout12.xml"/><Relationship Id="rId6" Type="http://schemas.openxmlformats.org/officeDocument/2006/relationships/hyperlink" Target="http://cassandra.apache.org/doc/latest/cql/types.html#counters" TargetMode="External"/><Relationship Id="rId5" Type="http://schemas.openxmlformats.org/officeDocument/2006/relationships/hyperlink" Target="http://cassandra.apache.org/doc/latest/cql/definitions.html#grammar-token-boolean" TargetMode="External"/><Relationship Id="rId4" Type="http://schemas.openxmlformats.org/officeDocument/2006/relationships/hyperlink" Target="http://cassandra.apache.org/doc/latest/cql/definitions.html#grammar-token-blob" TargetMode="External"/><Relationship Id="rId9" Type="http://schemas.openxmlformats.org/officeDocument/2006/relationships/hyperlink" Target="http://cassandra.apache.org/doc/latest/cql/types.html#duration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s://www.datastax.com/blog/2015/06/datastax-community-217-and-2016-ready-download" TargetMode="External"/><Relationship Id="rId7" Type="http://schemas.openxmlformats.org/officeDocument/2006/relationships/hyperlink" Target="http://cassandra.apache.org/doc/latest/" TargetMode="External"/><Relationship Id="rId2" Type="http://schemas.openxmlformats.org/officeDocument/2006/relationships/hyperlink" Target="https://downloads.datastax.com/#ddac" TargetMode="External"/><Relationship Id="rId1" Type="http://schemas.openxmlformats.org/officeDocument/2006/relationships/slideLayout" Target="../slideLayouts/slideLayout12.xml"/><Relationship Id="rId6" Type="http://schemas.openxmlformats.org/officeDocument/2006/relationships/hyperlink" Target="https://www.guru99.com/cassandra-architecture.html" TargetMode="External"/><Relationship Id="rId5" Type="http://schemas.openxmlformats.org/officeDocument/2006/relationships/hyperlink" Target="https://www.datastax.com/blog/2012/01/getting-started-apache-cassandra-windows-easy-way" TargetMode="External"/><Relationship Id="rId4" Type="http://schemas.openxmlformats.org/officeDocument/2006/relationships/hyperlink" Target="https://www.datastax.com/blog/2012/01/working-apache-cassandra-mac-os-x"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stackoverflow.com/questions/27004773/cassandra-cqlsh-unable-to-connect-to-any-servers-127-0-0-19160-closed-is-a" TargetMode="External"/><Relationship Id="rId2" Type="http://schemas.openxmlformats.org/officeDocument/2006/relationships/hyperlink" Target="https://issues.apache.org/jira/browse/CASSANDRA-8222" TargetMode="External"/><Relationship Id="rId1" Type="http://schemas.openxmlformats.org/officeDocument/2006/relationships/slideLayout" Target="../slideLayouts/slideLayout12.xml"/><Relationship Id="rId4" Type="http://schemas.openxmlformats.org/officeDocument/2006/relationships/hyperlink" Target="https://www.vitalsofttech.com/tried-connecting-to-127-0-0-1-904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0737" y="1847292"/>
            <a:ext cx="5829300" cy="1102519"/>
          </a:xfrm>
        </p:spPr>
        <p:txBody>
          <a:bodyPr/>
          <a:lstStyle/>
          <a:p>
            <a:r>
              <a:rPr lang="en-US" dirty="0">
                <a:solidFill>
                  <a:schemeClr val="tx2"/>
                </a:solidFill>
                <a:latin typeface="Arial"/>
                <a:cs typeface="Arial"/>
              </a:rPr>
              <a:t>Apache Cassandra</a:t>
            </a:r>
            <a:endParaRPr lang="en-US" dirty="0">
              <a:solidFill>
                <a:schemeClr val="tx2"/>
              </a:solidFill>
            </a:endParaRPr>
          </a:p>
        </p:txBody>
      </p:sp>
      <p:sp>
        <p:nvSpPr>
          <p:cNvPr id="3" name="Subtitle 2"/>
          <p:cNvSpPr>
            <a:spLocks noGrp="1"/>
          </p:cNvSpPr>
          <p:nvPr>
            <p:ph type="subTitle" idx="1"/>
          </p:nvPr>
        </p:nvSpPr>
        <p:spPr>
          <a:xfrm>
            <a:off x="2088550" y="2755439"/>
            <a:ext cx="5184886" cy="1314450"/>
          </a:xfrm>
        </p:spPr>
        <p:txBody>
          <a:bodyPr/>
          <a:lstStyle/>
          <a:p>
            <a:r>
              <a:rPr lang="en-US" sz="1200" dirty="0">
                <a:solidFill>
                  <a:srgbClr val="1F497D"/>
                </a:solidFill>
                <a:latin typeface="Arial"/>
                <a:cs typeface="Arial"/>
              </a:rPr>
              <a:t>CS5590- Big Data Programming </a:t>
            </a:r>
          </a:p>
          <a:p>
            <a:r>
              <a:rPr lang="en-US" sz="1200" dirty="0">
                <a:solidFill>
                  <a:srgbClr val="1F497D"/>
                </a:solidFill>
                <a:latin typeface="Arial"/>
                <a:cs typeface="Arial"/>
              </a:rPr>
              <a:t>Fall 2018</a:t>
            </a:r>
          </a:p>
          <a:p>
            <a:endParaRPr lang="en-US" dirty="0"/>
          </a:p>
        </p:txBody>
      </p:sp>
      <p:pic>
        <p:nvPicPr>
          <p:cNvPr id="5" name="Slide">
            <a:extLst>
              <a:ext uri="{FF2B5EF4-FFF2-40B4-BE49-F238E27FC236}">
                <a16:creationId xmlns:a16="http://schemas.microsoft.com/office/drawing/2014/main" id="{C2304748-6CF4-4F76-9CD7-8DC02A67CD57}"/>
              </a:ext>
            </a:extLst>
          </p:cNvPr>
          <p:cNvPicPr>
            <a:picLocks noChangeAspect="1"/>
          </p:cNvPicPr>
          <p:nvPr/>
        </p:nvPicPr>
        <p:blipFill rotWithShape="1">
          <a:blip r:embed="rId2"/>
          <a:srcRect l="62300" t="51150" r="8656" b="14122"/>
          <a:stretch/>
        </p:blipFill>
        <p:spPr>
          <a:xfrm>
            <a:off x="6604120" y="507590"/>
            <a:ext cx="1991833" cy="1339702"/>
          </a:xfrm>
          <a:prstGeom prst="rect">
            <a:avLst/>
          </a:prstGeom>
        </p:spPr>
      </p:pic>
    </p:spTree>
    <p:extLst>
      <p:ext uri="{BB962C8B-B14F-4D97-AF65-F5344CB8AC3E}">
        <p14:creationId xmlns:p14="http://schemas.microsoft.com/office/powerpoint/2010/main" val="396327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itle 1">
            <a:extLst>
              <a:ext uri="{FF2B5EF4-FFF2-40B4-BE49-F238E27FC236}">
                <a16:creationId xmlns:a16="http://schemas.microsoft.com/office/drawing/2014/main" id="{E76076E8-1251-4C06-AFC8-1323CD4986EA}"/>
              </a:ext>
            </a:extLst>
          </p:cNvPr>
          <p:cNvSpPr>
            <a:spLocks noGrp="1"/>
          </p:cNvSpPr>
          <p:nvPr>
            <p:ph type="title"/>
          </p:nvPr>
        </p:nvSpPr>
        <p:spPr/>
        <p:txBody>
          <a:bodyPr>
            <a:normAutofit fontScale="90000"/>
          </a:bodyPr>
          <a:lstStyle/>
          <a:p>
            <a:r>
              <a:rPr lang="en-US" dirty="0"/>
              <a:t>Distribution and Replication of Data</a:t>
            </a:r>
          </a:p>
        </p:txBody>
      </p:sp>
      <p:sp>
        <p:nvSpPr>
          <p:cNvPr id="106" name="Shape 106"/>
          <p:cNvSpPr txBox="1">
            <a:spLocks noGrp="1"/>
          </p:cNvSpPr>
          <p:nvPr>
            <p:ph type="body" idx="1"/>
          </p:nvPr>
        </p:nvSpPr>
        <p:spPr>
          <a:xfrm>
            <a:off x="311700" y="1132271"/>
            <a:ext cx="4664337" cy="3416400"/>
          </a:xfrm>
          <a:prstGeom prst="rect">
            <a:avLst/>
          </a:prstGeom>
        </p:spPr>
        <p:txBody>
          <a:bodyPr spcFirstLastPara="1" wrap="square" lIns="91425" tIns="91425" rIns="91425" bIns="91425" anchor="t" anchorCtr="0">
            <a:noAutofit/>
          </a:bodyPr>
          <a:lstStyle/>
          <a:p>
            <a:pPr marL="171450" indent="-171450" algn="just"/>
            <a:r>
              <a:rPr lang="en" sz="1600" b="1" i="1" dirty="0">
                <a:solidFill>
                  <a:schemeClr val="dk1"/>
                </a:solidFill>
                <a:latin typeface="Times New Roman"/>
                <a:ea typeface="Times New Roman"/>
                <a:cs typeface="Times New Roman"/>
                <a:sym typeface="Times New Roman"/>
              </a:rPr>
              <a:t>Workable Database Management System:</a:t>
            </a:r>
            <a:r>
              <a:rPr lang="en" sz="1600" dirty="0">
                <a:solidFill>
                  <a:schemeClr val="dk1"/>
                </a:solidFill>
                <a:latin typeface="Times New Roman"/>
                <a:ea typeface="Times New Roman"/>
                <a:cs typeface="Times New Roman"/>
                <a:sym typeface="Times New Roman"/>
              </a:rPr>
              <a:t> The ability to provide the distribution of the data to the number of machines connected to the cluster or we can say in other words a ring in automatic format. </a:t>
            </a:r>
          </a:p>
          <a:p>
            <a:pPr marL="0" indent="0" algn="just">
              <a:buNone/>
            </a:pPr>
            <a:endParaRPr sz="1600" dirty="0">
              <a:solidFill>
                <a:schemeClr val="dk1"/>
              </a:solidFill>
              <a:latin typeface="Times New Roman"/>
              <a:ea typeface="Times New Roman"/>
              <a:cs typeface="Times New Roman"/>
              <a:sym typeface="Times New Roman"/>
            </a:endParaRPr>
          </a:p>
          <a:p>
            <a:pPr marL="171450" indent="-171450" algn="just"/>
            <a:r>
              <a:rPr lang="en-IN" sz="1600" dirty="0">
                <a:solidFill>
                  <a:schemeClr val="dk1"/>
                </a:solidFill>
                <a:latin typeface="Times New Roman"/>
                <a:ea typeface="Times New Roman"/>
                <a:cs typeface="Times New Roman"/>
                <a:sym typeface="Times New Roman"/>
              </a:rPr>
              <a:t>Distribution of Data is Automatic.</a:t>
            </a:r>
          </a:p>
          <a:p>
            <a:pPr marL="0" indent="0" algn="just">
              <a:buNone/>
            </a:pPr>
            <a:endParaRPr sz="1600" dirty="0">
              <a:solidFill>
                <a:schemeClr val="dk1"/>
              </a:solidFill>
              <a:latin typeface="Times New Roman"/>
              <a:ea typeface="Times New Roman"/>
              <a:cs typeface="Times New Roman"/>
              <a:sym typeface="Times New Roman"/>
            </a:endParaRPr>
          </a:p>
          <a:p>
            <a:pPr marL="171450" indent="-171450" algn="just"/>
            <a:r>
              <a:rPr lang="en-IN" sz="1600" dirty="0">
                <a:solidFill>
                  <a:schemeClr val="dk1"/>
                </a:solidFill>
                <a:latin typeface="Times New Roman"/>
                <a:ea typeface="Times New Roman"/>
                <a:cs typeface="Times New Roman"/>
                <a:sym typeface="Times New Roman"/>
              </a:rPr>
              <a:t>Distribution is</a:t>
            </a:r>
            <a:r>
              <a:rPr lang="en" sz="1600" dirty="0">
                <a:solidFill>
                  <a:schemeClr val="dk1"/>
                </a:solidFill>
                <a:latin typeface="Times New Roman"/>
                <a:ea typeface="Times New Roman"/>
                <a:cs typeface="Times New Roman"/>
                <a:sym typeface="Times New Roman"/>
              </a:rPr>
              <a:t> in an ordered or random manner, but initially when Cassandra is installed and no settings are done, the data is distributed randomly over the machines connected to the cluster. </a:t>
            </a:r>
            <a:endParaRPr sz="3200" dirty="0"/>
          </a:p>
          <a:p>
            <a:pPr marL="0" lvl="0" indent="0">
              <a:spcBef>
                <a:spcPts val="1600"/>
              </a:spcBef>
              <a:spcAft>
                <a:spcPts val="1600"/>
              </a:spcAft>
              <a:buNone/>
            </a:pPr>
            <a:endParaRPr sz="3200" dirty="0"/>
          </a:p>
        </p:txBody>
      </p:sp>
      <p:sp>
        <p:nvSpPr>
          <p:cNvPr id="3" name="Slide Number Placeholder 2">
            <a:extLst>
              <a:ext uri="{FF2B5EF4-FFF2-40B4-BE49-F238E27FC236}">
                <a16:creationId xmlns:a16="http://schemas.microsoft.com/office/drawing/2014/main" id="{AABF8109-6706-4C14-A579-7FCCF1F7383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pic>
        <p:nvPicPr>
          <p:cNvPr id="6146" name="Picture 2" descr="Image result for Cassandra Distribution">
            <a:extLst>
              <a:ext uri="{FF2B5EF4-FFF2-40B4-BE49-F238E27FC236}">
                <a16:creationId xmlns:a16="http://schemas.microsoft.com/office/drawing/2014/main" id="{46E99DE5-8A57-431F-95DE-7DE807301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6924" y="1183757"/>
            <a:ext cx="3041646" cy="28326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344224" y="406400"/>
            <a:ext cx="8520600" cy="450394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400" b="1" dirty="0">
                <a:solidFill>
                  <a:schemeClr val="tx1"/>
                </a:solidFill>
                <a:latin typeface="+mj-lt"/>
              </a:rPr>
              <a:t>Multi Data Centre and Cloud Support </a:t>
            </a:r>
          </a:p>
          <a:p>
            <a:pPr marL="0" lvl="0" indent="0" algn="just" rtl="0">
              <a:spcBef>
                <a:spcPts val="0"/>
              </a:spcBef>
              <a:spcAft>
                <a:spcPts val="0"/>
              </a:spcAft>
              <a:buClr>
                <a:schemeClr val="dk1"/>
              </a:buClr>
              <a:buSzPts val="1100"/>
              <a:buFont typeface="Arial"/>
              <a:buNone/>
            </a:pPr>
            <a:endParaRPr sz="1400" b="1" dirty="0">
              <a:solidFill>
                <a:schemeClr val="tx1"/>
              </a:solidFill>
              <a:latin typeface="+mj-lt"/>
            </a:endParaRPr>
          </a:p>
          <a:p>
            <a:pPr marL="171450" indent="-171450" algn="just"/>
            <a:r>
              <a:rPr lang="en" sz="1400" dirty="0">
                <a:solidFill>
                  <a:schemeClr val="tx1"/>
                </a:solidFill>
                <a:latin typeface="+mj-lt"/>
                <a:ea typeface="Times New Roman"/>
                <a:cs typeface="Times New Roman"/>
                <a:sym typeface="Times New Roman"/>
              </a:rPr>
              <a:t>Cassandra is known as one of the most prominent NoSQL databse, when someone talks about the duplication of the data across different data centres or rack spaces. </a:t>
            </a:r>
            <a:endParaRPr sz="1400" dirty="0">
              <a:solidFill>
                <a:schemeClr val="tx1"/>
              </a:solidFill>
              <a:latin typeface="+mj-lt"/>
              <a:ea typeface="Times New Roman"/>
              <a:cs typeface="Times New Roman"/>
              <a:sym typeface="Times New Roman"/>
            </a:endParaRPr>
          </a:p>
          <a:p>
            <a:pPr marL="171450" indent="-171450" algn="just"/>
            <a:endParaRPr sz="1400" dirty="0">
              <a:solidFill>
                <a:schemeClr val="tx1"/>
              </a:solidFill>
              <a:latin typeface="+mj-lt"/>
              <a:ea typeface="Times New Roman"/>
              <a:cs typeface="Times New Roman"/>
              <a:sym typeface="Times New Roman"/>
            </a:endParaRPr>
          </a:p>
          <a:p>
            <a:pPr marL="171450" indent="-171450" algn="just"/>
            <a:r>
              <a:rPr lang="en" sz="1400" dirty="0">
                <a:solidFill>
                  <a:schemeClr val="tx1"/>
                </a:solidFill>
                <a:latin typeface="+mj-lt"/>
                <a:ea typeface="Times New Roman"/>
                <a:cs typeface="Times New Roman"/>
                <a:sym typeface="Times New Roman"/>
              </a:rPr>
              <a:t>For administrators or developers, it is very easy to handle and make only one Cassandra cluster, add as many nodes as they want. It can be configured from only one place rather than going to each and every node. </a:t>
            </a:r>
            <a:endParaRPr sz="1400" dirty="0">
              <a:solidFill>
                <a:schemeClr val="tx1"/>
              </a:solidFill>
              <a:latin typeface="+mj-lt"/>
              <a:ea typeface="Times New Roman"/>
              <a:cs typeface="Times New Roman"/>
              <a:sym typeface="Times New Roman"/>
            </a:endParaRPr>
          </a:p>
          <a:p>
            <a:pPr marL="171450" indent="-171450" algn="just"/>
            <a:endParaRPr sz="1400" dirty="0">
              <a:solidFill>
                <a:schemeClr val="tx1"/>
              </a:solidFill>
              <a:latin typeface="+mj-lt"/>
              <a:ea typeface="Times New Roman"/>
              <a:cs typeface="Times New Roman"/>
              <a:sym typeface="Times New Roman"/>
            </a:endParaRPr>
          </a:p>
          <a:p>
            <a:pPr marL="171450" indent="-171450" algn="just"/>
            <a:r>
              <a:rPr lang="en" sz="1400" dirty="0">
                <a:solidFill>
                  <a:schemeClr val="tx1"/>
                </a:solidFill>
                <a:latin typeface="+mj-lt"/>
                <a:ea typeface="Times New Roman"/>
                <a:cs typeface="Times New Roman"/>
                <a:sym typeface="Times New Roman"/>
              </a:rPr>
              <a:t>When data is provided, it automatically distributes the data across several data centres or hybrid cloud fashion.</a:t>
            </a:r>
            <a:endParaRPr sz="1400" dirty="0">
              <a:solidFill>
                <a:schemeClr val="tx1"/>
              </a:solidFill>
              <a:latin typeface="+mj-lt"/>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200" dirty="0">
              <a:solidFill>
                <a:schemeClr val="tx1"/>
              </a:solidFill>
              <a:latin typeface="+mn-lt"/>
              <a:ea typeface="Times New Roman"/>
              <a:cs typeface="Times New Roman"/>
              <a:sym typeface="Times New Roman"/>
            </a:endParaRPr>
          </a:p>
          <a:p>
            <a:pPr marL="0" lvl="0" indent="0">
              <a:spcBef>
                <a:spcPts val="0"/>
              </a:spcBef>
              <a:spcAft>
                <a:spcPts val="1600"/>
              </a:spcAft>
              <a:buNone/>
            </a:pPr>
            <a:endParaRPr dirty="0"/>
          </a:p>
        </p:txBody>
      </p:sp>
      <p:sp>
        <p:nvSpPr>
          <p:cNvPr id="2" name="Slide Number Placeholder 1">
            <a:extLst>
              <a:ext uri="{FF2B5EF4-FFF2-40B4-BE49-F238E27FC236}">
                <a16:creationId xmlns:a16="http://schemas.microsoft.com/office/drawing/2014/main" id="{FC45A4A2-D053-4589-A242-49B361F3E20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pic>
        <p:nvPicPr>
          <p:cNvPr id="122" name="Shape 122"/>
          <p:cNvPicPr preferRelativeResize="0"/>
          <p:nvPr/>
        </p:nvPicPr>
        <p:blipFill>
          <a:blip r:embed="rId3">
            <a:alphaModFix/>
          </a:blip>
          <a:stretch>
            <a:fillRect/>
          </a:stretch>
        </p:blipFill>
        <p:spPr>
          <a:xfrm>
            <a:off x="2499214" y="2571750"/>
            <a:ext cx="3818254" cy="22882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311700" y="661605"/>
            <a:ext cx="8520600" cy="3416400"/>
          </a:xfrm>
          <a:prstGeom prst="rect">
            <a:avLst/>
          </a:prstGeom>
        </p:spPr>
        <p:txBody>
          <a:bodyPr spcFirstLastPara="1" wrap="square" lIns="91425" tIns="91425" rIns="91425" bIns="91425" anchor="t" anchorCtr="0">
            <a:noAutofit/>
          </a:bodyPr>
          <a:lstStyle/>
          <a:p>
            <a:pPr marL="171450" indent="-171450"/>
            <a:r>
              <a:rPr lang="en" sz="1600" dirty="0">
                <a:solidFill>
                  <a:schemeClr val="dk1"/>
                </a:solidFill>
                <a:latin typeface="Times New Roman"/>
                <a:ea typeface="Times New Roman"/>
                <a:cs typeface="Times New Roman"/>
                <a:sym typeface="Times New Roman"/>
              </a:rPr>
              <a:t>When a developer intends to create a new Cassandra database in the cluster, he only has to use a simple command in the command line of Cassandra which is also known as creating a key space </a:t>
            </a:r>
            <a:endParaRPr sz="1600" dirty="0">
              <a:solidFill>
                <a:schemeClr val="dk1"/>
              </a:solidFill>
              <a:latin typeface="Times New Roman"/>
              <a:ea typeface="Times New Roman"/>
              <a:cs typeface="Times New Roman"/>
              <a:sym typeface="Times New Roman"/>
            </a:endParaRPr>
          </a:p>
          <a:p>
            <a:pPr marL="171450" indent="-171450">
              <a:spcBef>
                <a:spcPts val="1600"/>
              </a:spcBef>
            </a:pPr>
            <a:r>
              <a:rPr lang="en" sz="1600" dirty="0">
                <a:solidFill>
                  <a:schemeClr val="dk1"/>
                </a:solidFill>
                <a:latin typeface="Times New Roman"/>
                <a:ea typeface="Times New Roman"/>
                <a:cs typeface="Times New Roman"/>
                <a:sym typeface="Times New Roman"/>
              </a:rPr>
              <a:t>During the creation of a key space in command line, the developer can tell how many and which nodes to be considered and how much should be the replication</a:t>
            </a:r>
            <a:endParaRPr sz="1600" dirty="0">
              <a:solidFill>
                <a:schemeClr val="dk1"/>
              </a:solidFill>
              <a:latin typeface="Times New Roman"/>
              <a:ea typeface="Times New Roman"/>
              <a:cs typeface="Times New Roman"/>
              <a:sym typeface="Times New Roman"/>
            </a:endParaRPr>
          </a:p>
          <a:p>
            <a:pPr marL="171450" indent="-171450">
              <a:spcBef>
                <a:spcPts val="1600"/>
              </a:spcBef>
              <a:spcAft>
                <a:spcPts val="1600"/>
              </a:spcAft>
            </a:pPr>
            <a:r>
              <a:rPr lang="en" sz="1600" dirty="0">
                <a:solidFill>
                  <a:schemeClr val="dk1"/>
                </a:solidFill>
                <a:latin typeface="Times New Roman"/>
                <a:ea typeface="Times New Roman"/>
                <a:cs typeface="Times New Roman"/>
                <a:sym typeface="Times New Roman"/>
              </a:rPr>
              <a:t>After when he enters the command, it’s the Cassandra responsibility to control and distribute the data functionality and replication over the nodes that are in the cluster in automatic format </a:t>
            </a:r>
            <a:endParaRPr sz="1600" dirty="0"/>
          </a:p>
        </p:txBody>
      </p:sp>
      <p:sp>
        <p:nvSpPr>
          <p:cNvPr id="2" name="Slide Number Placeholder 1">
            <a:extLst>
              <a:ext uri="{FF2B5EF4-FFF2-40B4-BE49-F238E27FC236}">
                <a16:creationId xmlns:a16="http://schemas.microsoft.com/office/drawing/2014/main" id="{9AB28913-D2F1-4115-B787-BFB6E4511B8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169333" y="712208"/>
            <a:ext cx="8454122"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400" b="1" dirty="0">
                <a:solidFill>
                  <a:schemeClr val="tx1"/>
                </a:solidFill>
                <a:latin typeface="+mn-lt"/>
              </a:rPr>
              <a:t>Reading and Writing Data </a:t>
            </a:r>
          </a:p>
          <a:p>
            <a:pPr marL="0" lvl="0" indent="0" algn="just" rtl="0">
              <a:spcBef>
                <a:spcPts val="0"/>
              </a:spcBef>
              <a:spcAft>
                <a:spcPts val="0"/>
              </a:spcAft>
              <a:buClr>
                <a:schemeClr val="dk1"/>
              </a:buClr>
              <a:buSzPts val="1100"/>
              <a:buFont typeface="Arial"/>
              <a:buNone/>
            </a:pPr>
            <a:endParaRPr sz="1400" b="1" dirty="0">
              <a:solidFill>
                <a:schemeClr val="tx1"/>
              </a:solidFill>
              <a:latin typeface="+mn-lt"/>
            </a:endParaRPr>
          </a:p>
          <a:p>
            <a:pPr marL="171450" indent="-171450" algn="just"/>
            <a:r>
              <a:rPr lang="en" sz="1600" dirty="0">
                <a:solidFill>
                  <a:schemeClr val="tx1"/>
                </a:solidFill>
                <a:latin typeface="+mn-lt"/>
                <a:ea typeface="Times New Roman"/>
                <a:cs typeface="Times New Roman"/>
                <a:sym typeface="Times New Roman"/>
              </a:rPr>
              <a:t>Cassandra provides architecture to the system if we talk about reading and writing of the information to the Cassandra cluster’s nodes, “which is independent on location”</a:t>
            </a:r>
            <a:endParaRPr sz="1600" dirty="0">
              <a:solidFill>
                <a:schemeClr val="tx1"/>
              </a:solidFill>
              <a:latin typeface="+mn-lt"/>
              <a:ea typeface="Times New Roman"/>
              <a:cs typeface="Times New Roman"/>
              <a:sym typeface="Times New Roman"/>
            </a:endParaRPr>
          </a:p>
          <a:p>
            <a:pPr marL="171450" indent="-171450" algn="just"/>
            <a:endParaRPr sz="1600" dirty="0">
              <a:solidFill>
                <a:schemeClr val="tx1"/>
              </a:solidFill>
              <a:latin typeface="+mn-lt"/>
              <a:ea typeface="Times New Roman"/>
              <a:cs typeface="Times New Roman"/>
              <a:sym typeface="Times New Roman"/>
            </a:endParaRPr>
          </a:p>
          <a:p>
            <a:pPr marL="171450" indent="-171450" algn="just"/>
            <a:r>
              <a:rPr lang="en" sz="1600" dirty="0">
                <a:solidFill>
                  <a:schemeClr val="tx1"/>
                </a:solidFill>
                <a:latin typeface="+mn-lt"/>
                <a:ea typeface="Times New Roman"/>
                <a:cs typeface="Times New Roman"/>
                <a:sym typeface="Times New Roman"/>
              </a:rPr>
              <a:t>It means that no one is aware of where the data has been written. This tells us that if there is any machine in the Cassandra ring, it will have the ability of reading and writing no matter if it’s in single cluster setup or multi cluster setup </a:t>
            </a:r>
          </a:p>
          <a:p>
            <a:pPr marL="171450" indent="-171450" algn="just"/>
            <a:endParaRPr lang="en" sz="1600" dirty="0">
              <a:solidFill>
                <a:schemeClr val="tx1"/>
              </a:solidFill>
              <a:latin typeface="+mn-lt"/>
              <a:ea typeface="Times New Roman"/>
              <a:cs typeface="Times New Roman"/>
              <a:sym typeface="Times New Roman"/>
            </a:endParaRPr>
          </a:p>
          <a:p>
            <a:pPr marL="171450" indent="-171450" algn="just"/>
            <a:r>
              <a:rPr lang="en" sz="1600" dirty="0">
                <a:solidFill>
                  <a:schemeClr val="tx1"/>
                </a:solidFill>
                <a:latin typeface="+mn-lt"/>
                <a:ea typeface="Times New Roman"/>
                <a:cs typeface="Times New Roman"/>
                <a:sym typeface="Times New Roman"/>
              </a:rPr>
              <a:t>This ability of Cassandra shows a true “read/write-anywhere design”</a:t>
            </a:r>
            <a:endParaRPr sz="1600" dirty="0">
              <a:solidFill>
                <a:schemeClr val="tx1"/>
              </a:solidFill>
              <a:latin typeface="+mn-lt"/>
              <a:ea typeface="Times New Roman"/>
              <a:cs typeface="Times New Roman"/>
              <a:sym typeface="Times New Roman"/>
            </a:endParaRPr>
          </a:p>
          <a:p>
            <a:pPr marL="0" lvl="0" indent="0">
              <a:spcBef>
                <a:spcPts val="0"/>
              </a:spcBef>
              <a:spcAft>
                <a:spcPts val="1600"/>
              </a:spcAft>
              <a:buNone/>
            </a:pPr>
            <a:endParaRPr dirty="0"/>
          </a:p>
        </p:txBody>
      </p:sp>
      <p:sp>
        <p:nvSpPr>
          <p:cNvPr id="2" name="Slide Number Placeholder 1">
            <a:extLst>
              <a:ext uri="{FF2B5EF4-FFF2-40B4-BE49-F238E27FC236}">
                <a16:creationId xmlns:a16="http://schemas.microsoft.com/office/drawing/2014/main" id="{C52123CE-9274-460F-9314-3124B8EA7D92}"/>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311700" y="458717"/>
            <a:ext cx="8520600" cy="4598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400" b="1" dirty="0">
                <a:solidFill>
                  <a:schemeClr val="tx1"/>
                </a:solidFill>
                <a:latin typeface="+mj-lt"/>
              </a:rPr>
              <a:t>Data Consistency </a:t>
            </a:r>
            <a:endParaRPr sz="1400" b="1" dirty="0">
              <a:solidFill>
                <a:schemeClr val="tx1"/>
              </a:solidFill>
              <a:latin typeface="+mj-lt"/>
            </a:endParaRPr>
          </a:p>
          <a:p>
            <a:pPr marL="0" lvl="0" indent="0" algn="just" rtl="0">
              <a:spcBef>
                <a:spcPts val="0"/>
              </a:spcBef>
              <a:spcAft>
                <a:spcPts val="0"/>
              </a:spcAft>
              <a:buNone/>
            </a:pPr>
            <a:endParaRPr lang="en" sz="1400" dirty="0">
              <a:solidFill>
                <a:schemeClr val="tx1"/>
              </a:solidFill>
              <a:latin typeface="+mj-lt"/>
              <a:ea typeface="Times New Roman"/>
              <a:cs typeface="Times New Roman"/>
              <a:sym typeface="Times New Roman"/>
            </a:endParaRPr>
          </a:p>
          <a:p>
            <a:pPr marL="171450" indent="-171450" algn="just"/>
            <a:r>
              <a:rPr lang="en" sz="1400" dirty="0">
                <a:solidFill>
                  <a:schemeClr val="tx1"/>
                </a:solidFill>
                <a:latin typeface="+mj-lt"/>
                <a:ea typeface="Times New Roman"/>
                <a:cs typeface="Times New Roman"/>
                <a:sym typeface="Times New Roman"/>
              </a:rPr>
              <a:t>Data consistency is the main feature of Cassandra which provides a good command over the flexibility of Cassandra. As discussed that Cassandra provides “tunable” data consistency for the Cassandra cluster, so the main flexibility is that a developer is a commander to decide what type of data consistency is required</a:t>
            </a:r>
            <a:endParaRPr sz="1400" dirty="0">
              <a:solidFill>
                <a:schemeClr val="tx1"/>
              </a:solidFill>
              <a:latin typeface="+mj-lt"/>
              <a:ea typeface="Times New Roman"/>
              <a:cs typeface="Times New Roman"/>
              <a:sym typeface="Times New Roman"/>
            </a:endParaRPr>
          </a:p>
          <a:p>
            <a:pPr marL="171450" indent="-171450" algn="just"/>
            <a:endParaRPr sz="1400" dirty="0">
              <a:solidFill>
                <a:schemeClr val="tx1"/>
              </a:solidFill>
              <a:latin typeface="+mj-lt"/>
              <a:ea typeface="Times New Roman"/>
              <a:cs typeface="Times New Roman"/>
              <a:sym typeface="Times New Roman"/>
            </a:endParaRPr>
          </a:p>
          <a:p>
            <a:pPr marL="171450" indent="-171450" algn="just"/>
            <a:r>
              <a:rPr lang="en" sz="1400" dirty="0">
                <a:solidFill>
                  <a:schemeClr val="tx1"/>
                </a:solidFill>
                <a:latin typeface="+mj-lt"/>
                <a:ea typeface="Times New Roman"/>
                <a:cs typeface="Times New Roman"/>
                <a:sym typeface="Times New Roman"/>
              </a:rPr>
              <a:t>This type of consistency is supported in the Cassandra’s clusters if they are in single or multiples data centres. The developer is now free to choose among the options of the data consistency which one is appropriate and which operation he wants to perform</a:t>
            </a:r>
          </a:p>
          <a:p>
            <a:pPr marL="171450" indent="-171450" algn="just"/>
            <a:endParaRPr lang="en" sz="1400" dirty="0">
              <a:solidFill>
                <a:schemeClr val="tx1"/>
              </a:solidFill>
              <a:latin typeface="+mj-lt"/>
              <a:ea typeface="Times New Roman"/>
              <a:cs typeface="Times New Roman"/>
              <a:sym typeface="Times New Roman"/>
            </a:endParaRPr>
          </a:p>
          <a:p>
            <a:pPr marL="171450" indent="-171450" algn="just"/>
            <a:r>
              <a:rPr lang="en" sz="1400" dirty="0">
                <a:solidFill>
                  <a:schemeClr val="tx1"/>
                </a:solidFill>
                <a:latin typeface="+mj-lt"/>
                <a:ea typeface="Times New Roman"/>
                <a:cs typeface="Times New Roman"/>
                <a:sym typeface="Times New Roman"/>
              </a:rPr>
              <a:t>Consistency can also be handled on the basis of a single operation, which means that a developer decides which operation should be performed on all nodes at one time. The operations may be INSERT, UPDATE, DELETE and SELECT</a:t>
            </a:r>
            <a:endParaRPr sz="1400" dirty="0">
              <a:solidFill>
                <a:schemeClr val="tx1"/>
              </a:solidFill>
              <a:latin typeface="+mj-lt"/>
              <a:ea typeface="Times New Roman"/>
              <a:cs typeface="Times New Roman"/>
              <a:sym typeface="Times New Roman"/>
            </a:endParaRPr>
          </a:p>
          <a:p>
            <a:pPr marL="0" lvl="0" indent="0">
              <a:spcBef>
                <a:spcPts val="0"/>
              </a:spcBef>
              <a:spcAft>
                <a:spcPts val="1600"/>
              </a:spcAft>
              <a:buNone/>
            </a:pPr>
            <a:endParaRPr dirty="0"/>
          </a:p>
        </p:txBody>
      </p:sp>
      <p:sp>
        <p:nvSpPr>
          <p:cNvPr id="2" name="Slide Number Placeholder 1">
            <a:extLst>
              <a:ext uri="{FF2B5EF4-FFF2-40B4-BE49-F238E27FC236}">
                <a16:creationId xmlns:a16="http://schemas.microsoft.com/office/drawing/2014/main" id="{0D2567FB-9851-4FD1-A6B4-D241133C33B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5C17B4-E8E1-4E8E-ACFD-B41BBAD1636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graphicFrame>
        <p:nvGraphicFramePr>
          <p:cNvPr id="5" name="Table 4">
            <a:extLst>
              <a:ext uri="{FF2B5EF4-FFF2-40B4-BE49-F238E27FC236}">
                <a16:creationId xmlns:a16="http://schemas.microsoft.com/office/drawing/2014/main" id="{A20CCC30-2DEE-447E-84C6-F80F69E5D92B}"/>
              </a:ext>
            </a:extLst>
          </p:cNvPr>
          <p:cNvGraphicFramePr>
            <a:graphicFrameLocks noGrp="1"/>
          </p:cNvGraphicFramePr>
          <p:nvPr>
            <p:extLst>
              <p:ext uri="{D42A27DB-BD31-4B8C-83A1-F6EECF244321}">
                <p14:modId xmlns:p14="http://schemas.microsoft.com/office/powerpoint/2010/main" val="2030989113"/>
              </p:ext>
            </p:extLst>
          </p:nvPr>
        </p:nvGraphicFramePr>
        <p:xfrm>
          <a:off x="167536" y="666606"/>
          <a:ext cx="8853622" cy="3557463"/>
        </p:xfrm>
        <a:graphic>
          <a:graphicData uri="http://schemas.openxmlformats.org/drawingml/2006/table">
            <a:tbl>
              <a:tblPr>
                <a:tableStyleId>{5940675A-B579-460E-94D1-54222C63F5DA}</a:tableStyleId>
              </a:tblPr>
              <a:tblGrid>
                <a:gridCol w="916932">
                  <a:extLst>
                    <a:ext uri="{9D8B030D-6E8A-4147-A177-3AD203B41FA5}">
                      <a16:colId xmlns:a16="http://schemas.microsoft.com/office/drawing/2014/main" val="2831867603"/>
                    </a:ext>
                  </a:extLst>
                </a:gridCol>
                <a:gridCol w="2346304">
                  <a:extLst>
                    <a:ext uri="{9D8B030D-6E8A-4147-A177-3AD203B41FA5}">
                      <a16:colId xmlns:a16="http://schemas.microsoft.com/office/drawing/2014/main" val="1254921834"/>
                    </a:ext>
                  </a:extLst>
                </a:gridCol>
                <a:gridCol w="5590386">
                  <a:extLst>
                    <a:ext uri="{9D8B030D-6E8A-4147-A177-3AD203B41FA5}">
                      <a16:colId xmlns:a16="http://schemas.microsoft.com/office/drawing/2014/main" val="1458087134"/>
                    </a:ext>
                  </a:extLst>
                </a:gridCol>
              </a:tblGrid>
              <a:tr h="461809">
                <a:tc>
                  <a:txBody>
                    <a:bodyPr/>
                    <a:lstStyle/>
                    <a:p>
                      <a:pPr algn="l"/>
                      <a:r>
                        <a:rPr lang="en-IN" sz="1200" b="1" dirty="0">
                          <a:effectLst/>
                        </a:rPr>
                        <a:t>TYPE</a:t>
                      </a:r>
                      <a:endParaRPr lang="en-IN" sz="1200" b="1" dirty="0">
                        <a:effectLst/>
                        <a:latin typeface="+mj-lt"/>
                      </a:endParaRPr>
                    </a:p>
                  </a:txBody>
                  <a:tcPr marL="15470" marR="24752" marT="3094" marB="3094" anchor="ctr"/>
                </a:tc>
                <a:tc>
                  <a:txBody>
                    <a:bodyPr/>
                    <a:lstStyle/>
                    <a:p>
                      <a:pPr algn="l"/>
                      <a:r>
                        <a:rPr lang="en-IN" sz="1200" b="1" dirty="0">
                          <a:effectLst/>
                        </a:rPr>
                        <a:t>CONSTANTS SUPPORTED</a:t>
                      </a:r>
                      <a:endParaRPr lang="en-IN" sz="1200" b="1" dirty="0">
                        <a:effectLst/>
                        <a:latin typeface="+mj-lt"/>
                      </a:endParaRPr>
                    </a:p>
                  </a:txBody>
                  <a:tcPr marL="15470" marR="24752" marT="3094" marB="3094" anchor="ctr"/>
                </a:tc>
                <a:tc>
                  <a:txBody>
                    <a:bodyPr/>
                    <a:lstStyle/>
                    <a:p>
                      <a:pPr algn="l"/>
                      <a:r>
                        <a:rPr lang="en-IN" sz="1200" b="1" dirty="0">
                          <a:effectLst/>
                        </a:rPr>
                        <a:t>DESCRIPTION</a:t>
                      </a:r>
                      <a:endParaRPr lang="en-IN" sz="1200" b="1" dirty="0">
                        <a:effectLst/>
                        <a:latin typeface="+mj-lt"/>
                      </a:endParaRPr>
                    </a:p>
                  </a:txBody>
                  <a:tcPr marL="15470" marR="24752" marT="3094" marB="3094" anchor="ctr"/>
                </a:tc>
                <a:extLst>
                  <a:ext uri="{0D108BD9-81ED-4DB2-BD59-A6C34878D82A}">
                    <a16:rowId xmlns:a16="http://schemas.microsoft.com/office/drawing/2014/main" val="2490673530"/>
                  </a:ext>
                </a:extLst>
              </a:tr>
              <a:tr h="332089">
                <a:tc>
                  <a:txBody>
                    <a:bodyPr/>
                    <a:lstStyle/>
                    <a:p>
                      <a:r>
                        <a:rPr lang="en-IN" sz="1200" dirty="0" err="1">
                          <a:effectLst/>
                        </a:rPr>
                        <a:t>Int</a:t>
                      </a:r>
                      <a:endParaRPr lang="en-IN" sz="1200" dirty="0">
                        <a:effectLst/>
                        <a:latin typeface="+mj-lt"/>
                      </a:endParaRPr>
                    </a:p>
                  </a:txBody>
                  <a:tcPr marL="15470" marR="24752" marT="3094" marB="3094" anchor="ctr"/>
                </a:tc>
                <a:tc>
                  <a:txBody>
                    <a:bodyPr/>
                    <a:lstStyle/>
                    <a:p>
                      <a:r>
                        <a:rPr lang="en-IN" sz="1200" u="none" strike="noStrike" dirty="0">
                          <a:effectLst/>
                          <a:hlinkClick r:id="rId2"/>
                        </a:rPr>
                        <a:t>integer</a:t>
                      </a:r>
                      <a:endParaRPr lang="en-IN" sz="1200" dirty="0">
                        <a:effectLst/>
                        <a:latin typeface="+mj-lt"/>
                      </a:endParaRPr>
                    </a:p>
                  </a:txBody>
                  <a:tcPr marL="15470" marR="24752" marT="3094" marB="3094" anchor="ctr"/>
                </a:tc>
                <a:tc>
                  <a:txBody>
                    <a:bodyPr/>
                    <a:lstStyle/>
                    <a:p>
                      <a:r>
                        <a:rPr lang="en-IN" sz="1000" dirty="0">
                          <a:effectLst/>
                        </a:rPr>
                        <a:t>32-bit signed </a:t>
                      </a:r>
                      <a:r>
                        <a:rPr lang="en-IN" sz="1000" dirty="0" err="1">
                          <a:effectLst/>
                        </a:rPr>
                        <a:t>int</a:t>
                      </a:r>
                      <a:endParaRPr lang="en-IN" sz="1000" dirty="0">
                        <a:effectLst/>
                        <a:latin typeface="+mj-lt"/>
                      </a:endParaRPr>
                    </a:p>
                  </a:txBody>
                  <a:tcPr marL="15470" marR="24752" marT="3094" marB="3094" anchor="ctr"/>
                </a:tc>
                <a:extLst>
                  <a:ext uri="{0D108BD9-81ED-4DB2-BD59-A6C34878D82A}">
                    <a16:rowId xmlns:a16="http://schemas.microsoft.com/office/drawing/2014/main" val="829139560"/>
                  </a:ext>
                </a:extLst>
              </a:tr>
              <a:tr h="304800">
                <a:tc>
                  <a:txBody>
                    <a:bodyPr/>
                    <a:lstStyle/>
                    <a:p>
                      <a:r>
                        <a:rPr lang="en-IN" sz="1200" dirty="0" err="1">
                          <a:effectLst/>
                        </a:rPr>
                        <a:t>Smallint</a:t>
                      </a:r>
                      <a:endParaRPr lang="en-IN" sz="1200" dirty="0">
                        <a:effectLst/>
                        <a:latin typeface="+mj-lt"/>
                      </a:endParaRPr>
                    </a:p>
                  </a:txBody>
                  <a:tcPr marL="15470" marR="24752" marT="3094" marB="3094" anchor="ctr"/>
                </a:tc>
                <a:tc>
                  <a:txBody>
                    <a:bodyPr/>
                    <a:lstStyle/>
                    <a:p>
                      <a:r>
                        <a:rPr lang="en-IN" sz="1200" u="none" strike="noStrike">
                          <a:effectLst/>
                          <a:hlinkClick r:id="rId2"/>
                        </a:rPr>
                        <a:t>integer</a:t>
                      </a:r>
                      <a:endParaRPr lang="en-IN" sz="1200">
                        <a:effectLst/>
                        <a:latin typeface="+mj-lt"/>
                      </a:endParaRPr>
                    </a:p>
                  </a:txBody>
                  <a:tcPr marL="15470" marR="24752" marT="3094" marB="3094" anchor="ctr"/>
                </a:tc>
                <a:tc>
                  <a:txBody>
                    <a:bodyPr/>
                    <a:lstStyle/>
                    <a:p>
                      <a:r>
                        <a:rPr lang="en-IN" sz="1000" dirty="0">
                          <a:effectLst/>
                        </a:rPr>
                        <a:t>16-bit signed </a:t>
                      </a:r>
                      <a:r>
                        <a:rPr lang="en-IN" sz="1000" dirty="0" err="1">
                          <a:effectLst/>
                        </a:rPr>
                        <a:t>int</a:t>
                      </a:r>
                      <a:endParaRPr lang="en-IN" sz="1000" dirty="0">
                        <a:effectLst/>
                        <a:latin typeface="+mj-lt"/>
                      </a:endParaRPr>
                    </a:p>
                  </a:txBody>
                  <a:tcPr marL="15470" marR="24752" marT="3094" marB="3094" anchor="ctr"/>
                </a:tc>
                <a:extLst>
                  <a:ext uri="{0D108BD9-81ED-4DB2-BD59-A6C34878D82A}">
                    <a16:rowId xmlns:a16="http://schemas.microsoft.com/office/drawing/2014/main" val="1446390429"/>
                  </a:ext>
                </a:extLst>
              </a:tr>
              <a:tr h="297711">
                <a:tc>
                  <a:txBody>
                    <a:bodyPr/>
                    <a:lstStyle/>
                    <a:p>
                      <a:r>
                        <a:rPr lang="en-IN" sz="1200" dirty="0">
                          <a:effectLst/>
                        </a:rPr>
                        <a:t>Text</a:t>
                      </a:r>
                      <a:endParaRPr lang="en-IN" sz="1200" dirty="0">
                        <a:effectLst/>
                        <a:latin typeface="+mj-lt"/>
                      </a:endParaRPr>
                    </a:p>
                  </a:txBody>
                  <a:tcPr marL="15470" marR="24752" marT="3094" marB="3094" anchor="ctr"/>
                </a:tc>
                <a:tc>
                  <a:txBody>
                    <a:bodyPr/>
                    <a:lstStyle/>
                    <a:p>
                      <a:r>
                        <a:rPr lang="en-IN" sz="1200" u="none" strike="noStrike">
                          <a:effectLst/>
                          <a:hlinkClick r:id="rId3"/>
                        </a:rPr>
                        <a:t>string</a:t>
                      </a:r>
                      <a:endParaRPr lang="en-IN" sz="1200">
                        <a:effectLst/>
                        <a:latin typeface="+mj-lt"/>
                      </a:endParaRPr>
                    </a:p>
                  </a:txBody>
                  <a:tcPr marL="15470" marR="24752" marT="3094" marB="3094" anchor="ctr"/>
                </a:tc>
                <a:tc>
                  <a:txBody>
                    <a:bodyPr/>
                    <a:lstStyle/>
                    <a:p>
                      <a:r>
                        <a:rPr lang="en-IN" sz="1000" dirty="0">
                          <a:effectLst/>
                        </a:rPr>
                        <a:t>UTF8 encoded string</a:t>
                      </a:r>
                      <a:endParaRPr lang="en-IN" sz="1000" dirty="0">
                        <a:effectLst/>
                        <a:latin typeface="+mj-lt"/>
                      </a:endParaRPr>
                    </a:p>
                  </a:txBody>
                  <a:tcPr marL="15470" marR="24752" marT="3094" marB="3094" anchor="ctr"/>
                </a:tc>
                <a:extLst>
                  <a:ext uri="{0D108BD9-81ED-4DB2-BD59-A6C34878D82A}">
                    <a16:rowId xmlns:a16="http://schemas.microsoft.com/office/drawing/2014/main" val="2508472702"/>
                  </a:ext>
                </a:extLst>
              </a:tr>
              <a:tr h="144000">
                <a:tc>
                  <a:txBody>
                    <a:bodyPr/>
                    <a:lstStyle/>
                    <a:p>
                      <a:r>
                        <a:rPr lang="en-IN" sz="1200" dirty="0">
                          <a:effectLst/>
                        </a:rPr>
                        <a:t>Time</a:t>
                      </a:r>
                      <a:endParaRPr lang="en-IN" sz="1200" dirty="0">
                        <a:effectLst/>
                        <a:latin typeface="+mj-lt"/>
                      </a:endParaRPr>
                    </a:p>
                  </a:txBody>
                  <a:tcPr marL="15470" marR="24752" marT="3094" marB="3094" anchor="ctr"/>
                </a:tc>
                <a:tc>
                  <a:txBody>
                    <a:bodyPr/>
                    <a:lstStyle/>
                    <a:p>
                      <a:r>
                        <a:rPr lang="en-IN" sz="1200" u="none" strike="noStrike">
                          <a:effectLst/>
                          <a:hlinkClick r:id="rId2"/>
                        </a:rPr>
                        <a:t>integer</a:t>
                      </a:r>
                      <a:r>
                        <a:rPr lang="en-IN" sz="1200">
                          <a:effectLst/>
                        </a:rPr>
                        <a:t>, </a:t>
                      </a:r>
                      <a:r>
                        <a:rPr lang="en-IN" sz="1200" u="none" strike="noStrike">
                          <a:effectLst/>
                          <a:hlinkClick r:id="rId3"/>
                        </a:rPr>
                        <a:t>string</a:t>
                      </a:r>
                      <a:endParaRPr lang="en-IN" sz="1200">
                        <a:effectLst/>
                        <a:latin typeface="+mj-lt"/>
                      </a:endParaRPr>
                    </a:p>
                  </a:txBody>
                  <a:tcPr marL="15470" marR="24752" marT="3094" marB="3094" anchor="ctr"/>
                </a:tc>
                <a:tc>
                  <a:txBody>
                    <a:bodyPr/>
                    <a:lstStyle/>
                    <a:p>
                      <a:r>
                        <a:rPr lang="en-IN" sz="1000" dirty="0">
                          <a:effectLst/>
                        </a:rPr>
                        <a:t>A time (with no corresponding date value) with nanosecond precision. See </a:t>
                      </a:r>
                      <a:r>
                        <a:rPr lang="en-IN" sz="1000" u="none" strike="noStrike" dirty="0">
                          <a:effectLst/>
                          <a:hlinkClick r:id="rId4"/>
                        </a:rPr>
                        <a:t>Working with times</a:t>
                      </a:r>
                      <a:r>
                        <a:rPr lang="en-IN" sz="1000" dirty="0">
                          <a:effectLst/>
                        </a:rPr>
                        <a:t> below for details</a:t>
                      </a:r>
                      <a:endParaRPr lang="en-IN" sz="1000" dirty="0">
                        <a:effectLst/>
                        <a:latin typeface="+mj-lt"/>
                      </a:endParaRPr>
                    </a:p>
                  </a:txBody>
                  <a:tcPr marL="15470" marR="24752" marT="3094" marB="3094" anchor="ctr"/>
                </a:tc>
                <a:extLst>
                  <a:ext uri="{0D108BD9-81ED-4DB2-BD59-A6C34878D82A}">
                    <a16:rowId xmlns:a16="http://schemas.microsoft.com/office/drawing/2014/main" val="2083620504"/>
                  </a:ext>
                </a:extLst>
              </a:tr>
              <a:tr h="326066">
                <a:tc>
                  <a:txBody>
                    <a:bodyPr/>
                    <a:lstStyle/>
                    <a:p>
                      <a:r>
                        <a:rPr lang="en-IN" sz="1200" dirty="0">
                          <a:effectLst/>
                        </a:rPr>
                        <a:t>Timestamp</a:t>
                      </a:r>
                      <a:endParaRPr lang="en-IN" sz="1200" dirty="0">
                        <a:effectLst/>
                        <a:latin typeface="+mj-lt"/>
                      </a:endParaRPr>
                    </a:p>
                  </a:txBody>
                  <a:tcPr marL="15470" marR="24752" marT="3094" marB="3094" anchor="ctr"/>
                </a:tc>
                <a:tc>
                  <a:txBody>
                    <a:bodyPr/>
                    <a:lstStyle/>
                    <a:p>
                      <a:r>
                        <a:rPr lang="en-IN" sz="1200" u="none" strike="noStrike" dirty="0">
                          <a:effectLst/>
                          <a:hlinkClick r:id="rId2"/>
                        </a:rPr>
                        <a:t>integer</a:t>
                      </a:r>
                      <a:r>
                        <a:rPr lang="en-IN" sz="1200" dirty="0">
                          <a:effectLst/>
                        </a:rPr>
                        <a:t>, </a:t>
                      </a:r>
                      <a:r>
                        <a:rPr lang="en-IN" sz="1200" u="none" strike="noStrike" dirty="0">
                          <a:effectLst/>
                          <a:hlinkClick r:id="rId3"/>
                        </a:rPr>
                        <a:t>string</a:t>
                      </a:r>
                      <a:endParaRPr lang="en-IN" sz="1200" dirty="0">
                        <a:effectLst/>
                        <a:latin typeface="+mj-lt"/>
                      </a:endParaRPr>
                    </a:p>
                  </a:txBody>
                  <a:tcPr marL="15470" marR="24752" marT="3094" marB="3094" anchor="ctr"/>
                </a:tc>
                <a:tc>
                  <a:txBody>
                    <a:bodyPr/>
                    <a:lstStyle/>
                    <a:p>
                      <a:r>
                        <a:rPr lang="en-IN" sz="1000" dirty="0">
                          <a:effectLst/>
                        </a:rPr>
                        <a:t>A timestamp (date and time) with millisecond precision. See </a:t>
                      </a:r>
                      <a:r>
                        <a:rPr lang="en-IN" sz="1000" u="none" strike="noStrike" dirty="0">
                          <a:effectLst/>
                          <a:hlinkClick r:id="rId5"/>
                        </a:rPr>
                        <a:t>Working with timestamps</a:t>
                      </a:r>
                      <a:r>
                        <a:rPr lang="en-IN" sz="1000" dirty="0">
                          <a:effectLst/>
                        </a:rPr>
                        <a:t> below for details</a:t>
                      </a:r>
                      <a:endParaRPr lang="en-IN" sz="1000" dirty="0">
                        <a:effectLst/>
                        <a:latin typeface="+mj-lt"/>
                      </a:endParaRPr>
                    </a:p>
                  </a:txBody>
                  <a:tcPr marL="15470" marR="24752" marT="3094" marB="3094" anchor="ctr"/>
                </a:tc>
                <a:extLst>
                  <a:ext uri="{0D108BD9-81ED-4DB2-BD59-A6C34878D82A}">
                    <a16:rowId xmlns:a16="http://schemas.microsoft.com/office/drawing/2014/main" val="2807224427"/>
                  </a:ext>
                </a:extLst>
              </a:tr>
              <a:tr h="333153">
                <a:tc>
                  <a:txBody>
                    <a:bodyPr/>
                    <a:lstStyle/>
                    <a:p>
                      <a:r>
                        <a:rPr lang="en-IN" sz="1200" dirty="0" err="1">
                          <a:effectLst/>
                        </a:rPr>
                        <a:t>Timeuuid</a:t>
                      </a:r>
                      <a:endParaRPr lang="en-IN" sz="1200" dirty="0">
                        <a:effectLst/>
                        <a:latin typeface="+mj-lt"/>
                      </a:endParaRPr>
                    </a:p>
                  </a:txBody>
                  <a:tcPr marL="15470" marR="24752" marT="3094" marB="3094" anchor="ctr"/>
                </a:tc>
                <a:tc>
                  <a:txBody>
                    <a:bodyPr/>
                    <a:lstStyle/>
                    <a:p>
                      <a:r>
                        <a:rPr lang="en-IN" sz="1200" u="none" strike="noStrike">
                          <a:effectLst/>
                          <a:hlinkClick r:id="rId6"/>
                        </a:rPr>
                        <a:t>uuid</a:t>
                      </a:r>
                      <a:endParaRPr lang="en-IN" sz="1200">
                        <a:effectLst/>
                        <a:latin typeface="+mj-lt"/>
                      </a:endParaRPr>
                    </a:p>
                  </a:txBody>
                  <a:tcPr marL="15470" marR="24752" marT="3094" marB="3094" anchor="ctr"/>
                </a:tc>
                <a:tc>
                  <a:txBody>
                    <a:bodyPr/>
                    <a:lstStyle/>
                    <a:p>
                      <a:r>
                        <a:rPr lang="en-IN" sz="1000" dirty="0">
                          <a:effectLst/>
                        </a:rPr>
                        <a:t>Version 1 </a:t>
                      </a:r>
                      <a:r>
                        <a:rPr lang="en-IN" sz="1000" u="none" strike="noStrike" dirty="0">
                          <a:effectLst/>
                          <a:hlinkClick r:id="rId7"/>
                        </a:rPr>
                        <a:t>UUID</a:t>
                      </a:r>
                      <a:r>
                        <a:rPr lang="en-IN" sz="1000" dirty="0">
                          <a:effectLst/>
                        </a:rPr>
                        <a:t>, generally used as a “conflict-free” timestamp. Also see </a:t>
                      </a:r>
                      <a:r>
                        <a:rPr lang="en-IN" sz="1000" u="none" strike="noStrike" dirty="0" err="1">
                          <a:effectLst/>
                          <a:hlinkClick r:id="rId8"/>
                        </a:rPr>
                        <a:t>Timeuuid</a:t>
                      </a:r>
                      <a:r>
                        <a:rPr lang="en-IN" sz="1000" u="none" strike="noStrike" dirty="0">
                          <a:effectLst/>
                          <a:hlinkClick r:id="rId8"/>
                        </a:rPr>
                        <a:t> functions</a:t>
                      </a:r>
                      <a:endParaRPr lang="en-IN" sz="1000" dirty="0">
                        <a:effectLst/>
                        <a:latin typeface="+mj-lt"/>
                      </a:endParaRPr>
                    </a:p>
                  </a:txBody>
                  <a:tcPr marL="15470" marR="24752" marT="3094" marB="3094" anchor="ctr"/>
                </a:tc>
                <a:extLst>
                  <a:ext uri="{0D108BD9-81ED-4DB2-BD59-A6C34878D82A}">
                    <a16:rowId xmlns:a16="http://schemas.microsoft.com/office/drawing/2014/main" val="1879121447"/>
                  </a:ext>
                </a:extLst>
              </a:tr>
              <a:tr h="290623">
                <a:tc>
                  <a:txBody>
                    <a:bodyPr/>
                    <a:lstStyle/>
                    <a:p>
                      <a:r>
                        <a:rPr lang="en-IN" sz="1200" dirty="0" err="1">
                          <a:effectLst/>
                        </a:rPr>
                        <a:t>Tinyint</a:t>
                      </a:r>
                      <a:endParaRPr lang="en-IN" sz="1200" dirty="0">
                        <a:effectLst/>
                        <a:latin typeface="+mj-lt"/>
                      </a:endParaRPr>
                    </a:p>
                  </a:txBody>
                  <a:tcPr marL="15470" marR="24752" marT="3094" marB="3094" anchor="ctr"/>
                </a:tc>
                <a:tc>
                  <a:txBody>
                    <a:bodyPr/>
                    <a:lstStyle/>
                    <a:p>
                      <a:r>
                        <a:rPr lang="en-IN" sz="1200" u="none" strike="noStrike">
                          <a:effectLst/>
                          <a:hlinkClick r:id="rId2"/>
                        </a:rPr>
                        <a:t>integer</a:t>
                      </a:r>
                      <a:endParaRPr lang="en-IN" sz="1200">
                        <a:effectLst/>
                        <a:latin typeface="+mj-lt"/>
                      </a:endParaRPr>
                    </a:p>
                  </a:txBody>
                  <a:tcPr marL="15470" marR="24752" marT="3094" marB="3094" anchor="ctr"/>
                </a:tc>
                <a:tc>
                  <a:txBody>
                    <a:bodyPr/>
                    <a:lstStyle/>
                    <a:p>
                      <a:r>
                        <a:rPr lang="en-IN" sz="1000" dirty="0">
                          <a:effectLst/>
                        </a:rPr>
                        <a:t>8-bit signed </a:t>
                      </a:r>
                      <a:r>
                        <a:rPr lang="en-IN" sz="1000" dirty="0" err="1">
                          <a:effectLst/>
                        </a:rPr>
                        <a:t>int</a:t>
                      </a:r>
                      <a:endParaRPr lang="en-IN" sz="1000" dirty="0">
                        <a:effectLst/>
                        <a:latin typeface="+mj-lt"/>
                      </a:endParaRPr>
                    </a:p>
                  </a:txBody>
                  <a:tcPr marL="15470" marR="24752" marT="3094" marB="3094" anchor="ctr"/>
                </a:tc>
                <a:extLst>
                  <a:ext uri="{0D108BD9-81ED-4DB2-BD59-A6C34878D82A}">
                    <a16:rowId xmlns:a16="http://schemas.microsoft.com/office/drawing/2014/main" val="1484250342"/>
                  </a:ext>
                </a:extLst>
              </a:tr>
              <a:tr h="326065">
                <a:tc>
                  <a:txBody>
                    <a:bodyPr/>
                    <a:lstStyle/>
                    <a:p>
                      <a:r>
                        <a:rPr lang="en-IN" sz="1200" dirty="0" err="1">
                          <a:effectLst/>
                        </a:rPr>
                        <a:t>Uuid</a:t>
                      </a:r>
                      <a:endParaRPr lang="en-IN" sz="1200" dirty="0">
                        <a:effectLst/>
                        <a:latin typeface="+mj-lt"/>
                      </a:endParaRPr>
                    </a:p>
                  </a:txBody>
                  <a:tcPr marL="15470" marR="24752" marT="3094" marB="3094" anchor="ctr"/>
                </a:tc>
                <a:tc>
                  <a:txBody>
                    <a:bodyPr/>
                    <a:lstStyle/>
                    <a:p>
                      <a:r>
                        <a:rPr lang="en-IN" sz="1200" u="none" strike="noStrike">
                          <a:effectLst/>
                          <a:hlinkClick r:id="rId6"/>
                        </a:rPr>
                        <a:t>uuid</a:t>
                      </a:r>
                      <a:endParaRPr lang="en-IN" sz="1200">
                        <a:effectLst/>
                        <a:latin typeface="+mj-lt"/>
                      </a:endParaRPr>
                    </a:p>
                  </a:txBody>
                  <a:tcPr marL="15470" marR="24752" marT="3094" marB="3094" anchor="ctr"/>
                </a:tc>
                <a:tc>
                  <a:txBody>
                    <a:bodyPr/>
                    <a:lstStyle/>
                    <a:p>
                      <a:r>
                        <a:rPr lang="en-IN" sz="1000" dirty="0">
                          <a:effectLst/>
                        </a:rPr>
                        <a:t>A </a:t>
                      </a:r>
                      <a:r>
                        <a:rPr lang="en-IN" sz="1000" u="none" strike="noStrike" dirty="0">
                          <a:effectLst/>
                          <a:hlinkClick r:id="rId7"/>
                        </a:rPr>
                        <a:t>UUID</a:t>
                      </a:r>
                      <a:r>
                        <a:rPr lang="en-IN" sz="1000" dirty="0">
                          <a:effectLst/>
                        </a:rPr>
                        <a:t> (of any version)</a:t>
                      </a:r>
                      <a:endParaRPr lang="en-IN" sz="1000" dirty="0">
                        <a:effectLst/>
                        <a:latin typeface="+mj-lt"/>
                      </a:endParaRPr>
                    </a:p>
                  </a:txBody>
                  <a:tcPr marL="15470" marR="24752" marT="3094" marB="3094" anchor="ctr"/>
                </a:tc>
                <a:extLst>
                  <a:ext uri="{0D108BD9-81ED-4DB2-BD59-A6C34878D82A}">
                    <a16:rowId xmlns:a16="http://schemas.microsoft.com/office/drawing/2014/main" val="76804875"/>
                  </a:ext>
                </a:extLst>
              </a:tr>
              <a:tr h="304800">
                <a:tc>
                  <a:txBody>
                    <a:bodyPr/>
                    <a:lstStyle/>
                    <a:p>
                      <a:r>
                        <a:rPr lang="en-IN" sz="1200" dirty="0">
                          <a:effectLst/>
                        </a:rPr>
                        <a:t>Varchar</a:t>
                      </a:r>
                      <a:endParaRPr lang="en-IN" sz="1200" dirty="0">
                        <a:effectLst/>
                        <a:latin typeface="+mj-lt"/>
                      </a:endParaRPr>
                    </a:p>
                  </a:txBody>
                  <a:tcPr marL="15470" marR="24752" marT="3094" marB="3094" anchor="ctr"/>
                </a:tc>
                <a:tc>
                  <a:txBody>
                    <a:bodyPr/>
                    <a:lstStyle/>
                    <a:p>
                      <a:r>
                        <a:rPr lang="en-IN" sz="1200" u="none" strike="noStrike">
                          <a:effectLst/>
                          <a:hlinkClick r:id="rId3"/>
                        </a:rPr>
                        <a:t>string</a:t>
                      </a:r>
                      <a:endParaRPr lang="en-IN" sz="1200">
                        <a:effectLst/>
                        <a:latin typeface="+mj-lt"/>
                      </a:endParaRPr>
                    </a:p>
                  </a:txBody>
                  <a:tcPr marL="15470" marR="24752" marT="3094" marB="3094" anchor="ctr"/>
                </a:tc>
                <a:tc>
                  <a:txBody>
                    <a:bodyPr/>
                    <a:lstStyle/>
                    <a:p>
                      <a:r>
                        <a:rPr lang="en-IN" sz="1000" dirty="0">
                          <a:effectLst/>
                        </a:rPr>
                        <a:t>UTF8 encoded string</a:t>
                      </a:r>
                      <a:endParaRPr lang="en-IN" sz="1000" dirty="0">
                        <a:effectLst/>
                        <a:latin typeface="+mj-lt"/>
                      </a:endParaRPr>
                    </a:p>
                  </a:txBody>
                  <a:tcPr marL="15470" marR="24752" marT="3094" marB="3094" anchor="ctr"/>
                </a:tc>
                <a:extLst>
                  <a:ext uri="{0D108BD9-81ED-4DB2-BD59-A6C34878D82A}">
                    <a16:rowId xmlns:a16="http://schemas.microsoft.com/office/drawing/2014/main" val="2117940988"/>
                  </a:ext>
                </a:extLst>
              </a:tr>
              <a:tr h="269359">
                <a:tc>
                  <a:txBody>
                    <a:bodyPr/>
                    <a:lstStyle/>
                    <a:p>
                      <a:r>
                        <a:rPr lang="en-IN" sz="1200" dirty="0" err="1">
                          <a:effectLst/>
                        </a:rPr>
                        <a:t>Varint</a:t>
                      </a:r>
                      <a:endParaRPr lang="en-IN" sz="1200" dirty="0">
                        <a:effectLst/>
                        <a:latin typeface="+mj-lt"/>
                      </a:endParaRPr>
                    </a:p>
                  </a:txBody>
                  <a:tcPr marL="15470" marR="24752" marT="3094" marB="3094" anchor="ctr"/>
                </a:tc>
                <a:tc>
                  <a:txBody>
                    <a:bodyPr/>
                    <a:lstStyle/>
                    <a:p>
                      <a:r>
                        <a:rPr lang="en-IN" sz="1200" u="none" strike="noStrike" dirty="0">
                          <a:effectLst/>
                          <a:hlinkClick r:id="rId2"/>
                        </a:rPr>
                        <a:t>integer</a:t>
                      </a:r>
                      <a:endParaRPr lang="en-IN" sz="1200" dirty="0">
                        <a:effectLst/>
                        <a:latin typeface="+mj-lt"/>
                      </a:endParaRPr>
                    </a:p>
                  </a:txBody>
                  <a:tcPr marL="15470" marR="24752" marT="3094" marB="3094" anchor="ctr"/>
                </a:tc>
                <a:tc>
                  <a:txBody>
                    <a:bodyPr/>
                    <a:lstStyle/>
                    <a:p>
                      <a:r>
                        <a:rPr lang="en-IN" sz="1000" dirty="0">
                          <a:effectLst/>
                        </a:rPr>
                        <a:t>Arbitrary-precision integer</a:t>
                      </a:r>
                      <a:endParaRPr lang="en-IN" sz="1000" dirty="0">
                        <a:effectLst/>
                        <a:latin typeface="+mj-lt"/>
                      </a:endParaRPr>
                    </a:p>
                  </a:txBody>
                  <a:tcPr marL="15470" marR="24752" marT="3094" marB="3094" anchor="ctr"/>
                </a:tc>
                <a:extLst>
                  <a:ext uri="{0D108BD9-81ED-4DB2-BD59-A6C34878D82A}">
                    <a16:rowId xmlns:a16="http://schemas.microsoft.com/office/drawing/2014/main" val="196102007"/>
                  </a:ext>
                </a:extLst>
              </a:tr>
            </a:tbl>
          </a:graphicData>
        </a:graphic>
      </p:graphicFrame>
    </p:spTree>
    <p:extLst>
      <p:ext uri="{BB962C8B-B14F-4D97-AF65-F5344CB8AC3E}">
        <p14:creationId xmlns:p14="http://schemas.microsoft.com/office/powerpoint/2010/main" val="2125986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5C17B4-E8E1-4E8E-ACFD-B41BBAD1636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graphicFrame>
        <p:nvGraphicFramePr>
          <p:cNvPr id="5" name="Table 4">
            <a:extLst>
              <a:ext uri="{FF2B5EF4-FFF2-40B4-BE49-F238E27FC236}">
                <a16:creationId xmlns:a16="http://schemas.microsoft.com/office/drawing/2014/main" id="{A20CCC30-2DEE-447E-84C6-F80F69E5D92B}"/>
              </a:ext>
            </a:extLst>
          </p:cNvPr>
          <p:cNvGraphicFramePr>
            <a:graphicFrameLocks noGrp="1"/>
          </p:cNvGraphicFramePr>
          <p:nvPr>
            <p:extLst>
              <p:ext uri="{D42A27DB-BD31-4B8C-83A1-F6EECF244321}">
                <p14:modId xmlns:p14="http://schemas.microsoft.com/office/powerpoint/2010/main" val="323739400"/>
              </p:ext>
            </p:extLst>
          </p:nvPr>
        </p:nvGraphicFramePr>
        <p:xfrm>
          <a:off x="446080" y="510663"/>
          <a:ext cx="8300728" cy="3761308"/>
        </p:xfrm>
        <a:graphic>
          <a:graphicData uri="http://schemas.openxmlformats.org/drawingml/2006/table">
            <a:tbl>
              <a:tblPr>
                <a:tableStyleId>{5940675A-B579-460E-94D1-54222C63F5DA}</a:tableStyleId>
              </a:tblPr>
              <a:tblGrid>
                <a:gridCol w="859671">
                  <a:extLst>
                    <a:ext uri="{9D8B030D-6E8A-4147-A177-3AD203B41FA5}">
                      <a16:colId xmlns:a16="http://schemas.microsoft.com/office/drawing/2014/main" val="2831867603"/>
                    </a:ext>
                  </a:extLst>
                </a:gridCol>
                <a:gridCol w="2250753">
                  <a:extLst>
                    <a:ext uri="{9D8B030D-6E8A-4147-A177-3AD203B41FA5}">
                      <a16:colId xmlns:a16="http://schemas.microsoft.com/office/drawing/2014/main" val="1254921834"/>
                    </a:ext>
                  </a:extLst>
                </a:gridCol>
                <a:gridCol w="5190304">
                  <a:extLst>
                    <a:ext uri="{9D8B030D-6E8A-4147-A177-3AD203B41FA5}">
                      <a16:colId xmlns:a16="http://schemas.microsoft.com/office/drawing/2014/main" val="1458087134"/>
                    </a:ext>
                  </a:extLst>
                </a:gridCol>
              </a:tblGrid>
              <a:tr h="461809">
                <a:tc>
                  <a:txBody>
                    <a:bodyPr/>
                    <a:lstStyle/>
                    <a:p>
                      <a:pPr algn="l"/>
                      <a:r>
                        <a:rPr lang="en-IN" sz="1200" b="1" dirty="0">
                          <a:effectLst/>
                        </a:rPr>
                        <a:t>TYPE</a:t>
                      </a:r>
                      <a:endParaRPr lang="en-IN" sz="1200" b="1" dirty="0">
                        <a:effectLst/>
                        <a:latin typeface="+mj-lt"/>
                      </a:endParaRPr>
                    </a:p>
                  </a:txBody>
                  <a:tcPr marL="15470" marR="24752" marT="3094" marB="3094" anchor="ctr"/>
                </a:tc>
                <a:tc>
                  <a:txBody>
                    <a:bodyPr/>
                    <a:lstStyle/>
                    <a:p>
                      <a:pPr algn="l"/>
                      <a:r>
                        <a:rPr lang="en-IN" sz="1200" b="1" dirty="0">
                          <a:effectLst/>
                        </a:rPr>
                        <a:t>CONSTANTS SUPPORTED</a:t>
                      </a:r>
                      <a:endParaRPr lang="en-IN" sz="1200" b="1" dirty="0">
                        <a:effectLst/>
                        <a:latin typeface="+mj-lt"/>
                      </a:endParaRPr>
                    </a:p>
                  </a:txBody>
                  <a:tcPr marL="15470" marR="24752" marT="3094" marB="3094" anchor="ctr"/>
                </a:tc>
                <a:tc>
                  <a:txBody>
                    <a:bodyPr/>
                    <a:lstStyle/>
                    <a:p>
                      <a:pPr algn="l"/>
                      <a:r>
                        <a:rPr lang="en-IN" sz="1200" b="1" dirty="0">
                          <a:effectLst/>
                        </a:rPr>
                        <a:t>DESCRIPTION</a:t>
                      </a:r>
                      <a:endParaRPr lang="en-IN" sz="1200" b="1" dirty="0">
                        <a:effectLst/>
                        <a:latin typeface="+mj-lt"/>
                      </a:endParaRPr>
                    </a:p>
                  </a:txBody>
                  <a:tcPr marL="15470" marR="24752" marT="3094" marB="3094" anchor="ctr"/>
                </a:tc>
                <a:extLst>
                  <a:ext uri="{0D108BD9-81ED-4DB2-BD59-A6C34878D82A}">
                    <a16:rowId xmlns:a16="http://schemas.microsoft.com/office/drawing/2014/main" val="2490673530"/>
                  </a:ext>
                </a:extLst>
              </a:tr>
              <a:tr h="332089">
                <a:tc>
                  <a:txBody>
                    <a:bodyPr/>
                    <a:lstStyle/>
                    <a:p>
                      <a:r>
                        <a:rPr lang="en-IN" sz="1200" dirty="0">
                          <a:effectLst/>
                        </a:rPr>
                        <a:t>Ascii</a:t>
                      </a:r>
                      <a:endParaRPr lang="en-IN" sz="1200" dirty="0">
                        <a:effectLst/>
                        <a:latin typeface="+mj-lt"/>
                      </a:endParaRPr>
                    </a:p>
                  </a:txBody>
                  <a:tcPr marL="15470" marR="24752" marT="3094" marB="3094" anchor="ctr"/>
                </a:tc>
                <a:tc>
                  <a:txBody>
                    <a:bodyPr/>
                    <a:lstStyle/>
                    <a:p>
                      <a:r>
                        <a:rPr lang="en-IN" sz="1200" u="none" strike="noStrike">
                          <a:effectLst/>
                          <a:hlinkClick r:id="rId2"/>
                        </a:rPr>
                        <a:t>string</a:t>
                      </a:r>
                      <a:endParaRPr lang="en-IN" sz="1200">
                        <a:effectLst/>
                        <a:latin typeface="+mj-lt"/>
                      </a:endParaRPr>
                    </a:p>
                  </a:txBody>
                  <a:tcPr marL="15470" marR="24752" marT="3094" marB="3094" anchor="ctr"/>
                </a:tc>
                <a:tc>
                  <a:txBody>
                    <a:bodyPr/>
                    <a:lstStyle/>
                    <a:p>
                      <a:r>
                        <a:rPr lang="en-IN" sz="1000" dirty="0">
                          <a:effectLst/>
                        </a:rPr>
                        <a:t>ASCII character string</a:t>
                      </a:r>
                      <a:endParaRPr lang="en-IN" sz="1000" dirty="0">
                        <a:effectLst/>
                        <a:latin typeface="+mj-lt"/>
                      </a:endParaRPr>
                    </a:p>
                  </a:txBody>
                  <a:tcPr marL="15470" marR="24752" marT="3094" marB="3094" anchor="ctr"/>
                </a:tc>
                <a:extLst>
                  <a:ext uri="{0D108BD9-81ED-4DB2-BD59-A6C34878D82A}">
                    <a16:rowId xmlns:a16="http://schemas.microsoft.com/office/drawing/2014/main" val="829139560"/>
                  </a:ext>
                </a:extLst>
              </a:tr>
              <a:tr h="304800">
                <a:tc>
                  <a:txBody>
                    <a:bodyPr/>
                    <a:lstStyle/>
                    <a:p>
                      <a:r>
                        <a:rPr lang="en-IN" sz="1200" dirty="0" err="1">
                          <a:effectLst/>
                        </a:rPr>
                        <a:t>Bigint</a:t>
                      </a:r>
                      <a:endParaRPr lang="en-IN" sz="1200" dirty="0">
                        <a:effectLst/>
                        <a:latin typeface="+mj-lt"/>
                      </a:endParaRPr>
                    </a:p>
                  </a:txBody>
                  <a:tcPr marL="15470" marR="24752" marT="3094" marB="3094" anchor="ctr"/>
                </a:tc>
                <a:tc>
                  <a:txBody>
                    <a:bodyPr/>
                    <a:lstStyle/>
                    <a:p>
                      <a:r>
                        <a:rPr lang="en-IN" sz="1200" u="none" strike="noStrike" dirty="0">
                          <a:effectLst/>
                          <a:hlinkClick r:id="rId3"/>
                        </a:rPr>
                        <a:t>integer</a:t>
                      </a:r>
                      <a:endParaRPr lang="en-IN" sz="1200" dirty="0">
                        <a:effectLst/>
                        <a:latin typeface="+mj-lt"/>
                      </a:endParaRPr>
                    </a:p>
                  </a:txBody>
                  <a:tcPr marL="15470" marR="24752" marT="3094" marB="3094" anchor="ctr"/>
                </a:tc>
                <a:tc>
                  <a:txBody>
                    <a:bodyPr/>
                    <a:lstStyle/>
                    <a:p>
                      <a:r>
                        <a:rPr lang="en-IN" sz="1000" dirty="0">
                          <a:effectLst/>
                        </a:rPr>
                        <a:t>64-bit signed long</a:t>
                      </a:r>
                      <a:endParaRPr lang="en-IN" sz="1000" dirty="0">
                        <a:effectLst/>
                        <a:latin typeface="+mj-lt"/>
                      </a:endParaRPr>
                    </a:p>
                  </a:txBody>
                  <a:tcPr marL="15470" marR="24752" marT="3094" marB="3094" anchor="ctr"/>
                </a:tc>
                <a:extLst>
                  <a:ext uri="{0D108BD9-81ED-4DB2-BD59-A6C34878D82A}">
                    <a16:rowId xmlns:a16="http://schemas.microsoft.com/office/drawing/2014/main" val="1446390429"/>
                  </a:ext>
                </a:extLst>
              </a:tr>
              <a:tr h="297711">
                <a:tc>
                  <a:txBody>
                    <a:bodyPr/>
                    <a:lstStyle/>
                    <a:p>
                      <a:r>
                        <a:rPr lang="en-IN" sz="1200" dirty="0">
                          <a:effectLst/>
                        </a:rPr>
                        <a:t>Blob</a:t>
                      </a:r>
                      <a:endParaRPr lang="en-IN" sz="1200" dirty="0">
                        <a:effectLst/>
                        <a:latin typeface="+mj-lt"/>
                      </a:endParaRPr>
                    </a:p>
                  </a:txBody>
                  <a:tcPr marL="15470" marR="24752" marT="3094" marB="3094" anchor="ctr"/>
                </a:tc>
                <a:tc>
                  <a:txBody>
                    <a:bodyPr/>
                    <a:lstStyle/>
                    <a:p>
                      <a:r>
                        <a:rPr lang="en-IN" sz="1200" u="none" strike="noStrike">
                          <a:effectLst/>
                          <a:hlinkClick r:id="rId4"/>
                        </a:rPr>
                        <a:t>blob</a:t>
                      </a:r>
                      <a:endParaRPr lang="en-IN" sz="1200">
                        <a:effectLst/>
                        <a:latin typeface="+mj-lt"/>
                      </a:endParaRPr>
                    </a:p>
                  </a:txBody>
                  <a:tcPr marL="15470" marR="24752" marT="3094" marB="3094" anchor="ctr"/>
                </a:tc>
                <a:tc>
                  <a:txBody>
                    <a:bodyPr/>
                    <a:lstStyle/>
                    <a:p>
                      <a:r>
                        <a:rPr lang="en-IN" sz="1000" dirty="0">
                          <a:effectLst/>
                        </a:rPr>
                        <a:t>Arbitrary bytes (no validation)</a:t>
                      </a:r>
                      <a:endParaRPr lang="en-IN" sz="1000" dirty="0">
                        <a:effectLst/>
                        <a:latin typeface="+mj-lt"/>
                      </a:endParaRPr>
                    </a:p>
                  </a:txBody>
                  <a:tcPr marL="15470" marR="24752" marT="3094" marB="3094" anchor="ctr"/>
                </a:tc>
                <a:extLst>
                  <a:ext uri="{0D108BD9-81ED-4DB2-BD59-A6C34878D82A}">
                    <a16:rowId xmlns:a16="http://schemas.microsoft.com/office/drawing/2014/main" val="2508472702"/>
                  </a:ext>
                </a:extLst>
              </a:tr>
              <a:tr h="144000">
                <a:tc>
                  <a:txBody>
                    <a:bodyPr/>
                    <a:lstStyle/>
                    <a:p>
                      <a:r>
                        <a:rPr lang="en-IN" sz="1200" dirty="0">
                          <a:effectLst/>
                        </a:rPr>
                        <a:t>Boolean</a:t>
                      </a:r>
                      <a:endParaRPr lang="en-IN" sz="1200" dirty="0">
                        <a:effectLst/>
                        <a:latin typeface="+mj-lt"/>
                      </a:endParaRPr>
                    </a:p>
                  </a:txBody>
                  <a:tcPr marL="15470" marR="24752" marT="3094" marB="3094" anchor="ctr"/>
                </a:tc>
                <a:tc>
                  <a:txBody>
                    <a:bodyPr/>
                    <a:lstStyle/>
                    <a:p>
                      <a:r>
                        <a:rPr lang="en-IN" sz="1200" u="none" strike="noStrike">
                          <a:effectLst/>
                          <a:hlinkClick r:id="rId5"/>
                        </a:rPr>
                        <a:t>boolean</a:t>
                      </a:r>
                      <a:endParaRPr lang="en-IN" sz="1200">
                        <a:effectLst/>
                        <a:latin typeface="+mj-lt"/>
                      </a:endParaRPr>
                    </a:p>
                  </a:txBody>
                  <a:tcPr marL="15470" marR="24752" marT="3094" marB="3094" anchor="ctr"/>
                </a:tc>
                <a:tc>
                  <a:txBody>
                    <a:bodyPr/>
                    <a:lstStyle/>
                    <a:p>
                      <a:r>
                        <a:rPr lang="en-IN" sz="1000" dirty="0">
                          <a:effectLst/>
                        </a:rPr>
                        <a:t>Either true or false</a:t>
                      </a:r>
                      <a:endParaRPr lang="en-IN" sz="1000" dirty="0">
                        <a:effectLst/>
                        <a:latin typeface="+mj-lt"/>
                      </a:endParaRPr>
                    </a:p>
                  </a:txBody>
                  <a:tcPr marL="15470" marR="24752" marT="3094" marB="3094" anchor="ctr"/>
                </a:tc>
                <a:extLst>
                  <a:ext uri="{0D108BD9-81ED-4DB2-BD59-A6C34878D82A}">
                    <a16:rowId xmlns:a16="http://schemas.microsoft.com/office/drawing/2014/main" val="2083620504"/>
                  </a:ext>
                </a:extLst>
              </a:tr>
              <a:tr h="326066">
                <a:tc>
                  <a:txBody>
                    <a:bodyPr/>
                    <a:lstStyle/>
                    <a:p>
                      <a:r>
                        <a:rPr lang="en-IN" sz="1200" dirty="0">
                          <a:effectLst/>
                        </a:rPr>
                        <a:t>Counter</a:t>
                      </a:r>
                      <a:endParaRPr lang="en-IN" sz="1200" dirty="0">
                        <a:effectLst/>
                        <a:latin typeface="+mj-lt"/>
                      </a:endParaRPr>
                    </a:p>
                  </a:txBody>
                  <a:tcPr marL="15470" marR="24752" marT="3094" marB="3094" anchor="ctr"/>
                </a:tc>
                <a:tc>
                  <a:txBody>
                    <a:bodyPr/>
                    <a:lstStyle/>
                    <a:p>
                      <a:r>
                        <a:rPr lang="en-IN" sz="1200" u="none" strike="noStrike">
                          <a:effectLst/>
                          <a:hlinkClick r:id="rId3"/>
                        </a:rPr>
                        <a:t>integer</a:t>
                      </a:r>
                      <a:endParaRPr lang="en-IN" sz="1200">
                        <a:effectLst/>
                        <a:latin typeface="+mj-lt"/>
                      </a:endParaRPr>
                    </a:p>
                  </a:txBody>
                  <a:tcPr marL="15470" marR="24752" marT="3094" marB="3094" anchor="ctr"/>
                </a:tc>
                <a:tc>
                  <a:txBody>
                    <a:bodyPr/>
                    <a:lstStyle/>
                    <a:p>
                      <a:r>
                        <a:rPr lang="en-IN" sz="1000" dirty="0">
                          <a:effectLst/>
                        </a:rPr>
                        <a:t>Counter column (64-bit signed value). See </a:t>
                      </a:r>
                      <a:r>
                        <a:rPr lang="en-IN" sz="1000" u="none" strike="noStrike" dirty="0">
                          <a:effectLst/>
                          <a:hlinkClick r:id="rId6"/>
                        </a:rPr>
                        <a:t>Counters</a:t>
                      </a:r>
                      <a:r>
                        <a:rPr lang="en-IN" sz="1000" dirty="0">
                          <a:effectLst/>
                        </a:rPr>
                        <a:t> for details</a:t>
                      </a:r>
                      <a:endParaRPr lang="en-IN" sz="1000" dirty="0">
                        <a:effectLst/>
                        <a:latin typeface="+mj-lt"/>
                      </a:endParaRPr>
                    </a:p>
                  </a:txBody>
                  <a:tcPr marL="15470" marR="24752" marT="3094" marB="3094" anchor="ctr"/>
                </a:tc>
                <a:extLst>
                  <a:ext uri="{0D108BD9-81ED-4DB2-BD59-A6C34878D82A}">
                    <a16:rowId xmlns:a16="http://schemas.microsoft.com/office/drawing/2014/main" val="2807224427"/>
                  </a:ext>
                </a:extLst>
              </a:tr>
              <a:tr h="333153">
                <a:tc>
                  <a:txBody>
                    <a:bodyPr/>
                    <a:lstStyle/>
                    <a:p>
                      <a:r>
                        <a:rPr lang="en-IN" sz="1200" dirty="0">
                          <a:effectLst/>
                        </a:rPr>
                        <a:t>Date</a:t>
                      </a:r>
                      <a:endParaRPr lang="en-IN" sz="1200" dirty="0">
                        <a:effectLst/>
                        <a:latin typeface="+mj-lt"/>
                      </a:endParaRPr>
                    </a:p>
                  </a:txBody>
                  <a:tcPr marL="15470" marR="24752" marT="3094" marB="3094" anchor="ctr"/>
                </a:tc>
                <a:tc>
                  <a:txBody>
                    <a:bodyPr/>
                    <a:lstStyle/>
                    <a:p>
                      <a:r>
                        <a:rPr lang="en-IN" sz="1200" u="none" strike="noStrike">
                          <a:effectLst/>
                          <a:hlinkClick r:id="rId3"/>
                        </a:rPr>
                        <a:t>integer</a:t>
                      </a:r>
                      <a:r>
                        <a:rPr lang="en-IN" sz="1200">
                          <a:effectLst/>
                        </a:rPr>
                        <a:t>, </a:t>
                      </a:r>
                      <a:r>
                        <a:rPr lang="en-IN" sz="1200" u="none" strike="noStrike">
                          <a:effectLst/>
                          <a:hlinkClick r:id="rId2"/>
                        </a:rPr>
                        <a:t>string</a:t>
                      </a:r>
                      <a:endParaRPr lang="en-IN" sz="1200">
                        <a:effectLst/>
                        <a:latin typeface="+mj-lt"/>
                      </a:endParaRPr>
                    </a:p>
                  </a:txBody>
                  <a:tcPr marL="15470" marR="24752" marT="3094" marB="3094" anchor="ctr"/>
                </a:tc>
                <a:tc>
                  <a:txBody>
                    <a:bodyPr/>
                    <a:lstStyle/>
                    <a:p>
                      <a:r>
                        <a:rPr lang="en-IN" sz="1000" dirty="0">
                          <a:effectLst/>
                        </a:rPr>
                        <a:t>A date (with no corresponding time value). See </a:t>
                      </a:r>
                      <a:r>
                        <a:rPr lang="en-IN" sz="1000" u="none" strike="noStrike" dirty="0">
                          <a:effectLst/>
                          <a:hlinkClick r:id="rId7"/>
                        </a:rPr>
                        <a:t>Working with dates</a:t>
                      </a:r>
                      <a:r>
                        <a:rPr lang="en-IN" sz="1000" dirty="0">
                          <a:effectLst/>
                        </a:rPr>
                        <a:t> below for details</a:t>
                      </a:r>
                      <a:endParaRPr lang="en-IN" sz="1000" dirty="0">
                        <a:effectLst/>
                        <a:latin typeface="+mj-lt"/>
                      </a:endParaRPr>
                    </a:p>
                  </a:txBody>
                  <a:tcPr marL="15470" marR="24752" marT="3094" marB="3094" anchor="ctr"/>
                </a:tc>
                <a:extLst>
                  <a:ext uri="{0D108BD9-81ED-4DB2-BD59-A6C34878D82A}">
                    <a16:rowId xmlns:a16="http://schemas.microsoft.com/office/drawing/2014/main" val="1879121447"/>
                  </a:ext>
                </a:extLst>
              </a:tr>
              <a:tr h="290623">
                <a:tc>
                  <a:txBody>
                    <a:bodyPr/>
                    <a:lstStyle/>
                    <a:p>
                      <a:r>
                        <a:rPr lang="en-IN" sz="1200" dirty="0">
                          <a:effectLst/>
                        </a:rPr>
                        <a:t>Decimal</a:t>
                      </a:r>
                      <a:endParaRPr lang="en-IN" sz="1200" dirty="0">
                        <a:effectLst/>
                        <a:latin typeface="+mj-lt"/>
                      </a:endParaRPr>
                    </a:p>
                  </a:txBody>
                  <a:tcPr marL="15470" marR="24752" marT="3094" marB="3094" anchor="ctr"/>
                </a:tc>
                <a:tc>
                  <a:txBody>
                    <a:bodyPr/>
                    <a:lstStyle/>
                    <a:p>
                      <a:r>
                        <a:rPr lang="en-IN" sz="1200" u="none" strike="noStrike">
                          <a:effectLst/>
                          <a:hlinkClick r:id="rId3"/>
                        </a:rPr>
                        <a:t>integer</a:t>
                      </a:r>
                      <a:r>
                        <a:rPr lang="en-IN" sz="1200">
                          <a:effectLst/>
                        </a:rPr>
                        <a:t>, </a:t>
                      </a:r>
                      <a:r>
                        <a:rPr lang="en-IN" sz="1200" u="none" strike="noStrike">
                          <a:effectLst/>
                          <a:hlinkClick r:id="rId8"/>
                        </a:rPr>
                        <a:t>float</a:t>
                      </a:r>
                      <a:endParaRPr lang="en-IN" sz="1200">
                        <a:effectLst/>
                        <a:latin typeface="+mj-lt"/>
                      </a:endParaRPr>
                    </a:p>
                  </a:txBody>
                  <a:tcPr marL="15470" marR="24752" marT="3094" marB="3094" anchor="ctr"/>
                </a:tc>
                <a:tc>
                  <a:txBody>
                    <a:bodyPr/>
                    <a:lstStyle/>
                    <a:p>
                      <a:r>
                        <a:rPr lang="en-IN" sz="1000" dirty="0">
                          <a:effectLst/>
                        </a:rPr>
                        <a:t>Variable-precision decimal</a:t>
                      </a:r>
                      <a:endParaRPr lang="en-IN" sz="1000" dirty="0">
                        <a:effectLst/>
                        <a:latin typeface="+mj-lt"/>
                      </a:endParaRPr>
                    </a:p>
                  </a:txBody>
                  <a:tcPr marL="15470" marR="24752" marT="3094" marB="3094" anchor="ctr"/>
                </a:tc>
                <a:extLst>
                  <a:ext uri="{0D108BD9-81ED-4DB2-BD59-A6C34878D82A}">
                    <a16:rowId xmlns:a16="http://schemas.microsoft.com/office/drawing/2014/main" val="1484250342"/>
                  </a:ext>
                </a:extLst>
              </a:tr>
              <a:tr h="326065">
                <a:tc>
                  <a:txBody>
                    <a:bodyPr/>
                    <a:lstStyle/>
                    <a:p>
                      <a:r>
                        <a:rPr lang="en-IN" sz="1200" dirty="0">
                          <a:effectLst/>
                        </a:rPr>
                        <a:t>Double</a:t>
                      </a:r>
                      <a:endParaRPr lang="en-IN" sz="1200" dirty="0">
                        <a:effectLst/>
                        <a:latin typeface="+mj-lt"/>
                      </a:endParaRPr>
                    </a:p>
                  </a:txBody>
                  <a:tcPr marL="15470" marR="24752" marT="3094" marB="3094" anchor="ctr"/>
                </a:tc>
                <a:tc>
                  <a:txBody>
                    <a:bodyPr/>
                    <a:lstStyle/>
                    <a:p>
                      <a:r>
                        <a:rPr lang="en-IN" sz="1200" u="none" strike="noStrike">
                          <a:effectLst/>
                          <a:hlinkClick r:id="rId3"/>
                        </a:rPr>
                        <a:t>integer</a:t>
                      </a:r>
                      <a:r>
                        <a:rPr lang="en-IN" sz="1200">
                          <a:effectLst/>
                        </a:rPr>
                        <a:t> </a:t>
                      </a:r>
                      <a:r>
                        <a:rPr lang="en-IN" sz="1200" u="none" strike="noStrike">
                          <a:effectLst/>
                          <a:hlinkClick r:id="rId8"/>
                        </a:rPr>
                        <a:t>float</a:t>
                      </a:r>
                      <a:endParaRPr lang="en-IN" sz="1200">
                        <a:effectLst/>
                        <a:latin typeface="+mj-lt"/>
                      </a:endParaRPr>
                    </a:p>
                  </a:txBody>
                  <a:tcPr marL="15470" marR="24752" marT="3094" marB="3094" anchor="ctr"/>
                </a:tc>
                <a:tc>
                  <a:txBody>
                    <a:bodyPr/>
                    <a:lstStyle/>
                    <a:p>
                      <a:r>
                        <a:rPr lang="en-IN" sz="1000" dirty="0">
                          <a:effectLst/>
                        </a:rPr>
                        <a:t>64-bit IEEE-754 floating point</a:t>
                      </a:r>
                      <a:endParaRPr lang="en-IN" sz="1000" dirty="0">
                        <a:effectLst/>
                        <a:latin typeface="+mj-lt"/>
                      </a:endParaRPr>
                    </a:p>
                  </a:txBody>
                  <a:tcPr marL="15470" marR="24752" marT="3094" marB="3094" anchor="ctr"/>
                </a:tc>
                <a:extLst>
                  <a:ext uri="{0D108BD9-81ED-4DB2-BD59-A6C34878D82A}">
                    <a16:rowId xmlns:a16="http://schemas.microsoft.com/office/drawing/2014/main" val="76804875"/>
                  </a:ext>
                </a:extLst>
              </a:tr>
              <a:tr h="304800">
                <a:tc>
                  <a:txBody>
                    <a:bodyPr/>
                    <a:lstStyle/>
                    <a:p>
                      <a:r>
                        <a:rPr lang="en-IN" sz="1200" dirty="0">
                          <a:effectLst/>
                        </a:rPr>
                        <a:t>Duration</a:t>
                      </a:r>
                      <a:endParaRPr lang="en-IN" sz="1200" dirty="0">
                        <a:effectLst/>
                        <a:latin typeface="+mj-lt"/>
                      </a:endParaRPr>
                    </a:p>
                  </a:txBody>
                  <a:tcPr marL="15470" marR="24752" marT="3094" marB="3094" anchor="ctr"/>
                </a:tc>
                <a:tc>
                  <a:txBody>
                    <a:bodyPr/>
                    <a:lstStyle/>
                    <a:p>
                      <a:r>
                        <a:rPr lang="en-IN" sz="1200">
                          <a:effectLst/>
                        </a:rPr>
                        <a:t>duration,</a:t>
                      </a:r>
                      <a:endParaRPr lang="en-IN" sz="1200">
                        <a:effectLst/>
                        <a:latin typeface="+mj-lt"/>
                      </a:endParaRPr>
                    </a:p>
                  </a:txBody>
                  <a:tcPr marL="15470" marR="24752" marT="3094" marB="3094" anchor="ctr"/>
                </a:tc>
                <a:tc>
                  <a:txBody>
                    <a:bodyPr/>
                    <a:lstStyle/>
                    <a:p>
                      <a:r>
                        <a:rPr lang="en-IN" sz="1000" dirty="0">
                          <a:effectLst/>
                        </a:rPr>
                        <a:t>A duration with nanosecond precision. See </a:t>
                      </a:r>
                      <a:r>
                        <a:rPr lang="en-IN" sz="1000" u="none" strike="noStrike" dirty="0">
                          <a:effectLst/>
                          <a:hlinkClick r:id="rId9"/>
                        </a:rPr>
                        <a:t>Working with durations</a:t>
                      </a:r>
                      <a:r>
                        <a:rPr lang="en-IN" sz="1000" dirty="0">
                          <a:effectLst/>
                        </a:rPr>
                        <a:t> below for details</a:t>
                      </a:r>
                      <a:endParaRPr lang="en-IN" sz="1000" dirty="0">
                        <a:effectLst/>
                        <a:latin typeface="+mj-lt"/>
                      </a:endParaRPr>
                    </a:p>
                  </a:txBody>
                  <a:tcPr marL="15470" marR="24752" marT="3094" marB="3094" anchor="ctr"/>
                </a:tc>
                <a:extLst>
                  <a:ext uri="{0D108BD9-81ED-4DB2-BD59-A6C34878D82A}">
                    <a16:rowId xmlns:a16="http://schemas.microsoft.com/office/drawing/2014/main" val="2117940988"/>
                  </a:ext>
                </a:extLst>
              </a:tr>
              <a:tr h="269359">
                <a:tc>
                  <a:txBody>
                    <a:bodyPr/>
                    <a:lstStyle/>
                    <a:p>
                      <a:r>
                        <a:rPr lang="en-IN" sz="1200" dirty="0">
                          <a:effectLst/>
                        </a:rPr>
                        <a:t>Float</a:t>
                      </a:r>
                      <a:endParaRPr lang="en-IN" sz="1200" dirty="0">
                        <a:effectLst/>
                        <a:latin typeface="+mj-lt"/>
                      </a:endParaRPr>
                    </a:p>
                  </a:txBody>
                  <a:tcPr marL="15470" marR="24752" marT="3094" marB="3094" anchor="ctr"/>
                </a:tc>
                <a:tc>
                  <a:txBody>
                    <a:bodyPr/>
                    <a:lstStyle/>
                    <a:p>
                      <a:r>
                        <a:rPr lang="en-IN" sz="1200" u="none" strike="noStrike">
                          <a:effectLst/>
                          <a:hlinkClick r:id="rId3"/>
                        </a:rPr>
                        <a:t>integer</a:t>
                      </a:r>
                      <a:r>
                        <a:rPr lang="en-IN" sz="1200">
                          <a:effectLst/>
                        </a:rPr>
                        <a:t>, </a:t>
                      </a:r>
                      <a:r>
                        <a:rPr lang="en-IN" sz="1200" u="none" strike="noStrike">
                          <a:effectLst/>
                          <a:hlinkClick r:id="rId8"/>
                        </a:rPr>
                        <a:t>float</a:t>
                      </a:r>
                      <a:endParaRPr lang="en-IN" sz="1200">
                        <a:effectLst/>
                        <a:latin typeface="+mj-lt"/>
                      </a:endParaRPr>
                    </a:p>
                  </a:txBody>
                  <a:tcPr marL="15470" marR="24752" marT="3094" marB="3094" anchor="ctr"/>
                </a:tc>
                <a:tc>
                  <a:txBody>
                    <a:bodyPr/>
                    <a:lstStyle/>
                    <a:p>
                      <a:r>
                        <a:rPr lang="en-IN" sz="1000" dirty="0">
                          <a:effectLst/>
                        </a:rPr>
                        <a:t>32-bit IEEE-754 floating point</a:t>
                      </a:r>
                      <a:endParaRPr lang="en-IN" sz="1000" dirty="0">
                        <a:effectLst/>
                        <a:latin typeface="+mj-lt"/>
                      </a:endParaRPr>
                    </a:p>
                  </a:txBody>
                  <a:tcPr marL="15470" marR="24752" marT="3094" marB="3094" anchor="ctr"/>
                </a:tc>
                <a:extLst>
                  <a:ext uri="{0D108BD9-81ED-4DB2-BD59-A6C34878D82A}">
                    <a16:rowId xmlns:a16="http://schemas.microsoft.com/office/drawing/2014/main" val="196102007"/>
                  </a:ext>
                </a:extLst>
              </a:tr>
              <a:tr h="325765">
                <a:tc>
                  <a:txBody>
                    <a:bodyPr/>
                    <a:lstStyle/>
                    <a:p>
                      <a:r>
                        <a:rPr lang="en-IN" sz="1200" dirty="0" err="1">
                          <a:effectLst/>
                        </a:rPr>
                        <a:t>Inet</a:t>
                      </a:r>
                      <a:endParaRPr lang="en-IN" sz="1200" dirty="0">
                        <a:effectLst/>
                        <a:latin typeface="+mj-lt"/>
                      </a:endParaRPr>
                    </a:p>
                  </a:txBody>
                  <a:tcPr marL="15470" marR="24752" marT="3094" marB="3094" anchor="ctr"/>
                </a:tc>
                <a:tc>
                  <a:txBody>
                    <a:bodyPr/>
                    <a:lstStyle/>
                    <a:p>
                      <a:r>
                        <a:rPr lang="en-IN" sz="1200" u="none" strike="noStrike">
                          <a:effectLst/>
                          <a:hlinkClick r:id="rId2"/>
                        </a:rPr>
                        <a:t>string</a:t>
                      </a:r>
                      <a:endParaRPr lang="en-IN" sz="1200">
                        <a:effectLst/>
                        <a:latin typeface="+mj-lt"/>
                      </a:endParaRPr>
                    </a:p>
                  </a:txBody>
                  <a:tcPr marL="15470" marR="24752" marT="3094" marB="3094" anchor="ctr"/>
                </a:tc>
                <a:tc>
                  <a:txBody>
                    <a:bodyPr/>
                    <a:lstStyle/>
                    <a:p>
                      <a:r>
                        <a:rPr lang="en-IN" sz="1000" dirty="0">
                          <a:effectLst/>
                        </a:rPr>
                        <a:t>An IP address, either IPv4 (4 bytes long) or IPv6 (16 bytes long). Note that there is no </a:t>
                      </a:r>
                      <a:r>
                        <a:rPr lang="en-IN" sz="1000" dirty="0" err="1">
                          <a:effectLst/>
                        </a:rPr>
                        <a:t>inet</a:t>
                      </a:r>
                      <a:r>
                        <a:rPr lang="en-IN" sz="1000" dirty="0">
                          <a:effectLst/>
                        </a:rPr>
                        <a:t> constant, IP address should be input as strings</a:t>
                      </a:r>
                      <a:endParaRPr lang="en-IN" sz="1000" dirty="0">
                        <a:effectLst/>
                        <a:latin typeface="+mj-lt"/>
                      </a:endParaRPr>
                    </a:p>
                  </a:txBody>
                  <a:tcPr marL="15470" marR="24752" marT="3094" marB="3094" anchor="ctr"/>
                </a:tc>
                <a:extLst>
                  <a:ext uri="{0D108BD9-81ED-4DB2-BD59-A6C34878D82A}">
                    <a16:rowId xmlns:a16="http://schemas.microsoft.com/office/drawing/2014/main" val="2395423991"/>
                  </a:ext>
                </a:extLst>
              </a:tr>
            </a:tbl>
          </a:graphicData>
        </a:graphic>
      </p:graphicFrame>
    </p:spTree>
    <p:extLst>
      <p:ext uri="{BB962C8B-B14F-4D97-AF65-F5344CB8AC3E}">
        <p14:creationId xmlns:p14="http://schemas.microsoft.com/office/powerpoint/2010/main" val="3569324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0661E-7AAE-4EE9-9C9E-0546B140BC6D}"/>
              </a:ext>
            </a:extLst>
          </p:cNvPr>
          <p:cNvSpPr>
            <a:spLocks noGrp="1"/>
          </p:cNvSpPr>
          <p:nvPr>
            <p:ph type="title"/>
          </p:nvPr>
        </p:nvSpPr>
        <p:spPr/>
        <p:txBody>
          <a:bodyPr>
            <a:normAutofit fontScale="90000"/>
          </a:bodyPr>
          <a:lstStyle/>
          <a:p>
            <a:r>
              <a:rPr lang="en-US" dirty="0" err="1"/>
              <a:t>SimpleStrategy</a:t>
            </a:r>
            <a:r>
              <a:rPr lang="en-US" dirty="0"/>
              <a:t> vs </a:t>
            </a:r>
            <a:r>
              <a:rPr lang="en-US" dirty="0" err="1"/>
              <a:t>NetworkTopologyStrategy</a:t>
            </a:r>
            <a:endParaRPr lang="en-US" dirty="0"/>
          </a:p>
        </p:txBody>
      </p:sp>
      <p:sp>
        <p:nvSpPr>
          <p:cNvPr id="3" name="Text Placeholder 2">
            <a:extLst>
              <a:ext uri="{FF2B5EF4-FFF2-40B4-BE49-F238E27FC236}">
                <a16:creationId xmlns:a16="http://schemas.microsoft.com/office/drawing/2014/main" id="{3F074B3C-0466-4602-9208-A3EFAA1E160E}"/>
              </a:ext>
            </a:extLst>
          </p:cNvPr>
          <p:cNvSpPr>
            <a:spLocks noGrp="1"/>
          </p:cNvSpPr>
          <p:nvPr>
            <p:ph type="body" idx="1"/>
          </p:nvPr>
        </p:nvSpPr>
        <p:spPr/>
        <p:txBody>
          <a:bodyPr/>
          <a:lstStyle/>
          <a:p>
            <a:r>
              <a:rPr lang="en-US" dirty="0" err="1">
                <a:solidFill>
                  <a:schemeClr val="tx1"/>
                </a:solidFill>
              </a:rPr>
              <a:t>SimpleStrategy</a:t>
            </a:r>
            <a:r>
              <a:rPr lang="en-US" dirty="0">
                <a:solidFill>
                  <a:schemeClr val="tx1"/>
                </a:solidFill>
              </a:rPr>
              <a:t> is for data, that can be manageable within some limits such as the data would be text only or limited types of images.</a:t>
            </a:r>
          </a:p>
          <a:p>
            <a:r>
              <a:rPr lang="en-US" dirty="0" err="1">
                <a:solidFill>
                  <a:schemeClr val="tx1"/>
                </a:solidFill>
              </a:rPr>
              <a:t>NetworkTopologyStrategy</a:t>
            </a:r>
            <a:r>
              <a:rPr lang="en-US" dirty="0">
                <a:solidFill>
                  <a:schemeClr val="tx1"/>
                </a:solidFill>
              </a:rPr>
              <a:t> is for data such as High quality images and videos which had to travel through the network and data will be distributed among different clusters.</a:t>
            </a:r>
          </a:p>
        </p:txBody>
      </p:sp>
      <p:sp>
        <p:nvSpPr>
          <p:cNvPr id="4" name="Slide Number Placeholder 3">
            <a:extLst>
              <a:ext uri="{FF2B5EF4-FFF2-40B4-BE49-F238E27FC236}">
                <a16:creationId xmlns:a16="http://schemas.microsoft.com/office/drawing/2014/main" id="{8B2C607D-3FCE-4B6D-8E12-35EB9460EAC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4280660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09EC-C096-4045-A06E-90F680DB587C}"/>
              </a:ext>
            </a:extLst>
          </p:cNvPr>
          <p:cNvSpPr>
            <a:spLocks noGrp="1"/>
          </p:cNvSpPr>
          <p:nvPr>
            <p:ph type="title"/>
          </p:nvPr>
        </p:nvSpPr>
        <p:spPr/>
        <p:txBody>
          <a:bodyPr>
            <a:normAutofit fontScale="90000"/>
          </a:bodyPr>
          <a:lstStyle/>
          <a:p>
            <a:r>
              <a:rPr lang="en-US" dirty="0"/>
              <a:t>Replication Factor</a:t>
            </a:r>
          </a:p>
        </p:txBody>
      </p:sp>
      <p:sp>
        <p:nvSpPr>
          <p:cNvPr id="3" name="Text Placeholder 2">
            <a:extLst>
              <a:ext uri="{FF2B5EF4-FFF2-40B4-BE49-F238E27FC236}">
                <a16:creationId xmlns:a16="http://schemas.microsoft.com/office/drawing/2014/main" id="{12AE27F1-9544-453B-B576-38F872FC7261}"/>
              </a:ext>
            </a:extLst>
          </p:cNvPr>
          <p:cNvSpPr>
            <a:spLocks noGrp="1"/>
          </p:cNvSpPr>
          <p:nvPr>
            <p:ph type="body" idx="1"/>
          </p:nvPr>
        </p:nvSpPr>
        <p:spPr>
          <a:xfrm>
            <a:off x="311700" y="1205640"/>
            <a:ext cx="8520600" cy="3416400"/>
          </a:xfrm>
        </p:spPr>
        <p:txBody>
          <a:bodyPr/>
          <a:lstStyle/>
          <a:p>
            <a:r>
              <a:rPr lang="en-US" dirty="0">
                <a:solidFill>
                  <a:schemeClr val="tx1"/>
                </a:solidFill>
              </a:rPr>
              <a:t>Replication factor is the strategy in Cassandra which makes replicas in nodes around the cluster to ensure reliability and scalability. </a:t>
            </a:r>
          </a:p>
          <a:p>
            <a:endParaRPr lang="en-US" dirty="0">
              <a:solidFill>
                <a:schemeClr val="tx1"/>
              </a:solidFill>
            </a:endParaRPr>
          </a:p>
          <a:p>
            <a:r>
              <a:rPr lang="en-US" dirty="0">
                <a:solidFill>
                  <a:schemeClr val="tx1"/>
                </a:solidFill>
              </a:rPr>
              <a:t>The total number of replicas around the clusters is referred to as Replication Factor.</a:t>
            </a:r>
          </a:p>
        </p:txBody>
      </p:sp>
      <p:sp>
        <p:nvSpPr>
          <p:cNvPr id="4" name="Slide Number Placeholder 3">
            <a:extLst>
              <a:ext uri="{FF2B5EF4-FFF2-40B4-BE49-F238E27FC236}">
                <a16:creationId xmlns:a16="http://schemas.microsoft.com/office/drawing/2014/main" id="{44F9C437-1BAF-4F24-B03D-2C603D0544C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653766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157E3BA-254B-4760-AF86-03F03224553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19</a:t>
            </a:fld>
            <a:endParaRPr lang="en"/>
          </a:p>
        </p:txBody>
      </p:sp>
      <p:pic>
        <p:nvPicPr>
          <p:cNvPr id="3" name="Picture 2">
            <a:extLst>
              <a:ext uri="{FF2B5EF4-FFF2-40B4-BE49-F238E27FC236}">
                <a16:creationId xmlns:a16="http://schemas.microsoft.com/office/drawing/2014/main" id="{75C20B10-456E-4BE4-BB30-6BFD0211C74D}"/>
              </a:ext>
            </a:extLst>
          </p:cNvPr>
          <p:cNvPicPr>
            <a:picLocks noChangeAspect="1"/>
          </p:cNvPicPr>
          <p:nvPr/>
        </p:nvPicPr>
        <p:blipFill>
          <a:blip r:embed="rId2"/>
          <a:stretch>
            <a:fillRect/>
          </a:stretch>
        </p:blipFill>
        <p:spPr>
          <a:xfrm>
            <a:off x="1736651" y="316496"/>
            <a:ext cx="5783388" cy="4189049"/>
          </a:xfrm>
          <a:prstGeom prst="rect">
            <a:avLst/>
          </a:prstGeom>
        </p:spPr>
      </p:pic>
    </p:spTree>
    <p:extLst>
      <p:ext uri="{BB962C8B-B14F-4D97-AF65-F5344CB8AC3E}">
        <p14:creationId xmlns:p14="http://schemas.microsoft.com/office/powerpoint/2010/main" val="389333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866013"/>
          <a:ext cx="9144000" cy="6009513"/>
          <a:chOff x="0" y="866013"/>
          <a:chExt cx="9144000" cy="6009513"/>
        </a:xfrm>
      </p:grpSpPr>
      <p:sp>
        <p:nvSpPr>
          <p:cNvPr id="3" name="Title 2">
            <a:extLst>
              <a:ext uri="{FF2B5EF4-FFF2-40B4-BE49-F238E27FC236}">
                <a16:creationId xmlns:a16="http://schemas.microsoft.com/office/drawing/2014/main" id="{BBFB4945-CA05-4153-AF1D-67496D6B2B58}"/>
              </a:ext>
            </a:extLst>
          </p:cNvPr>
          <p:cNvSpPr>
            <a:spLocks noGrp="1"/>
          </p:cNvSpPr>
          <p:nvPr>
            <p:ph type="title"/>
          </p:nvPr>
        </p:nvSpPr>
        <p:spPr/>
        <p:txBody>
          <a:bodyPr/>
          <a:lstStyle/>
          <a:p>
            <a:r>
              <a:rPr lang="en-IN" dirty="0"/>
              <a:t>Overview</a:t>
            </a:r>
          </a:p>
        </p:txBody>
      </p:sp>
      <p:sp>
        <p:nvSpPr>
          <p:cNvPr id="4" name="Content Placeholder 3">
            <a:extLst>
              <a:ext uri="{FF2B5EF4-FFF2-40B4-BE49-F238E27FC236}">
                <a16:creationId xmlns:a16="http://schemas.microsoft.com/office/drawing/2014/main" id="{346517A4-9E8D-45FC-B521-4F6E815078B3}"/>
              </a:ext>
            </a:extLst>
          </p:cNvPr>
          <p:cNvSpPr>
            <a:spLocks noGrp="1"/>
          </p:cNvSpPr>
          <p:nvPr>
            <p:ph idx="1"/>
          </p:nvPr>
        </p:nvSpPr>
        <p:spPr>
          <a:xfrm>
            <a:off x="457200" y="1243851"/>
            <a:ext cx="8229600" cy="3394472"/>
          </a:xfrm>
        </p:spPr>
        <p:txBody>
          <a:bodyPr>
            <a:normAutofit/>
          </a:bodyPr>
          <a:lstStyle/>
          <a:p>
            <a:r>
              <a:rPr lang="en-IN" dirty="0"/>
              <a:t>Cassandra Introduction</a:t>
            </a:r>
          </a:p>
          <a:p>
            <a:r>
              <a:rPr lang="en-IN" dirty="0"/>
              <a:t>Strengths</a:t>
            </a:r>
          </a:p>
          <a:p>
            <a:r>
              <a:rPr lang="en-IN" dirty="0"/>
              <a:t>Architecture</a:t>
            </a:r>
          </a:p>
          <a:p>
            <a:r>
              <a:rPr lang="en-IN" dirty="0"/>
              <a:t>Data Types</a:t>
            </a:r>
          </a:p>
          <a:p>
            <a:r>
              <a:rPr lang="en-IN" dirty="0"/>
              <a:t>Commands</a:t>
            </a:r>
          </a:p>
        </p:txBody>
      </p:sp>
    </p:spTree>
    <p:extLst>
      <p:ext uri="{BB962C8B-B14F-4D97-AF65-F5344CB8AC3E}">
        <p14:creationId xmlns:p14="http://schemas.microsoft.com/office/powerpoint/2010/main" val="3007539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157E3BA-254B-4760-AF86-03F03224553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pic>
        <p:nvPicPr>
          <p:cNvPr id="2" name="Picture 1">
            <a:extLst>
              <a:ext uri="{FF2B5EF4-FFF2-40B4-BE49-F238E27FC236}">
                <a16:creationId xmlns:a16="http://schemas.microsoft.com/office/drawing/2014/main" id="{923E638F-DA46-4AA8-A3BE-D79DF706EEC8}"/>
              </a:ext>
            </a:extLst>
          </p:cNvPr>
          <p:cNvPicPr>
            <a:picLocks noChangeAspect="1"/>
          </p:cNvPicPr>
          <p:nvPr/>
        </p:nvPicPr>
        <p:blipFill rotWithShape="1">
          <a:blip r:embed="rId2"/>
          <a:srcRect b="7082"/>
          <a:stretch/>
        </p:blipFill>
        <p:spPr>
          <a:xfrm>
            <a:off x="948266" y="302849"/>
            <a:ext cx="6953955" cy="3964351"/>
          </a:xfrm>
          <a:prstGeom prst="rect">
            <a:avLst/>
          </a:prstGeom>
        </p:spPr>
      </p:pic>
    </p:spTree>
    <p:extLst>
      <p:ext uri="{BB962C8B-B14F-4D97-AF65-F5344CB8AC3E}">
        <p14:creationId xmlns:p14="http://schemas.microsoft.com/office/powerpoint/2010/main" val="1302442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10907"/>
          <a:ext cx="9144000" cy="6868907"/>
          <a:chOff x="0" y="10907"/>
          <a:chExt cx="9144000" cy="6868907"/>
        </a:xfrm>
      </p:grpSpPr>
      <p:pic>
        <p:nvPicPr>
          <p:cNvPr id="2" name="Slide"/>
          <p:cNvPicPr>
            <a:picLocks noChangeAspect="1"/>
          </p:cNvPicPr>
          <p:nvPr/>
        </p:nvPicPr>
        <p:blipFill>
          <a:blip r:embed="rId2"/>
          <a:stretch>
            <a:fillRect/>
          </a:stretch>
        </p:blipFill>
        <p:spPr>
          <a:xfrm>
            <a:off x="1637414" y="251400"/>
            <a:ext cx="5711456" cy="4283592"/>
          </a:xfrm>
          <a:prstGeom prst="rect">
            <a:avLst/>
          </a:prstGeom>
        </p:spPr>
      </p:pic>
    </p:spTree>
    <p:extLst>
      <p:ext uri="{BB962C8B-B14F-4D97-AF65-F5344CB8AC3E}">
        <p14:creationId xmlns:p14="http://schemas.microsoft.com/office/powerpoint/2010/main" val="1059073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10907"/>
          <a:ext cx="9144000" cy="6868907"/>
          <a:chOff x="0" y="10907"/>
          <a:chExt cx="9144000" cy="6868907"/>
        </a:xfrm>
      </p:grpSpPr>
      <p:pic>
        <p:nvPicPr>
          <p:cNvPr id="2" name="Slide"/>
          <p:cNvPicPr>
            <a:picLocks noChangeAspect="1"/>
          </p:cNvPicPr>
          <p:nvPr/>
        </p:nvPicPr>
        <p:blipFill>
          <a:blip r:embed="rId2"/>
          <a:stretch>
            <a:fillRect/>
          </a:stretch>
        </p:blipFill>
        <p:spPr>
          <a:xfrm>
            <a:off x="1672856" y="281524"/>
            <a:ext cx="5605130" cy="4203848"/>
          </a:xfrm>
          <a:prstGeom prst="rect">
            <a:avLst/>
          </a:prstGeom>
        </p:spPr>
      </p:pic>
    </p:spTree>
    <p:extLst>
      <p:ext uri="{BB962C8B-B14F-4D97-AF65-F5344CB8AC3E}">
        <p14:creationId xmlns:p14="http://schemas.microsoft.com/office/powerpoint/2010/main" val="2960021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10907"/>
          <a:ext cx="9144000" cy="6868907"/>
          <a:chOff x="0" y="10907"/>
          <a:chExt cx="9144000" cy="6868907"/>
        </a:xfrm>
      </p:grpSpPr>
      <p:pic>
        <p:nvPicPr>
          <p:cNvPr id="2" name="Slide"/>
          <p:cNvPicPr>
            <a:picLocks noChangeAspect="1"/>
          </p:cNvPicPr>
          <p:nvPr/>
        </p:nvPicPr>
        <p:blipFill>
          <a:blip r:embed="rId2"/>
          <a:stretch>
            <a:fillRect/>
          </a:stretch>
        </p:blipFill>
        <p:spPr>
          <a:xfrm>
            <a:off x="1750828" y="293930"/>
            <a:ext cx="5711456" cy="4283592"/>
          </a:xfrm>
          <a:prstGeom prst="rect">
            <a:avLst/>
          </a:prstGeom>
        </p:spPr>
      </p:pic>
    </p:spTree>
    <p:extLst>
      <p:ext uri="{BB962C8B-B14F-4D97-AF65-F5344CB8AC3E}">
        <p14:creationId xmlns:p14="http://schemas.microsoft.com/office/powerpoint/2010/main" val="1159624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157E3BA-254B-4760-AF86-03F03224553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24</a:t>
            </a:fld>
            <a:endParaRPr lang="en"/>
          </a:p>
        </p:txBody>
      </p:sp>
      <p:pic>
        <p:nvPicPr>
          <p:cNvPr id="6" name="Picture 5">
            <a:extLst>
              <a:ext uri="{FF2B5EF4-FFF2-40B4-BE49-F238E27FC236}">
                <a16:creationId xmlns:a16="http://schemas.microsoft.com/office/drawing/2014/main" id="{CF90CB22-5F8A-48D7-8B0D-24412C2B1076}"/>
              </a:ext>
            </a:extLst>
          </p:cNvPr>
          <p:cNvPicPr>
            <a:picLocks noChangeAspect="1"/>
          </p:cNvPicPr>
          <p:nvPr/>
        </p:nvPicPr>
        <p:blipFill>
          <a:blip r:embed="rId2"/>
          <a:stretch>
            <a:fillRect/>
          </a:stretch>
        </p:blipFill>
        <p:spPr>
          <a:xfrm>
            <a:off x="3526466" y="393949"/>
            <a:ext cx="4848446" cy="4067175"/>
          </a:xfrm>
          <a:prstGeom prst="rect">
            <a:avLst/>
          </a:prstGeom>
        </p:spPr>
      </p:pic>
      <p:sp>
        <p:nvSpPr>
          <p:cNvPr id="5" name="TextBox 4">
            <a:extLst>
              <a:ext uri="{FF2B5EF4-FFF2-40B4-BE49-F238E27FC236}">
                <a16:creationId xmlns:a16="http://schemas.microsoft.com/office/drawing/2014/main" id="{19349D6E-5EF2-4439-999F-15ACF3F01418}"/>
              </a:ext>
            </a:extLst>
          </p:cNvPr>
          <p:cNvSpPr txBox="1"/>
          <p:nvPr/>
        </p:nvSpPr>
        <p:spPr>
          <a:xfrm>
            <a:off x="637953" y="1531088"/>
            <a:ext cx="1637414" cy="369332"/>
          </a:xfrm>
          <a:prstGeom prst="rect">
            <a:avLst/>
          </a:prstGeom>
          <a:noFill/>
        </p:spPr>
        <p:txBody>
          <a:bodyPr wrap="square" rtlCol="0">
            <a:spAutoFit/>
          </a:bodyPr>
          <a:lstStyle/>
          <a:p>
            <a:r>
              <a:rPr lang="en-IN" b="1" i="1" dirty="0"/>
              <a:t>ALTER</a:t>
            </a:r>
          </a:p>
        </p:txBody>
      </p:sp>
    </p:spTree>
    <p:extLst>
      <p:ext uri="{BB962C8B-B14F-4D97-AF65-F5344CB8AC3E}">
        <p14:creationId xmlns:p14="http://schemas.microsoft.com/office/powerpoint/2010/main" val="1622672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C9C870F-4F8F-4720-B3D0-C9A983E774F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25</a:t>
            </a:fld>
            <a:endParaRPr lang="en"/>
          </a:p>
        </p:txBody>
      </p:sp>
      <p:pic>
        <p:nvPicPr>
          <p:cNvPr id="4" name="Picture 3">
            <a:extLst>
              <a:ext uri="{FF2B5EF4-FFF2-40B4-BE49-F238E27FC236}">
                <a16:creationId xmlns:a16="http://schemas.microsoft.com/office/drawing/2014/main" id="{F3B666E5-84E9-4FCF-8096-C9C291A1325D}"/>
              </a:ext>
            </a:extLst>
          </p:cNvPr>
          <p:cNvPicPr>
            <a:picLocks noChangeAspect="1"/>
          </p:cNvPicPr>
          <p:nvPr/>
        </p:nvPicPr>
        <p:blipFill>
          <a:blip r:embed="rId2"/>
          <a:stretch>
            <a:fillRect/>
          </a:stretch>
        </p:blipFill>
        <p:spPr>
          <a:xfrm>
            <a:off x="4045577" y="678600"/>
            <a:ext cx="4752975" cy="2581275"/>
          </a:xfrm>
          <a:prstGeom prst="rect">
            <a:avLst/>
          </a:prstGeom>
        </p:spPr>
      </p:pic>
      <p:sp>
        <p:nvSpPr>
          <p:cNvPr id="7" name="TextBox 6">
            <a:extLst>
              <a:ext uri="{FF2B5EF4-FFF2-40B4-BE49-F238E27FC236}">
                <a16:creationId xmlns:a16="http://schemas.microsoft.com/office/drawing/2014/main" id="{8872253B-90DA-4B57-95E5-828D52E77F05}"/>
              </a:ext>
            </a:extLst>
          </p:cNvPr>
          <p:cNvSpPr txBox="1"/>
          <p:nvPr/>
        </p:nvSpPr>
        <p:spPr>
          <a:xfrm>
            <a:off x="637953" y="1531088"/>
            <a:ext cx="1637414" cy="923330"/>
          </a:xfrm>
          <a:prstGeom prst="rect">
            <a:avLst/>
          </a:prstGeom>
          <a:noFill/>
        </p:spPr>
        <p:txBody>
          <a:bodyPr wrap="square" rtlCol="0">
            <a:spAutoFit/>
          </a:bodyPr>
          <a:lstStyle/>
          <a:p>
            <a:r>
              <a:rPr lang="en-IN" b="1" i="1" dirty="0"/>
              <a:t>Creation of Index and </a:t>
            </a:r>
            <a:r>
              <a:rPr lang="en-IN" b="1" i="1" dirty="0" err="1"/>
              <a:t>Keyspace</a:t>
            </a:r>
            <a:endParaRPr lang="en-IN" b="1" i="1" dirty="0"/>
          </a:p>
        </p:txBody>
      </p:sp>
    </p:spTree>
    <p:extLst>
      <p:ext uri="{BB962C8B-B14F-4D97-AF65-F5344CB8AC3E}">
        <p14:creationId xmlns:p14="http://schemas.microsoft.com/office/powerpoint/2010/main" val="3105358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222F189-81C7-4168-BE85-4387BABB651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26</a:t>
            </a:fld>
            <a:endParaRPr lang="en"/>
          </a:p>
        </p:txBody>
      </p:sp>
      <p:pic>
        <p:nvPicPr>
          <p:cNvPr id="4" name="Picture 3">
            <a:extLst>
              <a:ext uri="{FF2B5EF4-FFF2-40B4-BE49-F238E27FC236}">
                <a16:creationId xmlns:a16="http://schemas.microsoft.com/office/drawing/2014/main" id="{2A86561B-061A-4C00-B195-44F50600D22B}"/>
              </a:ext>
            </a:extLst>
          </p:cNvPr>
          <p:cNvPicPr>
            <a:picLocks noChangeAspect="1"/>
          </p:cNvPicPr>
          <p:nvPr/>
        </p:nvPicPr>
        <p:blipFill>
          <a:blip r:embed="rId2"/>
          <a:stretch>
            <a:fillRect/>
          </a:stretch>
        </p:blipFill>
        <p:spPr>
          <a:xfrm>
            <a:off x="3624233" y="492633"/>
            <a:ext cx="4848225" cy="3667125"/>
          </a:xfrm>
          <a:prstGeom prst="rect">
            <a:avLst/>
          </a:prstGeom>
        </p:spPr>
      </p:pic>
      <p:sp>
        <p:nvSpPr>
          <p:cNvPr id="7" name="TextBox 6">
            <a:extLst>
              <a:ext uri="{FF2B5EF4-FFF2-40B4-BE49-F238E27FC236}">
                <a16:creationId xmlns:a16="http://schemas.microsoft.com/office/drawing/2014/main" id="{AB31A160-3876-4C9F-8B91-2567AAB5E83D}"/>
              </a:ext>
            </a:extLst>
          </p:cNvPr>
          <p:cNvSpPr txBox="1"/>
          <p:nvPr/>
        </p:nvSpPr>
        <p:spPr>
          <a:xfrm>
            <a:off x="637953" y="1531088"/>
            <a:ext cx="1637414" cy="646331"/>
          </a:xfrm>
          <a:prstGeom prst="rect">
            <a:avLst/>
          </a:prstGeom>
          <a:noFill/>
        </p:spPr>
        <p:txBody>
          <a:bodyPr wrap="square" rtlCol="0">
            <a:spAutoFit/>
          </a:bodyPr>
          <a:lstStyle/>
          <a:p>
            <a:r>
              <a:rPr lang="en-IN" b="1" i="1" dirty="0"/>
              <a:t>Creation of Table</a:t>
            </a:r>
          </a:p>
        </p:txBody>
      </p:sp>
    </p:spTree>
    <p:extLst>
      <p:ext uri="{BB962C8B-B14F-4D97-AF65-F5344CB8AC3E}">
        <p14:creationId xmlns:p14="http://schemas.microsoft.com/office/powerpoint/2010/main" val="1516585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CD31B1-DD20-4EB4-A550-1D3C29247AF3}"/>
              </a:ext>
            </a:extLst>
          </p:cNvPr>
          <p:cNvPicPr>
            <a:picLocks noChangeAspect="1"/>
          </p:cNvPicPr>
          <p:nvPr/>
        </p:nvPicPr>
        <p:blipFill rotWithShape="1">
          <a:blip r:embed="rId2"/>
          <a:srcRect b="41054"/>
          <a:stretch/>
        </p:blipFill>
        <p:spPr>
          <a:xfrm>
            <a:off x="3833037" y="746475"/>
            <a:ext cx="4965405" cy="2769553"/>
          </a:xfrm>
          <a:prstGeom prst="rect">
            <a:avLst/>
          </a:prstGeom>
        </p:spPr>
      </p:pic>
      <p:sp>
        <p:nvSpPr>
          <p:cNvPr id="5" name="Slide Number Placeholder 4">
            <a:extLst>
              <a:ext uri="{FF2B5EF4-FFF2-40B4-BE49-F238E27FC236}">
                <a16:creationId xmlns:a16="http://schemas.microsoft.com/office/drawing/2014/main" id="{9757CEDD-D1CB-45EE-B5D2-993D4023E72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27</a:t>
            </a:fld>
            <a:endParaRPr lang="en"/>
          </a:p>
        </p:txBody>
      </p:sp>
      <p:sp>
        <p:nvSpPr>
          <p:cNvPr id="6" name="TextBox 5">
            <a:extLst>
              <a:ext uri="{FF2B5EF4-FFF2-40B4-BE49-F238E27FC236}">
                <a16:creationId xmlns:a16="http://schemas.microsoft.com/office/drawing/2014/main" id="{D905A504-E40E-49EC-B129-B7A90CA99A47}"/>
              </a:ext>
            </a:extLst>
          </p:cNvPr>
          <p:cNvSpPr txBox="1"/>
          <p:nvPr/>
        </p:nvSpPr>
        <p:spPr>
          <a:xfrm>
            <a:off x="637953" y="1531088"/>
            <a:ext cx="1637414" cy="1200329"/>
          </a:xfrm>
          <a:prstGeom prst="rect">
            <a:avLst/>
          </a:prstGeom>
          <a:noFill/>
        </p:spPr>
        <p:txBody>
          <a:bodyPr wrap="square" rtlCol="0">
            <a:spAutoFit/>
          </a:bodyPr>
          <a:lstStyle/>
          <a:p>
            <a:r>
              <a:rPr lang="en-IN" b="1" i="1" dirty="0"/>
              <a:t>Creation of Table, Trigger, Type and User</a:t>
            </a:r>
          </a:p>
        </p:txBody>
      </p:sp>
    </p:spTree>
    <p:extLst>
      <p:ext uri="{BB962C8B-B14F-4D97-AF65-F5344CB8AC3E}">
        <p14:creationId xmlns:p14="http://schemas.microsoft.com/office/powerpoint/2010/main" val="3826068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823F0DB-07EE-40F6-91E5-C7A9B3B6CF3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28</a:t>
            </a:fld>
            <a:endParaRPr lang="en"/>
          </a:p>
        </p:txBody>
      </p:sp>
      <p:pic>
        <p:nvPicPr>
          <p:cNvPr id="4" name="Picture 3">
            <a:extLst>
              <a:ext uri="{FF2B5EF4-FFF2-40B4-BE49-F238E27FC236}">
                <a16:creationId xmlns:a16="http://schemas.microsoft.com/office/drawing/2014/main" id="{8E6C940C-C8E6-432A-B961-A26186ACEF93}"/>
              </a:ext>
            </a:extLst>
          </p:cNvPr>
          <p:cNvPicPr>
            <a:picLocks noChangeAspect="1"/>
          </p:cNvPicPr>
          <p:nvPr/>
        </p:nvPicPr>
        <p:blipFill>
          <a:blip r:embed="rId2"/>
          <a:stretch>
            <a:fillRect/>
          </a:stretch>
        </p:blipFill>
        <p:spPr>
          <a:xfrm>
            <a:off x="4508648" y="704186"/>
            <a:ext cx="4762500" cy="3295650"/>
          </a:xfrm>
          <a:prstGeom prst="rect">
            <a:avLst/>
          </a:prstGeom>
        </p:spPr>
      </p:pic>
      <p:pic>
        <p:nvPicPr>
          <p:cNvPr id="7" name="Picture 6">
            <a:extLst>
              <a:ext uri="{FF2B5EF4-FFF2-40B4-BE49-F238E27FC236}">
                <a16:creationId xmlns:a16="http://schemas.microsoft.com/office/drawing/2014/main" id="{A8EF6BA2-7689-465A-B9FE-19A3C7CFBF83}"/>
              </a:ext>
            </a:extLst>
          </p:cNvPr>
          <p:cNvPicPr>
            <a:picLocks noChangeAspect="1"/>
          </p:cNvPicPr>
          <p:nvPr/>
        </p:nvPicPr>
        <p:blipFill rotWithShape="1">
          <a:blip r:embed="rId3"/>
          <a:srcRect t="59207"/>
          <a:stretch/>
        </p:blipFill>
        <p:spPr>
          <a:xfrm>
            <a:off x="203792" y="645042"/>
            <a:ext cx="4254794" cy="1642368"/>
          </a:xfrm>
          <a:prstGeom prst="rect">
            <a:avLst/>
          </a:prstGeom>
        </p:spPr>
      </p:pic>
      <p:sp>
        <p:nvSpPr>
          <p:cNvPr id="9" name="TextBox 8">
            <a:extLst>
              <a:ext uri="{FF2B5EF4-FFF2-40B4-BE49-F238E27FC236}">
                <a16:creationId xmlns:a16="http://schemas.microsoft.com/office/drawing/2014/main" id="{FB3A5486-CAD2-4608-8734-DA63558EB721}"/>
              </a:ext>
            </a:extLst>
          </p:cNvPr>
          <p:cNvSpPr txBox="1"/>
          <p:nvPr/>
        </p:nvSpPr>
        <p:spPr>
          <a:xfrm>
            <a:off x="1020726" y="2445487"/>
            <a:ext cx="1637414" cy="369332"/>
          </a:xfrm>
          <a:prstGeom prst="rect">
            <a:avLst/>
          </a:prstGeom>
          <a:noFill/>
        </p:spPr>
        <p:txBody>
          <a:bodyPr wrap="square" rtlCol="0">
            <a:spAutoFit/>
          </a:bodyPr>
          <a:lstStyle/>
          <a:p>
            <a:r>
              <a:rPr lang="en-IN" b="1" i="1" dirty="0"/>
              <a:t>Delete / Drop</a:t>
            </a:r>
          </a:p>
        </p:txBody>
      </p:sp>
      <p:sp>
        <p:nvSpPr>
          <p:cNvPr id="10" name="TextBox 9">
            <a:extLst>
              <a:ext uri="{FF2B5EF4-FFF2-40B4-BE49-F238E27FC236}">
                <a16:creationId xmlns:a16="http://schemas.microsoft.com/office/drawing/2014/main" id="{DA4575D9-6482-43DF-90AF-2A055A5A6E08}"/>
              </a:ext>
            </a:extLst>
          </p:cNvPr>
          <p:cNvSpPr txBox="1"/>
          <p:nvPr/>
        </p:nvSpPr>
        <p:spPr>
          <a:xfrm>
            <a:off x="1034017" y="2972896"/>
            <a:ext cx="1637414" cy="646331"/>
          </a:xfrm>
          <a:prstGeom prst="rect">
            <a:avLst/>
          </a:prstGeom>
          <a:noFill/>
        </p:spPr>
        <p:txBody>
          <a:bodyPr wrap="square" rtlCol="0">
            <a:spAutoFit/>
          </a:bodyPr>
          <a:lstStyle/>
          <a:p>
            <a:r>
              <a:rPr lang="en-IN" b="1" i="1" dirty="0"/>
              <a:t>Permission Specification </a:t>
            </a:r>
          </a:p>
        </p:txBody>
      </p:sp>
      <p:sp>
        <p:nvSpPr>
          <p:cNvPr id="11" name="Arrow: Right 10">
            <a:extLst>
              <a:ext uri="{FF2B5EF4-FFF2-40B4-BE49-F238E27FC236}">
                <a16:creationId xmlns:a16="http://schemas.microsoft.com/office/drawing/2014/main" id="{8B7B3BE3-1A72-4944-960C-629C6B01E0AB}"/>
              </a:ext>
            </a:extLst>
          </p:cNvPr>
          <p:cNvSpPr/>
          <p:nvPr/>
        </p:nvSpPr>
        <p:spPr>
          <a:xfrm>
            <a:off x="2671431" y="3161414"/>
            <a:ext cx="1787155" cy="1346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9757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0BE77F5-7809-4BAC-AAD1-5D80061B344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29</a:t>
            </a:fld>
            <a:endParaRPr lang="en"/>
          </a:p>
        </p:txBody>
      </p:sp>
      <p:pic>
        <p:nvPicPr>
          <p:cNvPr id="4" name="Picture 3">
            <a:extLst>
              <a:ext uri="{FF2B5EF4-FFF2-40B4-BE49-F238E27FC236}">
                <a16:creationId xmlns:a16="http://schemas.microsoft.com/office/drawing/2014/main" id="{850F7AE6-15F2-430E-98F4-93A2D035A4A6}"/>
              </a:ext>
            </a:extLst>
          </p:cNvPr>
          <p:cNvPicPr>
            <a:picLocks noChangeAspect="1"/>
          </p:cNvPicPr>
          <p:nvPr/>
        </p:nvPicPr>
        <p:blipFill>
          <a:blip r:embed="rId2"/>
          <a:stretch>
            <a:fillRect/>
          </a:stretch>
        </p:blipFill>
        <p:spPr>
          <a:xfrm>
            <a:off x="4382483" y="1209947"/>
            <a:ext cx="4638675" cy="2143125"/>
          </a:xfrm>
          <a:prstGeom prst="rect">
            <a:avLst/>
          </a:prstGeom>
        </p:spPr>
      </p:pic>
      <p:sp>
        <p:nvSpPr>
          <p:cNvPr id="7" name="TextBox 6">
            <a:extLst>
              <a:ext uri="{FF2B5EF4-FFF2-40B4-BE49-F238E27FC236}">
                <a16:creationId xmlns:a16="http://schemas.microsoft.com/office/drawing/2014/main" id="{7AA6EEAD-FF78-4336-B26E-DA46CC5485E4}"/>
              </a:ext>
            </a:extLst>
          </p:cNvPr>
          <p:cNvSpPr txBox="1"/>
          <p:nvPr/>
        </p:nvSpPr>
        <p:spPr>
          <a:xfrm>
            <a:off x="1020726" y="2445487"/>
            <a:ext cx="1637414" cy="646331"/>
          </a:xfrm>
          <a:prstGeom prst="rect">
            <a:avLst/>
          </a:prstGeom>
          <a:noFill/>
        </p:spPr>
        <p:txBody>
          <a:bodyPr wrap="square" rtlCol="0">
            <a:spAutoFit/>
          </a:bodyPr>
          <a:lstStyle/>
          <a:p>
            <a:r>
              <a:rPr lang="en-IN" b="1" i="1" dirty="0"/>
              <a:t>Insert Command</a:t>
            </a:r>
          </a:p>
        </p:txBody>
      </p:sp>
    </p:spTree>
    <p:extLst>
      <p:ext uri="{BB962C8B-B14F-4D97-AF65-F5344CB8AC3E}">
        <p14:creationId xmlns:p14="http://schemas.microsoft.com/office/powerpoint/2010/main" val="3237298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dirty="0"/>
              <a:t>What is Cassandra?</a:t>
            </a:r>
            <a:r>
              <a:rPr lang="en" dirty="0"/>
              <a:t>	</a:t>
            </a:r>
            <a:endParaRPr dirty="0"/>
          </a:p>
        </p:txBody>
      </p:sp>
      <p:sp>
        <p:nvSpPr>
          <p:cNvPr id="67" name="Shape 67"/>
          <p:cNvSpPr txBox="1">
            <a:spLocks noGrp="1"/>
          </p:cNvSpPr>
          <p:nvPr>
            <p:ph type="body" idx="1"/>
          </p:nvPr>
        </p:nvSpPr>
        <p:spPr>
          <a:xfrm>
            <a:off x="311700" y="1397024"/>
            <a:ext cx="8520600" cy="3416400"/>
          </a:xfrm>
          <a:prstGeom prst="rect">
            <a:avLst/>
          </a:prstGeom>
        </p:spPr>
        <p:txBody>
          <a:bodyPr spcFirstLastPara="1" wrap="square" lIns="91425" tIns="91425" rIns="91425" bIns="91425" anchor="t" anchorCtr="0">
            <a:noAutofit/>
          </a:bodyPr>
          <a:lstStyle/>
          <a:p>
            <a:pPr marL="285750" indent="-285750"/>
            <a:r>
              <a:rPr lang="en" sz="2000" dirty="0">
                <a:solidFill>
                  <a:schemeClr val="tx1"/>
                </a:solidFill>
                <a:latin typeface="+mj-lt"/>
              </a:rPr>
              <a:t>Cassandra is the choice when developers need a </a:t>
            </a:r>
            <a:r>
              <a:rPr lang="en" sz="2000" b="1" dirty="0">
                <a:solidFill>
                  <a:schemeClr val="tx1"/>
                </a:solidFill>
                <a:latin typeface="+mj-lt"/>
              </a:rPr>
              <a:t>scalability</a:t>
            </a:r>
            <a:r>
              <a:rPr lang="en" sz="2000" dirty="0">
                <a:solidFill>
                  <a:schemeClr val="tx1"/>
                </a:solidFill>
                <a:latin typeface="+mj-lt"/>
              </a:rPr>
              <a:t> and </a:t>
            </a:r>
            <a:r>
              <a:rPr lang="en" sz="2000" b="1" dirty="0">
                <a:solidFill>
                  <a:schemeClr val="tx1"/>
                </a:solidFill>
                <a:latin typeface="+mj-lt"/>
              </a:rPr>
              <a:t>high availability</a:t>
            </a:r>
            <a:r>
              <a:rPr lang="en" sz="2000" dirty="0">
                <a:solidFill>
                  <a:schemeClr val="tx1"/>
                </a:solidFill>
                <a:latin typeface="+mj-lt"/>
              </a:rPr>
              <a:t> for the end user(s)</a:t>
            </a:r>
            <a:endParaRPr sz="2000" dirty="0">
              <a:solidFill>
                <a:schemeClr val="tx1"/>
              </a:solidFill>
              <a:latin typeface="+mj-lt"/>
            </a:endParaRPr>
          </a:p>
          <a:p>
            <a:pPr marL="285750" indent="-285750">
              <a:spcBef>
                <a:spcPts val="1600"/>
              </a:spcBef>
              <a:spcAft>
                <a:spcPts val="1600"/>
              </a:spcAft>
            </a:pPr>
            <a:r>
              <a:rPr lang="en-US" sz="2000" b="1" dirty="0">
                <a:solidFill>
                  <a:schemeClr val="tx1"/>
                </a:solidFill>
                <a:latin typeface="+mj-lt"/>
              </a:rPr>
              <a:t>Features</a:t>
            </a:r>
            <a:r>
              <a:rPr lang="en-US" sz="2000" dirty="0">
                <a:solidFill>
                  <a:schemeClr val="tx1"/>
                </a:solidFill>
                <a:latin typeface="+mj-lt"/>
              </a:rPr>
              <a:t>: </a:t>
            </a:r>
          </a:p>
          <a:p>
            <a:pPr marL="742950" lvl="1" indent="-285750">
              <a:spcBef>
                <a:spcPts val="0"/>
              </a:spcBef>
            </a:pPr>
            <a:r>
              <a:rPr lang="en" sz="2000" dirty="0">
                <a:solidFill>
                  <a:schemeClr val="tx1"/>
                </a:solidFill>
                <a:latin typeface="+mj-lt"/>
              </a:rPr>
              <a:t>Best performance</a:t>
            </a:r>
            <a:endParaRPr lang="en" sz="2000" dirty="0">
              <a:latin typeface="+mj-lt"/>
            </a:endParaRPr>
          </a:p>
          <a:p>
            <a:pPr marL="742950" lvl="1" indent="-285750">
              <a:spcBef>
                <a:spcPts val="0"/>
              </a:spcBef>
            </a:pPr>
            <a:r>
              <a:rPr lang="en" sz="2000" dirty="0">
                <a:solidFill>
                  <a:schemeClr val="tx1"/>
                </a:solidFill>
                <a:latin typeface="+mj-lt"/>
              </a:rPr>
              <a:t>Fault tolerant</a:t>
            </a:r>
            <a:endParaRPr lang="en" sz="2000" dirty="0">
              <a:latin typeface="+mj-lt"/>
            </a:endParaRPr>
          </a:p>
          <a:p>
            <a:pPr marL="742950" lvl="1" indent="-285750">
              <a:spcBef>
                <a:spcPts val="0"/>
              </a:spcBef>
            </a:pPr>
            <a:r>
              <a:rPr lang="en" sz="2000" dirty="0">
                <a:solidFill>
                  <a:schemeClr val="tx1"/>
                </a:solidFill>
                <a:latin typeface="+mj-lt"/>
              </a:rPr>
              <a:t>No Single Point of Failure</a:t>
            </a:r>
          </a:p>
          <a:p>
            <a:pPr marL="742950" lvl="1" indent="-285750">
              <a:spcBef>
                <a:spcPts val="0"/>
              </a:spcBef>
            </a:pPr>
            <a:r>
              <a:rPr lang="en" sz="2000" dirty="0">
                <a:solidFill>
                  <a:schemeClr val="tx1"/>
                </a:solidFill>
                <a:latin typeface="+mj-lt"/>
              </a:rPr>
              <a:t>Data replication and can be clustered into multiple data centers.</a:t>
            </a:r>
            <a:endParaRPr sz="2000" dirty="0">
              <a:solidFill>
                <a:schemeClr val="tx1"/>
              </a:solidFill>
              <a:latin typeface="+mj-lt"/>
            </a:endParaRPr>
          </a:p>
        </p:txBody>
      </p:sp>
      <p:sp>
        <p:nvSpPr>
          <p:cNvPr id="2" name="Slide Number Placeholder 1">
            <a:extLst>
              <a:ext uri="{FF2B5EF4-FFF2-40B4-BE49-F238E27FC236}">
                <a16:creationId xmlns:a16="http://schemas.microsoft.com/office/drawing/2014/main" id="{EF6AB882-4E27-4FAC-B0ED-58695B7B2D92}"/>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BC8E52-2033-430C-82E2-66343E44E664}"/>
              </a:ext>
            </a:extLst>
          </p:cNvPr>
          <p:cNvPicPr>
            <a:picLocks noChangeAspect="1"/>
          </p:cNvPicPr>
          <p:nvPr/>
        </p:nvPicPr>
        <p:blipFill rotWithShape="1">
          <a:blip r:embed="rId2"/>
          <a:srcRect t="1239" b="1377"/>
          <a:stretch/>
        </p:blipFill>
        <p:spPr>
          <a:xfrm>
            <a:off x="4703275" y="47996"/>
            <a:ext cx="4317883" cy="5008821"/>
          </a:xfrm>
          <a:prstGeom prst="rect">
            <a:avLst/>
          </a:prstGeom>
        </p:spPr>
      </p:pic>
      <p:sp>
        <p:nvSpPr>
          <p:cNvPr id="5" name="Slide Number Placeholder 4">
            <a:extLst>
              <a:ext uri="{FF2B5EF4-FFF2-40B4-BE49-F238E27FC236}">
                <a16:creationId xmlns:a16="http://schemas.microsoft.com/office/drawing/2014/main" id="{F9A0B76E-F06E-4B02-BB30-FAF89970AC62}"/>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30</a:t>
            </a:fld>
            <a:endParaRPr lang="en"/>
          </a:p>
        </p:txBody>
      </p:sp>
      <p:sp>
        <p:nvSpPr>
          <p:cNvPr id="6" name="TextBox 5">
            <a:extLst>
              <a:ext uri="{FF2B5EF4-FFF2-40B4-BE49-F238E27FC236}">
                <a16:creationId xmlns:a16="http://schemas.microsoft.com/office/drawing/2014/main" id="{715A2E1C-3375-4E68-8B97-885B7FB8CCEB}"/>
              </a:ext>
            </a:extLst>
          </p:cNvPr>
          <p:cNvSpPr txBox="1"/>
          <p:nvPr/>
        </p:nvSpPr>
        <p:spPr>
          <a:xfrm>
            <a:off x="1020726" y="2445487"/>
            <a:ext cx="1637414" cy="646331"/>
          </a:xfrm>
          <a:prstGeom prst="rect">
            <a:avLst/>
          </a:prstGeom>
          <a:noFill/>
        </p:spPr>
        <p:txBody>
          <a:bodyPr wrap="square" rtlCol="0">
            <a:spAutoFit/>
          </a:bodyPr>
          <a:lstStyle/>
          <a:p>
            <a:r>
              <a:rPr lang="en-IN" b="1" i="1" dirty="0"/>
              <a:t>Select Command</a:t>
            </a:r>
          </a:p>
        </p:txBody>
      </p:sp>
    </p:spTree>
    <p:extLst>
      <p:ext uri="{BB962C8B-B14F-4D97-AF65-F5344CB8AC3E}">
        <p14:creationId xmlns:p14="http://schemas.microsoft.com/office/powerpoint/2010/main" val="1535187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683CF24-0839-4072-A4FD-8CDB73449AC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31</a:t>
            </a:fld>
            <a:endParaRPr lang="en"/>
          </a:p>
        </p:txBody>
      </p:sp>
      <p:pic>
        <p:nvPicPr>
          <p:cNvPr id="4" name="Picture 3">
            <a:extLst>
              <a:ext uri="{FF2B5EF4-FFF2-40B4-BE49-F238E27FC236}">
                <a16:creationId xmlns:a16="http://schemas.microsoft.com/office/drawing/2014/main" id="{80452A1C-D802-49B1-9937-C0B23C2FC2E3}"/>
              </a:ext>
            </a:extLst>
          </p:cNvPr>
          <p:cNvPicPr>
            <a:picLocks noChangeAspect="1"/>
          </p:cNvPicPr>
          <p:nvPr/>
        </p:nvPicPr>
        <p:blipFill>
          <a:blip r:embed="rId2"/>
          <a:stretch>
            <a:fillRect/>
          </a:stretch>
        </p:blipFill>
        <p:spPr>
          <a:xfrm>
            <a:off x="4174386" y="682691"/>
            <a:ext cx="4438650" cy="3533775"/>
          </a:xfrm>
          <a:prstGeom prst="rect">
            <a:avLst/>
          </a:prstGeom>
        </p:spPr>
      </p:pic>
      <p:sp>
        <p:nvSpPr>
          <p:cNvPr id="7" name="TextBox 6">
            <a:extLst>
              <a:ext uri="{FF2B5EF4-FFF2-40B4-BE49-F238E27FC236}">
                <a16:creationId xmlns:a16="http://schemas.microsoft.com/office/drawing/2014/main" id="{A2B268C8-A57B-4E51-8FE1-5B82B33E7AFA}"/>
              </a:ext>
            </a:extLst>
          </p:cNvPr>
          <p:cNvSpPr txBox="1"/>
          <p:nvPr/>
        </p:nvSpPr>
        <p:spPr>
          <a:xfrm>
            <a:off x="1020726" y="2445487"/>
            <a:ext cx="1637414" cy="646331"/>
          </a:xfrm>
          <a:prstGeom prst="rect">
            <a:avLst/>
          </a:prstGeom>
          <a:noFill/>
        </p:spPr>
        <p:txBody>
          <a:bodyPr wrap="square" rtlCol="0">
            <a:spAutoFit/>
          </a:bodyPr>
          <a:lstStyle/>
          <a:p>
            <a:r>
              <a:rPr lang="en-IN" b="1" i="1" dirty="0"/>
              <a:t>Update Command</a:t>
            </a:r>
          </a:p>
        </p:txBody>
      </p:sp>
    </p:spTree>
    <p:extLst>
      <p:ext uri="{BB962C8B-B14F-4D97-AF65-F5344CB8AC3E}">
        <p14:creationId xmlns:p14="http://schemas.microsoft.com/office/powerpoint/2010/main" val="2098526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6AC4F-5A3A-4CF8-A50F-32B03B9D3C01}"/>
              </a:ext>
            </a:extLst>
          </p:cNvPr>
          <p:cNvSpPr>
            <a:spLocks noGrp="1"/>
          </p:cNvSpPr>
          <p:nvPr>
            <p:ph type="title"/>
          </p:nvPr>
        </p:nvSpPr>
        <p:spPr/>
        <p:txBody>
          <a:bodyPr>
            <a:normAutofit fontScale="90000"/>
          </a:bodyPr>
          <a:lstStyle/>
          <a:p>
            <a:r>
              <a:rPr lang="en-US" dirty="0"/>
              <a:t>Creating </a:t>
            </a:r>
            <a:r>
              <a:rPr lang="en-US" dirty="0" err="1"/>
              <a:t>Keyspace</a:t>
            </a:r>
            <a:endParaRPr lang="en-US" dirty="0"/>
          </a:p>
        </p:txBody>
      </p:sp>
      <p:sp>
        <p:nvSpPr>
          <p:cNvPr id="3" name="Text Placeholder 2">
            <a:extLst>
              <a:ext uri="{FF2B5EF4-FFF2-40B4-BE49-F238E27FC236}">
                <a16:creationId xmlns:a16="http://schemas.microsoft.com/office/drawing/2014/main" id="{80C817DD-2926-413D-AF97-CE83F626CB1B}"/>
              </a:ext>
            </a:extLst>
          </p:cNvPr>
          <p:cNvSpPr>
            <a:spLocks noGrp="1"/>
          </p:cNvSpPr>
          <p:nvPr>
            <p:ph type="body" idx="1"/>
          </p:nvPr>
        </p:nvSpPr>
        <p:spPr/>
        <p:txBody>
          <a:bodyPr/>
          <a:lstStyle/>
          <a:p>
            <a:r>
              <a:rPr lang="en-US" dirty="0"/>
              <a:t>c</a:t>
            </a:r>
            <a:r>
              <a:rPr lang="en-US"/>
              <a:t>reate </a:t>
            </a:r>
            <a:r>
              <a:rPr lang="en-US" dirty="0" err="1"/>
              <a:t>keyspace</a:t>
            </a:r>
            <a:r>
              <a:rPr lang="en-US" dirty="0"/>
              <a:t> bigdata with replication={‘class’:’</a:t>
            </a:r>
            <a:r>
              <a:rPr lang="en-US" dirty="0" err="1"/>
              <a:t>SimpleStrategy</a:t>
            </a:r>
            <a:r>
              <a:rPr lang="en-US" dirty="0"/>
              <a:t>’, ‘replication_factor’:1};</a:t>
            </a:r>
          </a:p>
        </p:txBody>
      </p:sp>
      <p:sp>
        <p:nvSpPr>
          <p:cNvPr id="4" name="Slide Number Placeholder 3">
            <a:extLst>
              <a:ext uri="{FF2B5EF4-FFF2-40B4-BE49-F238E27FC236}">
                <a16:creationId xmlns:a16="http://schemas.microsoft.com/office/drawing/2014/main" id="{C8C46C4B-3B11-4EFC-B4D7-9A8204987AF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13927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EDD98-A63C-494C-9C24-52F4AE099421}"/>
              </a:ext>
            </a:extLst>
          </p:cNvPr>
          <p:cNvSpPr>
            <a:spLocks noGrp="1"/>
          </p:cNvSpPr>
          <p:nvPr>
            <p:ph type="title"/>
          </p:nvPr>
        </p:nvSpPr>
        <p:spPr/>
        <p:txBody>
          <a:bodyPr>
            <a:normAutofit fontScale="90000"/>
          </a:bodyPr>
          <a:lstStyle/>
          <a:p>
            <a:r>
              <a:rPr lang="en-US" dirty="0"/>
              <a:t>File Import </a:t>
            </a:r>
          </a:p>
        </p:txBody>
      </p:sp>
      <p:sp>
        <p:nvSpPr>
          <p:cNvPr id="4" name="Slide Number Placeholder 3">
            <a:extLst>
              <a:ext uri="{FF2B5EF4-FFF2-40B4-BE49-F238E27FC236}">
                <a16:creationId xmlns:a16="http://schemas.microsoft.com/office/drawing/2014/main" id="{9D7CF02D-7F40-4FDF-B9A7-F3DCBB3697B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33</a:t>
            </a:fld>
            <a:endParaRPr lang="en"/>
          </a:p>
        </p:txBody>
      </p:sp>
      <p:pic>
        <p:nvPicPr>
          <p:cNvPr id="6" name="Picture 5">
            <a:extLst>
              <a:ext uri="{FF2B5EF4-FFF2-40B4-BE49-F238E27FC236}">
                <a16:creationId xmlns:a16="http://schemas.microsoft.com/office/drawing/2014/main" id="{0A35E8FC-D5A8-4881-B479-5741294538DF}"/>
              </a:ext>
            </a:extLst>
          </p:cNvPr>
          <p:cNvPicPr>
            <a:picLocks noChangeAspect="1"/>
          </p:cNvPicPr>
          <p:nvPr/>
        </p:nvPicPr>
        <p:blipFill>
          <a:blip r:embed="rId2"/>
          <a:stretch>
            <a:fillRect/>
          </a:stretch>
        </p:blipFill>
        <p:spPr>
          <a:xfrm>
            <a:off x="1151467" y="1677780"/>
            <a:ext cx="6863644" cy="2544264"/>
          </a:xfrm>
          <a:prstGeom prst="rect">
            <a:avLst/>
          </a:prstGeom>
        </p:spPr>
      </p:pic>
    </p:spTree>
    <p:extLst>
      <p:ext uri="{BB962C8B-B14F-4D97-AF65-F5344CB8AC3E}">
        <p14:creationId xmlns:p14="http://schemas.microsoft.com/office/powerpoint/2010/main" val="574501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2053-03AB-4C8C-A1AD-95CBA5306EE8}"/>
              </a:ext>
            </a:extLst>
          </p:cNvPr>
          <p:cNvSpPr>
            <a:spLocks noGrp="1"/>
          </p:cNvSpPr>
          <p:nvPr>
            <p:ph type="title"/>
          </p:nvPr>
        </p:nvSpPr>
        <p:spPr/>
        <p:txBody>
          <a:bodyPr>
            <a:normAutofit fontScale="90000"/>
          </a:bodyPr>
          <a:lstStyle/>
          <a:p>
            <a:r>
              <a:rPr lang="en-US" dirty="0"/>
              <a:t>References</a:t>
            </a:r>
          </a:p>
        </p:txBody>
      </p:sp>
      <p:sp>
        <p:nvSpPr>
          <p:cNvPr id="3" name="Text Placeholder 2">
            <a:extLst>
              <a:ext uri="{FF2B5EF4-FFF2-40B4-BE49-F238E27FC236}">
                <a16:creationId xmlns:a16="http://schemas.microsoft.com/office/drawing/2014/main" id="{63FC4787-941E-4868-949F-9C699E263D19}"/>
              </a:ext>
            </a:extLst>
          </p:cNvPr>
          <p:cNvSpPr>
            <a:spLocks noGrp="1"/>
          </p:cNvSpPr>
          <p:nvPr>
            <p:ph type="body" idx="1"/>
          </p:nvPr>
        </p:nvSpPr>
        <p:spPr/>
        <p:txBody>
          <a:bodyPr>
            <a:normAutofit lnSpcReduction="10000"/>
          </a:bodyPr>
          <a:lstStyle/>
          <a:p>
            <a:r>
              <a:rPr lang="en-US" dirty="0">
                <a:hlinkClick r:id="rId2"/>
              </a:rPr>
              <a:t>https://downloads.datastax.com/#ddac</a:t>
            </a:r>
            <a:endParaRPr lang="en-US" dirty="0"/>
          </a:p>
          <a:p>
            <a:r>
              <a:rPr lang="en-US" dirty="0">
                <a:hlinkClick r:id="rId3"/>
              </a:rPr>
              <a:t>https://www.datastax.com/blog/2015/06/datastax-community-217-and-2016-ready-download</a:t>
            </a:r>
            <a:endParaRPr lang="en-US" dirty="0"/>
          </a:p>
          <a:p>
            <a:r>
              <a:rPr lang="en-US" dirty="0">
                <a:hlinkClick r:id="rId4"/>
              </a:rPr>
              <a:t>https://www.datastax.com/blog/2012/01/working-apache-cassandra-mac-os-x</a:t>
            </a:r>
            <a:endParaRPr lang="en-US" dirty="0"/>
          </a:p>
          <a:p>
            <a:r>
              <a:rPr lang="en-US" dirty="0">
                <a:hlinkClick r:id="rId5"/>
              </a:rPr>
              <a:t>https://www.datastax.com/blog/2012/01/getting-started-apache-cassandra-windows-easy-way</a:t>
            </a:r>
            <a:endParaRPr lang="en-US" dirty="0"/>
          </a:p>
          <a:p>
            <a:r>
              <a:rPr lang="en-US" dirty="0">
                <a:hlinkClick r:id="rId6"/>
              </a:rPr>
              <a:t>https://www.guru99.com/cassandra-architecture.html</a:t>
            </a:r>
            <a:endParaRPr lang="en-US" dirty="0"/>
          </a:p>
          <a:p>
            <a:r>
              <a:rPr lang="en-US" dirty="0">
                <a:hlinkClick r:id="rId7"/>
              </a:rPr>
              <a:t>http://cassandra.apache.org/doc/latest/</a:t>
            </a:r>
            <a:endParaRPr lang="en-US" dirty="0"/>
          </a:p>
        </p:txBody>
      </p:sp>
      <p:sp>
        <p:nvSpPr>
          <p:cNvPr id="4" name="Slide Number Placeholder 3">
            <a:extLst>
              <a:ext uri="{FF2B5EF4-FFF2-40B4-BE49-F238E27FC236}">
                <a16:creationId xmlns:a16="http://schemas.microsoft.com/office/drawing/2014/main" id="{9697CEB2-B74B-49A3-B0B3-DC1F9686430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593699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C6E4-C31D-47D7-A4B8-B285C530281B}"/>
              </a:ext>
            </a:extLst>
          </p:cNvPr>
          <p:cNvSpPr>
            <a:spLocks noGrp="1"/>
          </p:cNvSpPr>
          <p:nvPr>
            <p:ph type="title"/>
          </p:nvPr>
        </p:nvSpPr>
        <p:spPr/>
        <p:txBody>
          <a:bodyPr>
            <a:normAutofit fontScale="90000"/>
          </a:bodyPr>
          <a:lstStyle/>
          <a:p>
            <a:r>
              <a:rPr lang="en-US" dirty="0"/>
              <a:t>Issues References</a:t>
            </a:r>
          </a:p>
        </p:txBody>
      </p:sp>
      <p:sp>
        <p:nvSpPr>
          <p:cNvPr id="3" name="Text Placeholder 2">
            <a:extLst>
              <a:ext uri="{FF2B5EF4-FFF2-40B4-BE49-F238E27FC236}">
                <a16:creationId xmlns:a16="http://schemas.microsoft.com/office/drawing/2014/main" id="{B60715C0-9F14-47EF-8E4E-6010F15D94DF}"/>
              </a:ext>
            </a:extLst>
          </p:cNvPr>
          <p:cNvSpPr>
            <a:spLocks noGrp="1"/>
          </p:cNvSpPr>
          <p:nvPr>
            <p:ph type="body" idx="1"/>
          </p:nvPr>
        </p:nvSpPr>
        <p:spPr>
          <a:xfrm>
            <a:off x="311700" y="1275643"/>
            <a:ext cx="8520600" cy="3293231"/>
          </a:xfrm>
        </p:spPr>
        <p:txBody>
          <a:bodyPr/>
          <a:lstStyle/>
          <a:p>
            <a:r>
              <a:rPr lang="en-US" dirty="0">
                <a:hlinkClick r:id="rId2"/>
              </a:rPr>
              <a:t>https://issues.apache.org/jira/browse/CASSANDRA-8222</a:t>
            </a:r>
            <a:endParaRPr lang="en-US" dirty="0"/>
          </a:p>
          <a:p>
            <a:r>
              <a:rPr lang="en-US" dirty="0">
                <a:hlinkClick r:id="rId3"/>
              </a:rPr>
              <a:t>https://stackoverflow.com/questions/27004773/cassandra-cqlsh-unable-to-connect-to-any-servers-127-0-0-19160-closed-is-a</a:t>
            </a:r>
            <a:endParaRPr lang="en-US" dirty="0"/>
          </a:p>
          <a:p>
            <a:r>
              <a:rPr lang="en-US" dirty="0">
                <a:hlinkClick r:id="rId4"/>
              </a:rPr>
              <a:t>https://www.vitalsofttech.com/tried-connecting-to-127-0-0-1-9042/</a:t>
            </a:r>
            <a:endParaRPr lang="en-US" dirty="0"/>
          </a:p>
        </p:txBody>
      </p:sp>
      <p:sp>
        <p:nvSpPr>
          <p:cNvPr id="4" name="Slide Number Placeholder 3">
            <a:extLst>
              <a:ext uri="{FF2B5EF4-FFF2-40B4-BE49-F238E27FC236}">
                <a16:creationId xmlns:a16="http://schemas.microsoft.com/office/drawing/2014/main" id="{21C0FDF8-6452-4D54-8CD5-58263735589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150941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246254"/>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Why Cassandra?</a:t>
            </a:r>
            <a:endParaRPr dirty="0"/>
          </a:p>
        </p:txBody>
      </p:sp>
      <p:sp>
        <p:nvSpPr>
          <p:cNvPr id="79" name="Shape 79"/>
          <p:cNvSpPr txBox="1">
            <a:spLocks noGrp="1"/>
          </p:cNvSpPr>
          <p:nvPr>
            <p:ph type="body" idx="1"/>
          </p:nvPr>
        </p:nvSpPr>
        <p:spPr>
          <a:xfrm>
            <a:off x="311700" y="1016461"/>
            <a:ext cx="8520600" cy="3416400"/>
          </a:xfrm>
          <a:prstGeom prst="rect">
            <a:avLst/>
          </a:prstGeom>
        </p:spPr>
        <p:txBody>
          <a:bodyPr spcFirstLastPara="1" wrap="square" lIns="91425" tIns="91425" rIns="91425" bIns="91425" anchor="t" anchorCtr="0">
            <a:noAutofit/>
          </a:bodyPr>
          <a:lstStyle/>
          <a:p>
            <a:pPr marL="171450" indent="-171450"/>
            <a:r>
              <a:rPr lang="en" sz="1600" dirty="0">
                <a:solidFill>
                  <a:schemeClr val="tx1"/>
                </a:solidFill>
                <a:latin typeface="+mj-lt"/>
                <a:ea typeface="Times New Roman"/>
                <a:cs typeface="Times New Roman"/>
                <a:sym typeface="Times New Roman"/>
              </a:rPr>
              <a:t>It is an </a:t>
            </a:r>
            <a:r>
              <a:rPr lang="en" sz="1600" b="1" dirty="0">
                <a:solidFill>
                  <a:schemeClr val="tx1"/>
                </a:solidFill>
                <a:latin typeface="+mj-lt"/>
                <a:ea typeface="Times New Roman"/>
                <a:cs typeface="Times New Roman"/>
                <a:sym typeface="Times New Roman"/>
              </a:rPr>
              <a:t>open source and developed Database management system</a:t>
            </a:r>
            <a:r>
              <a:rPr lang="en" sz="1600" dirty="0">
                <a:solidFill>
                  <a:schemeClr val="tx1"/>
                </a:solidFill>
                <a:latin typeface="+mj-lt"/>
                <a:ea typeface="Times New Roman"/>
                <a:cs typeface="Times New Roman"/>
                <a:sym typeface="Times New Roman"/>
              </a:rPr>
              <a:t> that has the ability to handle very vast data</a:t>
            </a:r>
            <a:endParaRPr sz="1600" dirty="0">
              <a:solidFill>
                <a:schemeClr val="tx1"/>
              </a:solidFill>
              <a:latin typeface="+mj-lt"/>
              <a:ea typeface="Times New Roman"/>
              <a:cs typeface="Times New Roman"/>
              <a:sym typeface="Times New Roman"/>
            </a:endParaRPr>
          </a:p>
          <a:p>
            <a:pPr marL="171450" indent="-171450">
              <a:spcBef>
                <a:spcPts val="1600"/>
              </a:spcBef>
            </a:pPr>
            <a:r>
              <a:rPr lang="en" sz="1600" dirty="0">
                <a:solidFill>
                  <a:schemeClr val="tx1"/>
                </a:solidFill>
                <a:latin typeface="+mj-lt"/>
                <a:ea typeface="Times New Roman"/>
                <a:cs typeface="Times New Roman"/>
                <a:sym typeface="Times New Roman"/>
              </a:rPr>
              <a:t>The data can be </a:t>
            </a:r>
            <a:r>
              <a:rPr lang="en" sz="1600" b="1" dirty="0">
                <a:solidFill>
                  <a:schemeClr val="tx1"/>
                </a:solidFill>
                <a:latin typeface="+mj-lt"/>
                <a:ea typeface="Times New Roman"/>
                <a:cs typeface="Times New Roman"/>
                <a:sym typeface="Times New Roman"/>
              </a:rPr>
              <a:t>distributed over servers</a:t>
            </a:r>
            <a:r>
              <a:rPr lang="en" sz="1600" dirty="0">
                <a:solidFill>
                  <a:schemeClr val="tx1"/>
                </a:solidFill>
                <a:latin typeface="+mj-lt"/>
                <a:ea typeface="Times New Roman"/>
                <a:cs typeface="Times New Roman"/>
                <a:sym typeface="Times New Roman"/>
              </a:rPr>
              <a:t>; the main importance of the Cassandra is to provide service which has no </a:t>
            </a:r>
            <a:r>
              <a:rPr lang="en" sz="1600" b="1" dirty="0">
                <a:solidFill>
                  <a:schemeClr val="tx1"/>
                </a:solidFill>
                <a:latin typeface="+mj-lt"/>
                <a:ea typeface="Times New Roman"/>
                <a:cs typeface="Times New Roman"/>
                <a:sym typeface="Times New Roman"/>
              </a:rPr>
              <a:t>failure point</a:t>
            </a:r>
            <a:endParaRPr sz="1600" b="1" dirty="0">
              <a:solidFill>
                <a:schemeClr val="tx1"/>
              </a:solidFill>
              <a:latin typeface="+mj-lt"/>
              <a:ea typeface="Times New Roman"/>
              <a:cs typeface="Times New Roman"/>
              <a:sym typeface="Times New Roman"/>
            </a:endParaRPr>
          </a:p>
          <a:p>
            <a:pPr marL="171450" indent="-171450">
              <a:spcBef>
                <a:spcPts val="1600"/>
              </a:spcBef>
            </a:pPr>
            <a:r>
              <a:rPr lang="en" sz="1600" dirty="0">
                <a:solidFill>
                  <a:schemeClr val="tx1"/>
                </a:solidFill>
                <a:latin typeface="+mj-lt"/>
                <a:ea typeface="Times New Roman"/>
                <a:cs typeface="Times New Roman"/>
                <a:sym typeface="Times New Roman"/>
              </a:rPr>
              <a:t>Cassandra can operate strongly on multiple data centres which are distributed over the World, along with replication which gives the </a:t>
            </a:r>
            <a:r>
              <a:rPr lang="en" sz="1600" b="1" dirty="0">
                <a:solidFill>
                  <a:schemeClr val="tx1"/>
                </a:solidFill>
                <a:latin typeface="+mj-lt"/>
                <a:ea typeface="Times New Roman"/>
                <a:cs typeface="Times New Roman"/>
                <a:sym typeface="Times New Roman"/>
              </a:rPr>
              <a:t>Cassandra the ability to operate on low latency servers</a:t>
            </a:r>
            <a:endParaRPr sz="1600" b="1" dirty="0">
              <a:solidFill>
                <a:schemeClr val="tx1"/>
              </a:solidFill>
              <a:latin typeface="+mj-lt"/>
              <a:ea typeface="Times New Roman"/>
              <a:cs typeface="Times New Roman"/>
              <a:sym typeface="Times New Roman"/>
            </a:endParaRPr>
          </a:p>
          <a:p>
            <a:pPr marL="171450" indent="-171450">
              <a:spcBef>
                <a:spcPts val="1600"/>
              </a:spcBef>
            </a:pPr>
            <a:r>
              <a:rPr lang="en-IN" sz="1600" dirty="0">
                <a:solidFill>
                  <a:schemeClr val="tx1"/>
                </a:solidFill>
                <a:latin typeface="+mj-lt"/>
                <a:ea typeface="Times New Roman"/>
                <a:cs typeface="Times New Roman"/>
                <a:sym typeface="Times New Roman"/>
              </a:rPr>
              <a:t>Cassandra is used in </a:t>
            </a:r>
            <a:r>
              <a:rPr lang="en" sz="1600" b="1" dirty="0">
                <a:solidFill>
                  <a:schemeClr val="tx1"/>
                </a:solidFill>
                <a:latin typeface="+mj-lt"/>
                <a:ea typeface="Times New Roman"/>
                <a:cs typeface="Times New Roman"/>
                <a:sym typeface="Times New Roman"/>
              </a:rPr>
              <a:t>“NetFlix, eBay, Twitter, Reddit and Many more”</a:t>
            </a:r>
            <a:endParaRPr sz="1600" b="1" dirty="0">
              <a:solidFill>
                <a:schemeClr val="tx1"/>
              </a:solidFill>
              <a:latin typeface="+mj-lt"/>
              <a:ea typeface="Times New Roman"/>
              <a:cs typeface="Times New Roman"/>
              <a:sym typeface="Times New Roman"/>
            </a:endParaRPr>
          </a:p>
          <a:p>
            <a:pPr marL="171450" indent="-171450">
              <a:spcBef>
                <a:spcPts val="1600"/>
              </a:spcBef>
              <a:spcAft>
                <a:spcPts val="1600"/>
              </a:spcAft>
            </a:pPr>
            <a:r>
              <a:rPr lang="en" sz="1600" dirty="0">
                <a:solidFill>
                  <a:schemeClr val="tx1"/>
                </a:solidFill>
                <a:latin typeface="+mj-lt"/>
                <a:ea typeface="Times New Roman"/>
                <a:cs typeface="Times New Roman"/>
                <a:sym typeface="Times New Roman"/>
              </a:rPr>
              <a:t>While if we talk about the storage and nodes, then Cassandra documentation shows the highest setup of Cassandra is done, that consists of </a:t>
            </a:r>
            <a:r>
              <a:rPr lang="en" sz="1600" b="1" dirty="0">
                <a:solidFill>
                  <a:schemeClr val="tx1"/>
                </a:solidFill>
                <a:latin typeface="+mj-lt"/>
                <a:ea typeface="Times New Roman"/>
                <a:cs typeface="Times New Roman"/>
                <a:sym typeface="Times New Roman"/>
              </a:rPr>
              <a:t>400 TB of data</a:t>
            </a:r>
            <a:r>
              <a:rPr lang="en" sz="1600" dirty="0">
                <a:solidFill>
                  <a:schemeClr val="tx1"/>
                </a:solidFill>
                <a:latin typeface="+mj-lt"/>
                <a:ea typeface="Times New Roman"/>
                <a:cs typeface="Times New Roman"/>
                <a:sym typeface="Times New Roman"/>
              </a:rPr>
              <a:t> </a:t>
            </a:r>
            <a:r>
              <a:rPr lang="en" sz="1600" b="1" dirty="0">
                <a:solidFill>
                  <a:schemeClr val="tx1"/>
                </a:solidFill>
                <a:latin typeface="+mj-lt"/>
                <a:ea typeface="Times New Roman"/>
                <a:cs typeface="Times New Roman"/>
                <a:sym typeface="Times New Roman"/>
              </a:rPr>
              <a:t>distributed over 400 nodes</a:t>
            </a:r>
            <a:endParaRPr sz="1600" b="1" dirty="0">
              <a:solidFill>
                <a:schemeClr val="tx1"/>
              </a:solidFill>
              <a:latin typeface="+mj-lt"/>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7F6B39B8-C657-492F-B9E1-9B186D2FFDC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Cassandra Usage	</a:t>
            </a:r>
            <a:endParaRPr dirty="0"/>
          </a:p>
        </p:txBody>
      </p:sp>
      <p:sp>
        <p:nvSpPr>
          <p:cNvPr id="73" name="Shape 73"/>
          <p:cNvSpPr txBox="1">
            <a:spLocks noGrp="1"/>
          </p:cNvSpPr>
          <p:nvPr>
            <p:ph type="body" idx="1"/>
          </p:nvPr>
        </p:nvSpPr>
        <p:spPr>
          <a:xfrm>
            <a:off x="311700" y="1640417"/>
            <a:ext cx="8520600" cy="3416400"/>
          </a:xfrm>
          <a:prstGeom prst="rect">
            <a:avLst/>
          </a:prstGeom>
        </p:spPr>
        <p:txBody>
          <a:bodyPr spcFirstLastPara="1" wrap="square" lIns="91425" tIns="91425" rIns="91425" bIns="91425" anchor="t" anchorCtr="0">
            <a:noAutofit/>
          </a:bodyPr>
          <a:lstStyle/>
          <a:p>
            <a:pPr marL="285750" indent="-285750"/>
            <a:r>
              <a:rPr lang="en" sz="2000" dirty="0">
                <a:solidFill>
                  <a:schemeClr val="tx1"/>
                </a:solidFill>
                <a:latin typeface="+mj-lt"/>
              </a:rPr>
              <a:t>One the most common use of Cassandra is in </a:t>
            </a:r>
            <a:r>
              <a:rPr lang="en" sz="2000" b="1" dirty="0">
                <a:solidFill>
                  <a:schemeClr val="tx1"/>
                </a:solidFill>
                <a:latin typeface="+mj-lt"/>
              </a:rPr>
              <a:t>Facebook inbox Searching</a:t>
            </a:r>
            <a:endParaRPr sz="2000" b="1" dirty="0">
              <a:solidFill>
                <a:schemeClr val="tx1"/>
              </a:solidFill>
              <a:latin typeface="+mj-lt"/>
            </a:endParaRPr>
          </a:p>
          <a:p>
            <a:pPr marL="285750" indent="-285750">
              <a:spcBef>
                <a:spcPts val="1600"/>
              </a:spcBef>
            </a:pPr>
            <a:r>
              <a:rPr lang="en" sz="2000" dirty="0">
                <a:solidFill>
                  <a:schemeClr val="tx1"/>
                </a:solidFill>
                <a:latin typeface="+mj-lt"/>
              </a:rPr>
              <a:t>Facebook stores approximately </a:t>
            </a:r>
            <a:r>
              <a:rPr lang="en" sz="2000" b="1" dirty="0">
                <a:solidFill>
                  <a:schemeClr val="tx1"/>
                </a:solidFill>
                <a:latin typeface="+mj-lt"/>
              </a:rPr>
              <a:t>150 Terabytes of its data on 150 nodes</a:t>
            </a:r>
            <a:endParaRPr sz="2000" b="1" dirty="0">
              <a:solidFill>
                <a:schemeClr val="tx1"/>
              </a:solidFill>
              <a:latin typeface="+mj-lt"/>
            </a:endParaRPr>
          </a:p>
          <a:p>
            <a:pPr marL="285750" indent="-285750">
              <a:spcBef>
                <a:spcPts val="1600"/>
              </a:spcBef>
              <a:spcAft>
                <a:spcPts val="1600"/>
              </a:spcAft>
            </a:pPr>
            <a:r>
              <a:rPr lang="en" sz="2000" dirty="0">
                <a:solidFill>
                  <a:schemeClr val="tx1"/>
                </a:solidFill>
                <a:latin typeface="+mj-lt"/>
              </a:rPr>
              <a:t>Cassandra is also used in Twitter, Rackspace, CISCO and Many more</a:t>
            </a:r>
            <a:endParaRPr sz="2000" dirty="0">
              <a:solidFill>
                <a:schemeClr val="tx1"/>
              </a:solidFill>
              <a:latin typeface="+mj-lt"/>
            </a:endParaRPr>
          </a:p>
        </p:txBody>
      </p:sp>
      <p:sp>
        <p:nvSpPr>
          <p:cNvPr id="2" name="Slide Number Placeholder 1">
            <a:extLst>
              <a:ext uri="{FF2B5EF4-FFF2-40B4-BE49-F238E27FC236}">
                <a16:creationId xmlns:a16="http://schemas.microsoft.com/office/drawing/2014/main" id="{5908C892-300B-4464-925B-9A1597AEFEC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423633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p:spPr>
        <p:txBody>
          <a:bodyPr spcFirstLastPara="1" wrap="square" lIns="91425" tIns="91425" rIns="91425" bIns="91425" anchor="t" anchorCtr="0">
            <a:noAutofit/>
          </a:bodyPr>
          <a:lstStyle/>
          <a:p>
            <a:r>
              <a:rPr lang="en" sz="2800" b="1" dirty="0">
                <a:solidFill>
                  <a:schemeClr val="tx1"/>
                </a:solidFill>
              </a:rPr>
              <a:t>Strengths of Cassandra:</a:t>
            </a:r>
            <a:r>
              <a:rPr lang="en" sz="2800" b="1" i="1" dirty="0">
                <a:solidFill>
                  <a:schemeClr val="tx1"/>
                </a:solidFill>
              </a:rPr>
              <a:t> </a:t>
            </a:r>
            <a:r>
              <a:rPr lang="en-IN" sz="2800" b="1" i="1" dirty="0"/>
              <a:t>Elastic and Scalable</a:t>
            </a:r>
            <a:r>
              <a:rPr lang="en-IN" sz="2800" i="1" dirty="0"/>
              <a:t> </a:t>
            </a:r>
            <a:br>
              <a:rPr lang="en-IN" sz="2800" i="1" dirty="0"/>
            </a:br>
            <a:endParaRPr sz="2800" i="1" dirty="0">
              <a:solidFill>
                <a:schemeClr val="tx1"/>
              </a:solidFill>
            </a:endParaRPr>
          </a:p>
        </p:txBody>
      </p:sp>
      <p:sp>
        <p:nvSpPr>
          <p:cNvPr id="85" name="Shape 85"/>
          <p:cNvSpPr txBox="1">
            <a:spLocks noGrp="1"/>
          </p:cNvSpPr>
          <p:nvPr>
            <p:ph type="body" idx="1"/>
          </p:nvPr>
        </p:nvSpPr>
        <p:spPr>
          <a:xfrm>
            <a:off x="311700" y="1017725"/>
            <a:ext cx="4068914" cy="3416400"/>
          </a:xfrm>
          <a:prstGeom prst="rect">
            <a:avLst/>
          </a:prstGeom>
        </p:spPr>
        <p:txBody>
          <a:bodyPr spcFirstLastPara="1" wrap="square" lIns="91425" tIns="91425" rIns="91425" bIns="91425" anchor="t" anchorCtr="0">
            <a:noAutofit/>
          </a:bodyPr>
          <a:lstStyle/>
          <a:p>
            <a:pPr marL="0" indent="0" algn="just">
              <a:buNone/>
            </a:pPr>
            <a:endParaRPr lang="en" sz="1600" dirty="0">
              <a:solidFill>
                <a:schemeClr val="tx1"/>
              </a:solidFill>
              <a:latin typeface="+mn-lt"/>
              <a:ea typeface="Times New Roman"/>
              <a:cs typeface="Times New Roman"/>
              <a:sym typeface="Times New Roman"/>
            </a:endParaRPr>
          </a:p>
          <a:p>
            <a:pPr marL="285750" indent="-285750" algn="just"/>
            <a:r>
              <a:rPr lang="en" sz="1600" dirty="0">
                <a:solidFill>
                  <a:schemeClr val="tx1"/>
                </a:solidFill>
                <a:latin typeface="+mn-lt"/>
                <a:ea typeface="Times New Roman"/>
                <a:cs typeface="Times New Roman"/>
                <a:sym typeface="Times New Roman"/>
              </a:rPr>
              <a:t>The Cassandra is elastic and scalable because of the read and writes operations per second which increases linearly when a new node is added to the channel of Cassandra database’s seed machine</a:t>
            </a:r>
          </a:p>
          <a:p>
            <a:pPr marL="285750" indent="-285750" algn="just"/>
            <a:endParaRPr lang="en" sz="1600" dirty="0">
              <a:solidFill>
                <a:schemeClr val="tx1"/>
              </a:solidFill>
              <a:latin typeface="+mn-lt"/>
              <a:ea typeface="Times New Roman"/>
              <a:cs typeface="Times New Roman"/>
              <a:sym typeface="Times New Roman"/>
            </a:endParaRPr>
          </a:p>
          <a:p>
            <a:pPr marL="285750" indent="-285750" algn="just"/>
            <a:r>
              <a:rPr lang="en" sz="1600" dirty="0">
                <a:solidFill>
                  <a:schemeClr val="tx1"/>
                </a:solidFill>
                <a:latin typeface="+mn-lt"/>
                <a:ea typeface="Times New Roman"/>
                <a:cs typeface="Times New Roman"/>
                <a:sym typeface="Times New Roman"/>
              </a:rPr>
              <a:t>With no downtime or restarting needed for the configuration of the system, whenever node is added to the channel it starts operating straight away without the system to be restarted</a:t>
            </a:r>
            <a:endParaRPr sz="1600" dirty="0">
              <a:solidFill>
                <a:schemeClr val="tx1"/>
              </a:solidFill>
              <a:latin typeface="+mn-lt"/>
              <a:ea typeface="Times New Roman"/>
              <a:cs typeface="Times New Roman"/>
              <a:sym typeface="Times New Roman"/>
            </a:endParaRPr>
          </a:p>
          <a:p>
            <a:pPr marL="0" lvl="0" indent="0">
              <a:spcBef>
                <a:spcPts val="0"/>
              </a:spcBef>
              <a:spcAft>
                <a:spcPts val="1600"/>
              </a:spcAft>
              <a:buNone/>
            </a:pPr>
            <a:endParaRPr sz="2800" dirty="0"/>
          </a:p>
        </p:txBody>
      </p:sp>
      <p:sp>
        <p:nvSpPr>
          <p:cNvPr id="2" name="Slide Number Placeholder 1">
            <a:extLst>
              <a:ext uri="{FF2B5EF4-FFF2-40B4-BE49-F238E27FC236}">
                <a16:creationId xmlns:a16="http://schemas.microsoft.com/office/drawing/2014/main" id="{8CFB394E-2893-4A42-8BF8-4C0956FEB72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pic>
        <p:nvPicPr>
          <p:cNvPr id="3074" name="Picture 2" descr="Image result for elastic and scalable cassandra">
            <a:extLst>
              <a:ext uri="{FF2B5EF4-FFF2-40B4-BE49-F238E27FC236}">
                <a16:creationId xmlns:a16="http://schemas.microsoft.com/office/drawing/2014/main" id="{B7302E3D-2D5E-4222-B7D6-CCE26DAEF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99673"/>
            <a:ext cx="4204291" cy="24525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328067"/>
            <a:ext cx="8520600" cy="572700"/>
          </a:xfrm>
          <a:prstGeom prst="rect">
            <a:avLst/>
          </a:prstGeom>
        </p:spPr>
        <p:txBody>
          <a:bodyPr spcFirstLastPara="1" wrap="square" lIns="91425" tIns="91425" rIns="91425" bIns="91425" anchor="t" anchorCtr="0">
            <a:noAutofit/>
          </a:bodyPr>
          <a:lstStyle/>
          <a:p>
            <a:r>
              <a:rPr lang="en-US" dirty="0"/>
              <a:t>Strengths of Cassandra : </a:t>
            </a:r>
            <a:r>
              <a:rPr lang="en" sz="3600" i="1" dirty="0"/>
              <a:t>Reliable </a:t>
            </a:r>
            <a:br>
              <a:rPr lang="en" sz="3600" i="1" dirty="0"/>
            </a:br>
            <a:endParaRPr i="1" dirty="0"/>
          </a:p>
        </p:txBody>
      </p:sp>
      <p:sp>
        <p:nvSpPr>
          <p:cNvPr id="91" name="Shape 91"/>
          <p:cNvSpPr txBox="1">
            <a:spLocks noGrp="1"/>
          </p:cNvSpPr>
          <p:nvPr>
            <p:ph type="body" idx="1"/>
          </p:nvPr>
        </p:nvSpPr>
        <p:spPr>
          <a:xfrm>
            <a:off x="482296" y="1116560"/>
            <a:ext cx="7861456" cy="3940257"/>
          </a:xfrm>
          <a:prstGeom prst="rect">
            <a:avLst/>
          </a:prstGeom>
        </p:spPr>
        <p:txBody>
          <a:bodyPr spcFirstLastPara="1" wrap="square" lIns="91425" tIns="91425" rIns="91425" bIns="91425" anchor="t" anchorCtr="0">
            <a:noAutofit/>
          </a:bodyPr>
          <a:lstStyle/>
          <a:p>
            <a:pPr marL="171450" indent="-171450" algn="just"/>
            <a:r>
              <a:rPr lang="en" sz="1200" dirty="0">
                <a:solidFill>
                  <a:schemeClr val="tx1"/>
                </a:solidFill>
                <a:latin typeface="+mn-lt"/>
                <a:ea typeface="Times New Roman"/>
                <a:cs typeface="Times New Roman"/>
                <a:sym typeface="Times New Roman"/>
              </a:rPr>
              <a:t>When the developer was designing the Cassandra, in the development stage they expected that hardware may fail due to the unreliability</a:t>
            </a:r>
            <a:endParaRPr lang="en" sz="1200" dirty="0">
              <a:ea typeface="Times New Roman"/>
              <a:cs typeface="Times New Roman"/>
              <a:sym typeface="Times New Roman"/>
            </a:endParaRPr>
          </a:p>
          <a:p>
            <a:pPr marL="171450" indent="-171450" algn="just"/>
            <a:endParaRPr sz="1200" dirty="0">
              <a:solidFill>
                <a:schemeClr val="tx1"/>
              </a:solidFill>
              <a:latin typeface="+mn-lt"/>
              <a:ea typeface="Times New Roman"/>
              <a:cs typeface="Times New Roman"/>
              <a:sym typeface="Times New Roman"/>
            </a:endParaRPr>
          </a:p>
          <a:p>
            <a:pPr marL="171450" indent="-171450" algn="just"/>
            <a:r>
              <a:rPr lang="en" sz="1200" dirty="0">
                <a:solidFill>
                  <a:schemeClr val="tx1"/>
                </a:solidFill>
                <a:latin typeface="+mn-lt"/>
                <a:ea typeface="Times New Roman"/>
                <a:cs typeface="Times New Roman"/>
                <a:sym typeface="Times New Roman"/>
              </a:rPr>
              <a:t>Cassandra now has the ability to abide more than one node failure. Whenever a node fails, it does not affect the main Cassandra application and no down time is observed at all. </a:t>
            </a:r>
            <a:endParaRPr sz="1200" dirty="0">
              <a:solidFill>
                <a:schemeClr val="tx1"/>
              </a:solidFill>
              <a:latin typeface="+mn-lt"/>
              <a:ea typeface="Times New Roman"/>
              <a:cs typeface="Times New Roman"/>
              <a:sym typeface="Times New Roman"/>
            </a:endParaRPr>
          </a:p>
          <a:p>
            <a:pPr marL="171450" indent="-171450" algn="just"/>
            <a:endParaRPr sz="1200" dirty="0">
              <a:solidFill>
                <a:schemeClr val="tx1"/>
              </a:solidFill>
              <a:latin typeface="+mn-lt"/>
              <a:ea typeface="Times New Roman"/>
              <a:cs typeface="Times New Roman"/>
              <a:sym typeface="Times New Roman"/>
            </a:endParaRPr>
          </a:p>
          <a:p>
            <a:pPr marL="171450" indent="-171450" algn="just"/>
            <a:r>
              <a:rPr lang="en" sz="1200" dirty="0">
                <a:solidFill>
                  <a:schemeClr val="tx1"/>
                </a:solidFill>
                <a:latin typeface="+mn-lt"/>
                <a:ea typeface="Times New Roman"/>
                <a:cs typeface="Times New Roman"/>
                <a:sym typeface="Times New Roman"/>
              </a:rPr>
              <a:t>These nodes can be replaced once the error has been removed or hardware has been replaced, and bring them back online in functioning state. </a:t>
            </a:r>
            <a:endParaRPr sz="1200" dirty="0">
              <a:solidFill>
                <a:schemeClr val="tx1"/>
              </a:solidFill>
              <a:latin typeface="+mn-lt"/>
              <a:ea typeface="Times New Roman"/>
              <a:cs typeface="Times New Roman"/>
              <a:sym typeface="Times New Roman"/>
            </a:endParaRPr>
          </a:p>
          <a:p>
            <a:pPr marL="171450" indent="-171450" algn="just"/>
            <a:endParaRPr sz="1200" dirty="0">
              <a:solidFill>
                <a:schemeClr val="tx1"/>
              </a:solidFill>
              <a:latin typeface="+mn-lt"/>
              <a:ea typeface="Times New Roman"/>
              <a:cs typeface="Times New Roman"/>
              <a:sym typeface="Times New Roman"/>
            </a:endParaRPr>
          </a:p>
          <a:p>
            <a:pPr marL="171450" indent="-171450" algn="just"/>
            <a:r>
              <a:rPr lang="en" sz="1200" dirty="0">
                <a:solidFill>
                  <a:schemeClr val="tx1"/>
                </a:solidFill>
                <a:latin typeface="+mn-lt"/>
                <a:ea typeface="Times New Roman"/>
                <a:cs typeface="Times New Roman"/>
                <a:sym typeface="Times New Roman"/>
              </a:rPr>
              <a:t>The termination of data that originates across the data centres across terrestrial regions caused by the data replication is supported by the Cassandra database. </a:t>
            </a:r>
          </a:p>
          <a:p>
            <a:pPr marL="171450" indent="-171450" algn="just"/>
            <a:endParaRPr lang="en" sz="1200" dirty="0">
              <a:solidFill>
                <a:schemeClr val="tx1"/>
              </a:solidFill>
              <a:latin typeface="+mn-lt"/>
              <a:ea typeface="Times New Roman"/>
              <a:cs typeface="Times New Roman"/>
              <a:sym typeface="Times New Roman"/>
            </a:endParaRPr>
          </a:p>
          <a:p>
            <a:pPr marL="171450" indent="-171450" algn="just"/>
            <a:r>
              <a:rPr lang="en" sz="1200" dirty="0">
                <a:solidFill>
                  <a:schemeClr val="tx1"/>
                </a:solidFill>
                <a:latin typeface="+mn-lt"/>
                <a:ea typeface="Times New Roman"/>
                <a:cs typeface="Times New Roman"/>
                <a:sym typeface="Times New Roman"/>
              </a:rPr>
              <a:t>All nodes in the Cassandra channel have same abilities with no node as a top priority node. Cassandra uses its feature known as accrual failure detector which is used to monitor the operation power of the nodes within a cluster. </a:t>
            </a:r>
            <a:endParaRPr sz="1200" dirty="0">
              <a:solidFill>
                <a:schemeClr val="tx1"/>
              </a:solidFill>
              <a:latin typeface="+mn-lt"/>
              <a:ea typeface="Times New Roman"/>
              <a:cs typeface="Times New Roman"/>
              <a:sym typeface="Times New Roman"/>
            </a:endParaRPr>
          </a:p>
          <a:p>
            <a:pPr marL="0" lvl="0" indent="0">
              <a:spcBef>
                <a:spcPts val="0"/>
              </a:spcBef>
              <a:spcAft>
                <a:spcPts val="1600"/>
              </a:spcAft>
              <a:buNone/>
            </a:pPr>
            <a:endParaRPr dirty="0"/>
          </a:p>
        </p:txBody>
      </p:sp>
      <p:sp>
        <p:nvSpPr>
          <p:cNvPr id="2" name="Slide Number Placeholder 1">
            <a:extLst>
              <a:ext uri="{FF2B5EF4-FFF2-40B4-BE49-F238E27FC236}">
                <a16:creationId xmlns:a16="http://schemas.microsoft.com/office/drawing/2014/main" id="{4A629CD3-8E15-42F1-B334-7551FB5A909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Title 1">
            <a:extLst>
              <a:ext uri="{FF2B5EF4-FFF2-40B4-BE49-F238E27FC236}">
                <a16:creationId xmlns:a16="http://schemas.microsoft.com/office/drawing/2014/main" id="{2FB4FAB4-5ABF-460A-96B3-AD671C59B050}"/>
              </a:ext>
            </a:extLst>
          </p:cNvPr>
          <p:cNvSpPr>
            <a:spLocks noGrp="1"/>
          </p:cNvSpPr>
          <p:nvPr>
            <p:ph type="title"/>
          </p:nvPr>
        </p:nvSpPr>
        <p:spPr/>
        <p:txBody>
          <a:bodyPr>
            <a:normAutofit fontScale="90000"/>
          </a:bodyPr>
          <a:lstStyle/>
          <a:p>
            <a:r>
              <a:rPr lang="en-US" dirty="0"/>
              <a:t>Strengths of Cassandra : Durable &amp; Without ETL</a:t>
            </a:r>
          </a:p>
        </p:txBody>
      </p:sp>
      <p:sp>
        <p:nvSpPr>
          <p:cNvPr id="96" name="Shape 96"/>
          <p:cNvSpPr txBox="1">
            <a:spLocks noGrp="1"/>
          </p:cNvSpPr>
          <p:nvPr>
            <p:ph type="body" idx="1"/>
          </p:nvPr>
        </p:nvSpPr>
        <p:spPr>
          <a:xfrm>
            <a:off x="311700" y="1152475"/>
            <a:ext cx="6457695" cy="242715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400" b="1" dirty="0">
                <a:solidFill>
                  <a:schemeClr val="tx1"/>
                </a:solidFill>
                <a:latin typeface="+mn-lt"/>
              </a:rPr>
              <a:t>Durable </a:t>
            </a:r>
            <a:endParaRPr sz="1400" b="1" dirty="0">
              <a:solidFill>
                <a:schemeClr val="tx1"/>
              </a:solidFill>
              <a:latin typeface="+mn-lt"/>
            </a:endParaRPr>
          </a:p>
          <a:p>
            <a:pPr marL="0" lvl="0" indent="0" algn="just" rtl="0">
              <a:spcBef>
                <a:spcPts val="0"/>
              </a:spcBef>
              <a:spcAft>
                <a:spcPts val="0"/>
              </a:spcAft>
              <a:buNone/>
            </a:pPr>
            <a:endParaRPr lang="en" sz="1200" dirty="0">
              <a:solidFill>
                <a:schemeClr val="tx1"/>
              </a:solidFill>
              <a:latin typeface="+mn-lt"/>
              <a:ea typeface="Times New Roman"/>
              <a:cs typeface="Times New Roman"/>
              <a:sym typeface="Times New Roman"/>
            </a:endParaRPr>
          </a:p>
          <a:p>
            <a:pPr marL="171450" indent="-171450" algn="just"/>
            <a:r>
              <a:rPr lang="en" sz="1200" dirty="0">
                <a:solidFill>
                  <a:schemeClr val="tx1"/>
                </a:solidFill>
                <a:latin typeface="+mn-lt"/>
                <a:ea typeface="Times New Roman"/>
                <a:cs typeface="Times New Roman"/>
                <a:sym typeface="Times New Roman"/>
              </a:rPr>
              <a:t>Writing is also known as durability, and once the writing process is completed that written data will remain on disk forever even if the hardware failure occurs</a:t>
            </a:r>
            <a:endParaRPr sz="1200" dirty="0">
              <a:solidFill>
                <a:schemeClr val="tx1"/>
              </a:solidFill>
              <a:latin typeface="+mn-lt"/>
              <a:ea typeface="Times New Roman"/>
              <a:cs typeface="Times New Roman"/>
              <a:sym typeface="Times New Roman"/>
            </a:endParaRPr>
          </a:p>
          <a:p>
            <a:pPr marL="171450" indent="-171450" algn="just"/>
            <a:endParaRPr sz="1200" dirty="0">
              <a:solidFill>
                <a:schemeClr val="tx1"/>
              </a:solidFill>
              <a:latin typeface="+mn-lt"/>
              <a:ea typeface="Times New Roman"/>
              <a:cs typeface="Times New Roman"/>
              <a:sym typeface="Times New Roman"/>
            </a:endParaRPr>
          </a:p>
          <a:p>
            <a:pPr marL="171450" indent="-171450" algn="just"/>
            <a:r>
              <a:rPr lang="en" sz="1200" dirty="0">
                <a:solidFill>
                  <a:schemeClr val="tx1"/>
                </a:solidFill>
                <a:latin typeface="+mn-lt"/>
                <a:ea typeface="Times New Roman"/>
                <a:cs typeface="Times New Roman"/>
                <a:sym typeface="Times New Roman"/>
              </a:rPr>
              <a:t>Same is the case with Cassandra, Cassandra writes records, and it appends those records to commit log initially and then for the flushing of data permanently to a disk it uses “fsync system call”</a:t>
            </a:r>
            <a:endParaRPr sz="1200" dirty="0">
              <a:solidFill>
                <a:schemeClr val="tx1"/>
              </a:solidFill>
              <a:latin typeface="+mn-lt"/>
              <a:ea typeface="Times New Roman"/>
              <a:cs typeface="Times New Roman"/>
              <a:sym typeface="Times New Roman"/>
            </a:endParaRPr>
          </a:p>
          <a:p>
            <a:pPr marL="0" lvl="0" indent="0" algn="just" rtl="0">
              <a:spcBef>
                <a:spcPts val="0"/>
              </a:spcBef>
              <a:spcAft>
                <a:spcPts val="0"/>
              </a:spcAft>
              <a:buNone/>
            </a:pPr>
            <a:endParaRPr sz="1200" b="1" dirty="0">
              <a:solidFill>
                <a:schemeClr val="tx1"/>
              </a:solidFill>
              <a:latin typeface="+mn-lt"/>
              <a:ea typeface="Times New Roman"/>
              <a:cs typeface="Times New Roman"/>
              <a:sym typeface="Times New Roman"/>
            </a:endParaRPr>
          </a:p>
          <a:p>
            <a:pPr marL="0" lvl="0" indent="0" algn="just" rtl="0">
              <a:spcBef>
                <a:spcPts val="0"/>
              </a:spcBef>
              <a:spcAft>
                <a:spcPts val="0"/>
              </a:spcAft>
              <a:buNone/>
            </a:pPr>
            <a:r>
              <a:rPr lang="en" sz="1400" b="1" dirty="0">
                <a:solidFill>
                  <a:schemeClr val="tx1"/>
                </a:solidFill>
                <a:latin typeface="+mn-lt"/>
              </a:rPr>
              <a:t>Analytics without ETL </a:t>
            </a:r>
            <a:endParaRPr sz="1400" b="1" dirty="0">
              <a:solidFill>
                <a:schemeClr val="tx1"/>
              </a:solidFill>
              <a:latin typeface="+mn-lt"/>
            </a:endParaRPr>
          </a:p>
          <a:p>
            <a:pPr marL="0" lvl="0" indent="0" algn="just" rtl="0">
              <a:spcBef>
                <a:spcPts val="0"/>
              </a:spcBef>
              <a:spcAft>
                <a:spcPts val="0"/>
              </a:spcAft>
              <a:buNone/>
            </a:pPr>
            <a:endParaRPr lang="en" sz="1200" dirty="0">
              <a:solidFill>
                <a:schemeClr val="tx1"/>
              </a:solidFill>
              <a:latin typeface="+mn-lt"/>
              <a:ea typeface="Times New Roman"/>
              <a:cs typeface="Times New Roman"/>
              <a:sym typeface="Times New Roman"/>
            </a:endParaRPr>
          </a:p>
          <a:p>
            <a:pPr marL="171450" indent="-171450" algn="just"/>
            <a:r>
              <a:rPr lang="en" sz="1200" dirty="0">
                <a:solidFill>
                  <a:schemeClr val="tx1"/>
                </a:solidFill>
                <a:latin typeface="+mn-lt"/>
                <a:ea typeface="Times New Roman"/>
                <a:cs typeface="Times New Roman"/>
                <a:sym typeface="Times New Roman"/>
              </a:rPr>
              <a:t>There is one to one access to the execution of jobs of Hadoop that is feed in Cassandra and with no impact on the working of the applications that runs of the real time</a:t>
            </a:r>
            <a:endParaRPr sz="1200" dirty="0">
              <a:solidFill>
                <a:schemeClr val="tx1"/>
              </a:solidFill>
              <a:latin typeface="+mn-lt"/>
              <a:ea typeface="Times New Roman"/>
              <a:cs typeface="Times New Roman"/>
              <a:sym typeface="Times New Roman"/>
            </a:endParaRPr>
          </a:p>
          <a:p>
            <a:pPr marL="0" indent="0" algn="just">
              <a:buClr>
                <a:schemeClr val="dk1"/>
              </a:buClr>
              <a:buSzPts val="1100"/>
              <a:buNone/>
            </a:pPr>
            <a:endParaRPr sz="1200" dirty="0">
              <a:solidFill>
                <a:schemeClr val="dk1"/>
              </a:solidFill>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EB78179B-5B4D-46D5-B09E-1C1ACFA9BFD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sp>
        <p:nvSpPr>
          <p:cNvPr id="4" name="Speech Bubble: Oval 3">
            <a:extLst>
              <a:ext uri="{FF2B5EF4-FFF2-40B4-BE49-F238E27FC236}">
                <a16:creationId xmlns:a16="http://schemas.microsoft.com/office/drawing/2014/main" id="{46EBF114-1EE1-4514-A97F-83C8FE6A920E}"/>
              </a:ext>
            </a:extLst>
          </p:cNvPr>
          <p:cNvSpPr/>
          <p:nvPr/>
        </p:nvSpPr>
        <p:spPr>
          <a:xfrm>
            <a:off x="6769395" y="1522035"/>
            <a:ext cx="2353340" cy="1318436"/>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b="1" dirty="0">
                <a:solidFill>
                  <a:sysClr val="windowText" lastClr="000000"/>
                </a:solidFill>
              </a:rPr>
              <a:t>ETL</a:t>
            </a:r>
            <a:r>
              <a:rPr lang="en-IN" dirty="0">
                <a:solidFill>
                  <a:sysClr val="windowText" lastClr="000000"/>
                </a:solidFill>
              </a:rPr>
              <a:t> (Extract, Transform and Load)</a:t>
            </a:r>
          </a:p>
        </p:txBody>
      </p:sp>
      <p:sp>
        <p:nvSpPr>
          <p:cNvPr id="5" name="Rectangle 4">
            <a:extLst>
              <a:ext uri="{FF2B5EF4-FFF2-40B4-BE49-F238E27FC236}">
                <a16:creationId xmlns:a16="http://schemas.microsoft.com/office/drawing/2014/main" id="{9BAE895F-12F2-4567-A987-504FBFF9979F}"/>
              </a:ext>
            </a:extLst>
          </p:cNvPr>
          <p:cNvSpPr/>
          <p:nvPr/>
        </p:nvSpPr>
        <p:spPr>
          <a:xfrm>
            <a:off x="4976469" y="3844669"/>
            <a:ext cx="3855831" cy="646331"/>
          </a:xfrm>
          <a:prstGeom prst="rect">
            <a:avLst/>
          </a:prstGeom>
          <a:solidFill>
            <a:schemeClr val="bg2"/>
          </a:solidFill>
        </p:spPr>
        <p:txBody>
          <a:bodyPr wrap="square">
            <a:spAutoFit/>
          </a:bodyPr>
          <a:lstStyle/>
          <a:p>
            <a:pPr algn="ctr"/>
            <a:r>
              <a:rPr lang="en-IN" sz="1200" b="1" i="1" dirty="0">
                <a:solidFill>
                  <a:sysClr val="windowText" lastClr="000000"/>
                </a:solidFill>
              </a:rPr>
              <a:t>ETL is a process in data warehousing responsible for pulling data out of the source systems and placing it into a data warehouse.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2" name="Title 1">
            <a:extLst>
              <a:ext uri="{FF2B5EF4-FFF2-40B4-BE49-F238E27FC236}">
                <a16:creationId xmlns:a16="http://schemas.microsoft.com/office/drawing/2014/main" id="{B4B06C58-1734-4AF4-8DB1-F1D622128628}"/>
              </a:ext>
            </a:extLst>
          </p:cNvPr>
          <p:cNvSpPr>
            <a:spLocks noGrp="1"/>
          </p:cNvSpPr>
          <p:nvPr>
            <p:ph type="title"/>
          </p:nvPr>
        </p:nvSpPr>
        <p:spPr>
          <a:xfrm>
            <a:off x="311700" y="308479"/>
            <a:ext cx="8520600" cy="572700"/>
          </a:xfrm>
        </p:spPr>
        <p:txBody>
          <a:bodyPr>
            <a:normAutofit fontScale="90000"/>
          </a:bodyPr>
          <a:lstStyle/>
          <a:p>
            <a:r>
              <a:rPr lang="en-US" dirty="0"/>
              <a:t>Architecture of Cassandra</a:t>
            </a:r>
          </a:p>
        </p:txBody>
      </p:sp>
      <p:sp>
        <p:nvSpPr>
          <p:cNvPr id="101" name="Shape 101"/>
          <p:cNvSpPr txBox="1">
            <a:spLocks noGrp="1"/>
          </p:cNvSpPr>
          <p:nvPr>
            <p:ph type="body" idx="1"/>
          </p:nvPr>
        </p:nvSpPr>
        <p:spPr>
          <a:xfrm>
            <a:off x="311700" y="1063998"/>
            <a:ext cx="8520600" cy="3416400"/>
          </a:xfrm>
          <a:prstGeom prst="rect">
            <a:avLst/>
          </a:prstGeom>
        </p:spPr>
        <p:txBody>
          <a:bodyPr spcFirstLastPara="1" wrap="square" lIns="91425" tIns="91425" rIns="91425" bIns="91425" anchor="t" anchorCtr="0">
            <a:noAutofit/>
          </a:bodyPr>
          <a:lstStyle/>
          <a:p>
            <a:pPr marL="171450" indent="-171450" algn="just"/>
            <a:r>
              <a:rPr lang="en" sz="1600" b="1" dirty="0">
                <a:latin typeface="+mj-lt"/>
                <a:ea typeface="Times New Roman"/>
                <a:cs typeface="Times New Roman"/>
                <a:sym typeface="Times New Roman"/>
              </a:rPr>
              <a:t>M</a:t>
            </a:r>
            <a:r>
              <a:rPr lang="en" sz="1600" b="1" dirty="0">
                <a:solidFill>
                  <a:schemeClr val="tx1"/>
                </a:solidFill>
                <a:latin typeface="+mj-lt"/>
                <a:ea typeface="Times New Roman"/>
                <a:cs typeface="Times New Roman"/>
                <a:sym typeface="Times New Roman"/>
              </a:rPr>
              <a:t>ain </a:t>
            </a:r>
            <a:r>
              <a:rPr lang="en" sz="1600" b="1" dirty="0">
                <a:latin typeface="+mj-lt"/>
                <a:ea typeface="Times New Roman"/>
                <a:cs typeface="Times New Roman"/>
                <a:sym typeface="Times New Roman"/>
              </a:rPr>
              <a:t>F</a:t>
            </a:r>
            <a:r>
              <a:rPr lang="en" sz="1600" b="1" dirty="0">
                <a:solidFill>
                  <a:schemeClr val="tx1"/>
                </a:solidFill>
                <a:latin typeface="+mj-lt"/>
                <a:ea typeface="Times New Roman"/>
                <a:cs typeface="Times New Roman"/>
                <a:sym typeface="Times New Roman"/>
              </a:rPr>
              <a:t>eature</a:t>
            </a:r>
            <a:r>
              <a:rPr lang="en" sz="1600" dirty="0">
                <a:solidFill>
                  <a:schemeClr val="tx1"/>
                </a:solidFill>
                <a:latin typeface="+mj-lt"/>
                <a:ea typeface="Times New Roman"/>
                <a:cs typeface="Times New Roman"/>
                <a:sym typeface="Times New Roman"/>
              </a:rPr>
              <a:t> : Master and slave working of the whole setup of a system of a point to point cluster</a:t>
            </a:r>
          </a:p>
          <a:p>
            <a:pPr marL="0" indent="0" algn="just">
              <a:buNone/>
            </a:pPr>
            <a:r>
              <a:rPr lang="en" sz="1600" dirty="0">
                <a:solidFill>
                  <a:schemeClr val="tx1"/>
                </a:solidFill>
                <a:latin typeface="+mj-lt"/>
                <a:ea typeface="Times New Roman"/>
                <a:cs typeface="Times New Roman"/>
                <a:sym typeface="Times New Roman"/>
              </a:rPr>
              <a:t> </a:t>
            </a:r>
            <a:endParaRPr lang="en" sz="1600" dirty="0">
              <a:latin typeface="+mj-lt"/>
              <a:ea typeface="Times New Roman"/>
              <a:cs typeface="Times New Roman"/>
              <a:sym typeface="Times New Roman"/>
            </a:endParaRPr>
          </a:p>
          <a:p>
            <a:pPr marL="628650" lvl="1" indent="-171450" algn="just">
              <a:spcBef>
                <a:spcPts val="0"/>
              </a:spcBef>
            </a:pPr>
            <a:r>
              <a:rPr lang="en-IN" sz="1600" dirty="0">
                <a:solidFill>
                  <a:schemeClr val="tx1"/>
                </a:solidFill>
                <a:latin typeface="+mj-lt"/>
                <a:ea typeface="Times New Roman"/>
                <a:cs typeface="Times New Roman"/>
                <a:sym typeface="Times New Roman"/>
              </a:rPr>
              <a:t>T</a:t>
            </a:r>
            <a:r>
              <a:rPr lang="en" sz="1600" dirty="0">
                <a:solidFill>
                  <a:schemeClr val="tx1"/>
                </a:solidFill>
                <a:latin typeface="+mj-lt"/>
                <a:ea typeface="Times New Roman"/>
                <a:cs typeface="Times New Roman"/>
                <a:sym typeface="Times New Roman"/>
              </a:rPr>
              <a:t>he system doesn’t have any single peer failure</a:t>
            </a:r>
          </a:p>
          <a:p>
            <a:pPr marL="628650" lvl="1" indent="-171450" algn="just">
              <a:spcBef>
                <a:spcPts val="0"/>
              </a:spcBef>
            </a:pPr>
            <a:r>
              <a:rPr lang="en" sz="1600" dirty="0">
                <a:solidFill>
                  <a:schemeClr val="tx1"/>
                </a:solidFill>
                <a:latin typeface="+mj-lt"/>
                <a:ea typeface="Times New Roman"/>
                <a:cs typeface="Times New Roman"/>
                <a:sym typeface="Times New Roman"/>
              </a:rPr>
              <a:t>The system designed has no master nod</a:t>
            </a:r>
            <a:r>
              <a:rPr lang="en-IN" sz="1600" dirty="0">
                <a:latin typeface="+mj-lt"/>
                <a:ea typeface="Times New Roman"/>
                <a:cs typeface="Times New Roman"/>
                <a:sym typeface="Times New Roman"/>
              </a:rPr>
              <a:t>e</a:t>
            </a:r>
          </a:p>
          <a:p>
            <a:pPr marL="628650" lvl="1" indent="-171450" algn="just">
              <a:spcBef>
                <a:spcPts val="0"/>
              </a:spcBef>
            </a:pPr>
            <a:r>
              <a:rPr lang="en" sz="1600" dirty="0">
                <a:latin typeface="+mj-lt"/>
                <a:ea typeface="Times New Roman"/>
                <a:cs typeface="Times New Roman"/>
                <a:sym typeface="Times New Roman"/>
              </a:rPr>
              <a:t>I</a:t>
            </a:r>
            <a:r>
              <a:rPr lang="en" sz="1600" dirty="0">
                <a:solidFill>
                  <a:schemeClr val="tx1"/>
                </a:solidFill>
                <a:latin typeface="+mj-lt"/>
                <a:ea typeface="Times New Roman"/>
                <a:cs typeface="Times New Roman"/>
                <a:sym typeface="Times New Roman"/>
              </a:rPr>
              <a:t>f there is any failure in the node or if there are a lot of request sent by other peers this would not affect other nodes inside the cluster</a:t>
            </a:r>
          </a:p>
          <a:p>
            <a:pPr marL="628650" lvl="1" indent="-171450" algn="just">
              <a:spcBef>
                <a:spcPts val="0"/>
              </a:spcBef>
            </a:pPr>
            <a:r>
              <a:rPr lang="en-IN" sz="1600" dirty="0">
                <a:solidFill>
                  <a:schemeClr val="tx1"/>
                </a:solidFill>
                <a:latin typeface="+mj-lt"/>
                <a:ea typeface="Times New Roman"/>
                <a:cs typeface="Times New Roman"/>
                <a:sym typeface="Times New Roman"/>
              </a:rPr>
              <a:t>The</a:t>
            </a:r>
            <a:r>
              <a:rPr lang="en" sz="1600" dirty="0">
                <a:solidFill>
                  <a:schemeClr val="tx1"/>
                </a:solidFill>
                <a:latin typeface="+mj-lt"/>
                <a:ea typeface="Times New Roman"/>
                <a:cs typeface="Times New Roman"/>
                <a:sym typeface="Times New Roman"/>
              </a:rPr>
              <a:t> setup will continue its working normally as it was working before any point failure </a:t>
            </a:r>
          </a:p>
          <a:p>
            <a:pPr marL="457200" lvl="1" indent="0" algn="just">
              <a:spcBef>
                <a:spcPts val="0"/>
              </a:spcBef>
              <a:buNone/>
            </a:pPr>
            <a:endParaRPr sz="1600" dirty="0">
              <a:solidFill>
                <a:schemeClr val="tx1"/>
              </a:solidFill>
              <a:latin typeface="+mj-lt"/>
              <a:ea typeface="Times New Roman"/>
              <a:cs typeface="Times New Roman"/>
              <a:sym typeface="Times New Roman"/>
            </a:endParaRPr>
          </a:p>
          <a:p>
            <a:pPr marL="171450" indent="-171450" algn="just"/>
            <a:r>
              <a:rPr lang="en" sz="1600" dirty="0">
                <a:solidFill>
                  <a:schemeClr val="tx1"/>
                </a:solidFill>
                <a:latin typeface="+mj-lt"/>
                <a:ea typeface="Times New Roman"/>
                <a:cs typeface="Times New Roman"/>
                <a:sym typeface="Times New Roman"/>
              </a:rPr>
              <a:t>The Cassandra has </a:t>
            </a:r>
            <a:r>
              <a:rPr lang="en" sz="1600" b="1" i="1" dirty="0">
                <a:solidFill>
                  <a:schemeClr val="tx1"/>
                </a:solidFill>
                <a:latin typeface="+mj-lt"/>
                <a:ea typeface="Times New Roman"/>
                <a:cs typeface="Times New Roman"/>
                <a:sym typeface="Times New Roman"/>
              </a:rPr>
              <a:t>the ability to group </a:t>
            </a:r>
            <a:r>
              <a:rPr lang="en" sz="1600" dirty="0">
                <a:solidFill>
                  <a:schemeClr val="tx1"/>
                </a:solidFill>
                <a:latin typeface="+mj-lt"/>
                <a:ea typeface="Times New Roman"/>
                <a:cs typeface="Times New Roman"/>
                <a:sym typeface="Times New Roman"/>
              </a:rPr>
              <a:t>many servers regardless of their figure</a:t>
            </a:r>
          </a:p>
          <a:p>
            <a:pPr marL="171450" indent="-171450" algn="just"/>
            <a:r>
              <a:rPr lang="en" sz="1600" dirty="0">
                <a:solidFill>
                  <a:schemeClr val="tx1"/>
                </a:solidFill>
                <a:latin typeface="+mj-lt"/>
                <a:ea typeface="Times New Roman"/>
                <a:cs typeface="Times New Roman"/>
                <a:sym typeface="Times New Roman"/>
              </a:rPr>
              <a:t>Cassandra has a very usable architecture which has </a:t>
            </a:r>
            <a:r>
              <a:rPr lang="en" sz="1600" b="1" i="1" dirty="0">
                <a:solidFill>
                  <a:schemeClr val="tx1"/>
                </a:solidFill>
                <a:latin typeface="+mj-lt"/>
                <a:ea typeface="Times New Roman"/>
                <a:cs typeface="Times New Roman"/>
                <a:sym typeface="Times New Roman"/>
              </a:rPr>
              <a:t>the ability to perform thousands or millions of operations in a second </a:t>
            </a:r>
            <a:endParaRPr sz="1600" b="1" i="1" dirty="0">
              <a:solidFill>
                <a:schemeClr val="tx1"/>
              </a:solidFill>
              <a:latin typeface="+mj-lt"/>
              <a:ea typeface="Times New Roman"/>
              <a:cs typeface="Times New Roman"/>
              <a:sym typeface="Times New Roman"/>
            </a:endParaRPr>
          </a:p>
          <a:p>
            <a:pPr marL="171450" indent="-171450" algn="just"/>
            <a:r>
              <a:rPr lang="en" sz="1600" dirty="0">
                <a:solidFill>
                  <a:schemeClr val="tx1"/>
                </a:solidFill>
                <a:latin typeface="+mj-lt"/>
                <a:ea typeface="Times New Roman"/>
                <a:cs typeface="Times New Roman"/>
                <a:sym typeface="Times New Roman"/>
              </a:rPr>
              <a:t>It has also the capability to handle the </a:t>
            </a:r>
            <a:r>
              <a:rPr lang="en" sz="1600" b="1" i="1" dirty="0">
                <a:solidFill>
                  <a:schemeClr val="tx1"/>
                </a:solidFill>
                <a:latin typeface="+mj-lt"/>
                <a:ea typeface="Times New Roman"/>
                <a:cs typeface="Times New Roman"/>
                <a:sym typeface="Times New Roman"/>
              </a:rPr>
              <a:t>data that is in petabytes</a:t>
            </a:r>
            <a:r>
              <a:rPr lang="en" sz="1600" dirty="0">
                <a:solidFill>
                  <a:schemeClr val="tx1"/>
                </a:solidFill>
                <a:latin typeface="+mj-lt"/>
                <a:ea typeface="Times New Roman"/>
                <a:cs typeface="Times New Roman"/>
                <a:sym typeface="Times New Roman"/>
              </a:rPr>
              <a:t>, which is distributed over a huge number of data centers; it can perform operations that are very small</a:t>
            </a:r>
            <a:endParaRPr lang="en" sz="1600" dirty="0">
              <a:solidFill>
                <a:schemeClr val="tx1"/>
              </a:solidFill>
              <a:latin typeface="+mj-lt"/>
              <a:cs typeface="Times New Roman"/>
              <a:sym typeface="Times New Roman"/>
            </a:endParaRPr>
          </a:p>
        </p:txBody>
      </p:sp>
      <p:sp>
        <p:nvSpPr>
          <p:cNvPr id="3" name="Slide Number Placeholder 2">
            <a:extLst>
              <a:ext uri="{FF2B5EF4-FFF2-40B4-BE49-F238E27FC236}">
                <a16:creationId xmlns:a16="http://schemas.microsoft.com/office/drawing/2014/main" id="{0AAADAD2-7FF5-466B-9FFF-0060142EBD4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UMK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MKC" id="{A26E70E7-6D86-4ED8-BEDD-F25330678527}" vid="{15233F7B-82A5-44CD-BAFB-5D4192C680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UMKC</Template>
  <TotalTime>845</TotalTime>
  <Words>1706</Words>
  <Application>Microsoft Office PowerPoint</Application>
  <PresentationFormat>On-screen Show (16:9)</PresentationFormat>
  <Paragraphs>223</Paragraphs>
  <Slides>35</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35</vt:i4>
      </vt:variant>
    </vt:vector>
  </HeadingPairs>
  <TitlesOfParts>
    <vt:vector size="39" baseType="lpstr">
      <vt:lpstr>Arial</vt:lpstr>
      <vt:lpstr>Times New Roman</vt:lpstr>
      <vt:lpstr>UMKC</vt:lpstr>
      <vt:lpstr>Office Theme</vt:lpstr>
      <vt:lpstr>Apache Cassandra</vt:lpstr>
      <vt:lpstr>Overview</vt:lpstr>
      <vt:lpstr>What is Cassandra? </vt:lpstr>
      <vt:lpstr>Why Cassandra?</vt:lpstr>
      <vt:lpstr>Cassandra Usage </vt:lpstr>
      <vt:lpstr>Strengths of Cassandra: Elastic and Scalable  </vt:lpstr>
      <vt:lpstr>Strengths of Cassandra : Reliable  </vt:lpstr>
      <vt:lpstr>Strengths of Cassandra : Durable &amp; Without ETL</vt:lpstr>
      <vt:lpstr>Architecture of Cassandra</vt:lpstr>
      <vt:lpstr>Distribution and Replication of Data</vt:lpstr>
      <vt:lpstr>PowerPoint Presentation</vt:lpstr>
      <vt:lpstr>PowerPoint Presentation</vt:lpstr>
      <vt:lpstr>PowerPoint Presentation</vt:lpstr>
      <vt:lpstr>PowerPoint Presentation</vt:lpstr>
      <vt:lpstr>PowerPoint Presentation</vt:lpstr>
      <vt:lpstr>PowerPoint Presentation</vt:lpstr>
      <vt:lpstr>SimpleStrategy vs NetworkTopologyStrategy</vt:lpstr>
      <vt:lpstr>Replication Factor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Keyspace</vt:lpstr>
      <vt:lpstr>File Import </vt:lpstr>
      <vt:lpstr>References</vt:lpstr>
      <vt:lpstr>Issues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Cassandra</dc:title>
  <dc:creator>Zeenat</dc:creator>
  <cp:lastModifiedBy>Maham</cp:lastModifiedBy>
  <cp:revision>59</cp:revision>
  <dcterms:modified xsi:type="dcterms:W3CDTF">2019-10-08T00:08:30Z</dcterms:modified>
</cp:coreProperties>
</file>