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49"/>
  </p:notesMasterIdLst>
  <p:sldIdLst>
    <p:sldId id="312" r:id="rId2"/>
    <p:sldId id="313" r:id="rId3"/>
    <p:sldId id="357" r:id="rId4"/>
    <p:sldId id="321" r:id="rId5"/>
    <p:sldId id="330" r:id="rId6"/>
    <p:sldId id="315" r:id="rId7"/>
    <p:sldId id="341" r:id="rId8"/>
    <p:sldId id="317" r:id="rId9"/>
    <p:sldId id="332" r:id="rId10"/>
    <p:sldId id="323" r:id="rId11"/>
    <p:sldId id="337" r:id="rId12"/>
    <p:sldId id="339" r:id="rId13"/>
    <p:sldId id="340" r:id="rId14"/>
    <p:sldId id="348" r:id="rId15"/>
    <p:sldId id="350" r:id="rId16"/>
    <p:sldId id="351" r:id="rId17"/>
    <p:sldId id="352" r:id="rId18"/>
    <p:sldId id="353" r:id="rId19"/>
    <p:sldId id="354" r:id="rId20"/>
    <p:sldId id="355" r:id="rId21"/>
    <p:sldId id="324" r:id="rId22"/>
    <p:sldId id="325" r:id="rId23"/>
    <p:sldId id="328" r:id="rId24"/>
    <p:sldId id="334" r:id="rId25"/>
    <p:sldId id="345" r:id="rId26"/>
    <p:sldId id="346" r:id="rId27"/>
    <p:sldId id="358" r:id="rId28"/>
    <p:sldId id="366" r:id="rId29"/>
    <p:sldId id="359" r:id="rId30"/>
    <p:sldId id="360" r:id="rId31"/>
    <p:sldId id="361" r:id="rId32"/>
    <p:sldId id="362" r:id="rId33"/>
    <p:sldId id="363" r:id="rId34"/>
    <p:sldId id="364" r:id="rId35"/>
    <p:sldId id="365" r:id="rId36"/>
    <p:sldId id="367" r:id="rId37"/>
    <p:sldId id="369" r:id="rId38"/>
    <p:sldId id="370" r:id="rId39"/>
    <p:sldId id="371" r:id="rId40"/>
    <p:sldId id="372" r:id="rId41"/>
    <p:sldId id="373" r:id="rId42"/>
    <p:sldId id="374" r:id="rId43"/>
    <p:sldId id="375" r:id="rId44"/>
    <p:sldId id="378" r:id="rId45"/>
    <p:sldId id="376" r:id="rId46"/>
    <p:sldId id="377" r:id="rId47"/>
    <p:sldId id="336"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6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snapToObjects="1">
      <p:cViewPr varScale="1">
        <p:scale>
          <a:sx n="68" d="100"/>
          <a:sy n="68"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F0FAA-23EF-4319-80E8-1E774935171B}" type="datetimeFigureOut">
              <a:rPr lang="en-US" smtClean="0"/>
              <a:pPr/>
              <a:t>9/15/2019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988E1A-6F68-42E3-B9AD-16D713FE4000}" type="slidenum">
              <a:rPr lang="en-US" smtClean="0"/>
              <a:pPr/>
              <a:t>‹#›</a:t>
            </a:fld>
            <a:endParaRPr lang="en-US"/>
          </a:p>
        </p:txBody>
      </p:sp>
    </p:spTree>
    <p:extLst>
      <p:ext uri="{BB962C8B-B14F-4D97-AF65-F5344CB8AC3E}">
        <p14:creationId xmlns:p14="http://schemas.microsoft.com/office/powerpoint/2010/main" val="300178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fld id="{0858381C-4FF1-4F88-937D-D802B8550857}" type="slidenum">
              <a:rPr lang="en-US" altLang="en-US">
                <a:latin typeface="Calibri" panose="020F0502020204030204" pitchFamily="34" charset="0"/>
              </a:rPr>
              <a:pPr/>
              <a:t>5</a:t>
            </a:fld>
            <a:endParaRPr lang="en-US" altLang="en-US">
              <a:latin typeface="Calibri" panose="020F0502020204030204" pitchFamily="34" charset="0"/>
            </a:endParaRPr>
          </a:p>
        </p:txBody>
      </p:sp>
      <p:sp>
        <p:nvSpPr>
          <p:cNvPr id="32771" name="Rectangle 1"/>
          <p:cNvSpPr txBox="1">
            <a:spLocks noGrp="1" noRot="1" noChangeAspect="1" noChangeArrowheads="1" noTextEdit="1"/>
          </p:cNvSpPr>
          <p:nvPr>
            <p:ph type="sldImg"/>
          </p:nvPr>
        </p:nvSpPr>
        <p:spPr bwMode="auto">
          <a:xfrm>
            <a:off x="0" y="0"/>
            <a:ext cx="4114800" cy="3086100"/>
          </a:xfrm>
          <a:solidFill>
            <a:srgbClr val="FFFFFF"/>
          </a:solidFill>
          <a:ln>
            <a:solidFill>
              <a:srgbClr val="000000"/>
            </a:solidFill>
            <a:miter lim="800000"/>
            <a:headEnd/>
            <a:tailEnd/>
          </a:ln>
        </p:spPr>
      </p:sp>
      <p:sp>
        <p:nvSpPr>
          <p:cNvPr id="32772" name="Rectangle 2"/>
          <p:cNvSpPr txBox="1">
            <a:spLocks noGrp="1" noChangeArrowheads="1"/>
          </p:cNvSpPr>
          <p:nvPr>
            <p:ph type="body" idx="1"/>
          </p:nvPr>
        </p:nvSpPr>
        <p:spPr bwMode="auto">
          <a:xfrm>
            <a:off x="0" y="3352800"/>
            <a:ext cx="7315200" cy="6248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marL="241300" indent="-241300">
              <a:spcBef>
                <a:spcPct val="0"/>
              </a:spcBef>
            </a:pPr>
            <a:endParaRPr lang="en-US" altLang="en-US"/>
          </a:p>
        </p:txBody>
      </p:sp>
      <p:sp>
        <p:nvSpPr>
          <p:cNvPr id="3277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pPr fontAlgn="base">
              <a:spcBef>
                <a:spcPct val="0"/>
              </a:spcBef>
              <a:spcAft>
                <a:spcPct val="0"/>
              </a:spcAft>
            </a:pPr>
            <a:fld id="{B55C3F0B-8BDC-4100-A8BA-5020B8689415}" type="datetime1">
              <a:rPr lang="en-US" altLang="en-US">
                <a:latin typeface="Calibri" panose="020F0502020204030204" pitchFamily="34" charset="0"/>
              </a:rPr>
              <a:pPr fontAlgn="base">
                <a:spcBef>
                  <a:spcPct val="0"/>
                </a:spcBef>
                <a:spcAft>
                  <a:spcPct val="0"/>
                </a:spcAft>
              </a:pPr>
              <a:t>9/15/2019</a:t>
            </a:fld>
            <a:endParaRPr lang="en-US" altLang="en-US">
              <a:latin typeface="Calibri" panose="020F0502020204030204" pitchFamily="34" charset="0"/>
            </a:endParaRPr>
          </a:p>
        </p:txBody>
      </p:sp>
    </p:spTree>
    <p:extLst>
      <p:ext uri="{BB962C8B-B14F-4D97-AF65-F5344CB8AC3E}">
        <p14:creationId xmlns:p14="http://schemas.microsoft.com/office/powerpoint/2010/main" val="2536036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Declarative programming is where you say what you want without having to say how to do it. </a:t>
            </a:r>
            <a:r>
              <a:rPr lang="en-US" sz="1200" kern="1200" dirty="0" err="1">
                <a:solidFill>
                  <a:schemeClr val="tx1"/>
                </a:solidFill>
                <a:latin typeface="+mn-lt"/>
                <a:ea typeface="+mn-ea"/>
                <a:cs typeface="+mn-cs"/>
              </a:rPr>
              <a:t>e.g</a:t>
            </a:r>
            <a:r>
              <a:rPr lang="en-US" sz="1200" kern="1200" dirty="0">
                <a:solidFill>
                  <a:schemeClr val="tx1"/>
                </a:solidFill>
                <a:latin typeface="+mn-lt"/>
                <a:ea typeface="+mn-ea"/>
                <a:cs typeface="+mn-cs"/>
              </a:rPr>
              <a:t> SQL, </a:t>
            </a:r>
            <a:r>
              <a:rPr lang="en-US" sz="1200" kern="1200" dirty="0" err="1">
                <a:solidFill>
                  <a:schemeClr val="tx1"/>
                </a:solidFill>
                <a:latin typeface="+mn-lt"/>
                <a:ea typeface="+mn-ea"/>
                <a:cs typeface="+mn-cs"/>
              </a:rPr>
              <a:t>yacc</a:t>
            </a:r>
            <a:r>
              <a:rPr lang="en-US" sz="1200" kern="1200" dirty="0">
                <a:solidFill>
                  <a:schemeClr val="tx1"/>
                </a:solidFill>
                <a:latin typeface="+mn-lt"/>
                <a:ea typeface="+mn-ea"/>
                <a:cs typeface="+mn-cs"/>
              </a:rPr>
              <a: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lex</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With procedural programming, you have to specify exact steps to get the result. e.g. C</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26</a:t>
            </a:fld>
            <a:endParaRPr lang="en-US"/>
          </a:p>
        </p:txBody>
      </p:sp>
    </p:spTree>
    <p:extLst>
      <p:ext uri="{BB962C8B-B14F-4D97-AF65-F5344CB8AC3E}">
        <p14:creationId xmlns:p14="http://schemas.microsoft.com/office/powerpoint/2010/main" val="3815566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fld id="{B04CB1B2-CF6D-4DDB-BDC9-7E49F8C1D761}" type="slidenum">
              <a:rPr lang="en-US" altLang="en-US">
                <a:latin typeface="Calibri" panose="020F0502020204030204" pitchFamily="34" charset="0"/>
              </a:rPr>
              <a:pPr/>
              <a:t>47</a:t>
            </a:fld>
            <a:endParaRPr lang="en-US" altLang="en-US">
              <a:latin typeface="Calibri" panose="020F0502020204030204" pitchFamily="34" charset="0"/>
            </a:endParaRPr>
          </a:p>
        </p:txBody>
      </p:sp>
      <p:sp>
        <p:nvSpPr>
          <p:cNvPr id="46083" name="Rectangle 1"/>
          <p:cNvSpPr txBox="1">
            <a:spLocks noGrp="1" noRot="1" noChangeAspect="1" noChangeArrowheads="1" noTextEdit="1"/>
          </p:cNvSpPr>
          <p:nvPr>
            <p:ph type="sldImg"/>
          </p:nvPr>
        </p:nvSpPr>
        <p:spPr bwMode="auto">
          <a:xfrm>
            <a:off x="1241425" y="709613"/>
            <a:ext cx="4832350" cy="3624262"/>
          </a:xfrm>
          <a:solidFill>
            <a:srgbClr val="FFFFFF"/>
          </a:solidFill>
          <a:ln>
            <a:solidFill>
              <a:srgbClr val="000000"/>
            </a:solidFill>
            <a:miter lim="800000"/>
            <a:headEnd/>
            <a:tailEnd/>
          </a:ln>
        </p:spPr>
      </p:sp>
      <p:sp>
        <p:nvSpPr>
          <p:cNvPr id="46084" name="Rectangle 2"/>
          <p:cNvSpPr txBox="1">
            <a:spLocks noGrp="1" noChangeArrowheads="1"/>
          </p:cNvSpPr>
          <p:nvPr>
            <p:ph type="body" idx="1"/>
          </p:nvPr>
        </p:nvSpPr>
        <p:spPr bwMode="auto">
          <a:xfrm>
            <a:off x="954088" y="4570413"/>
            <a:ext cx="5407025" cy="4332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defTabSz="965200">
              <a:spcBef>
                <a:spcPct val="0"/>
              </a:spcBef>
            </a:pPr>
            <a:endParaRPr lang="en-US" altLang="en-US"/>
          </a:p>
          <a:p>
            <a:pPr defTabSz="965200">
              <a:spcBef>
                <a:spcPct val="0"/>
              </a:spcBef>
            </a:pPr>
            <a:endParaRPr lang="en-US" altLang="en-US"/>
          </a:p>
        </p:txBody>
      </p:sp>
      <p:sp>
        <p:nvSpPr>
          <p:cNvPr id="4608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pPr fontAlgn="base">
              <a:spcBef>
                <a:spcPct val="0"/>
              </a:spcBef>
              <a:spcAft>
                <a:spcPct val="0"/>
              </a:spcAft>
            </a:pPr>
            <a:fld id="{52A57C0A-E357-4AA4-9378-9724874CDDB0}" type="datetime1">
              <a:rPr lang="en-US" altLang="en-US">
                <a:latin typeface="Calibri" panose="020F0502020204030204" pitchFamily="34" charset="0"/>
              </a:rPr>
              <a:pPr fontAlgn="base">
                <a:spcBef>
                  <a:spcPct val="0"/>
                </a:spcBef>
                <a:spcAft>
                  <a:spcPct val="0"/>
                </a:spcAft>
              </a:pPr>
              <a:t>9/15/2019</a:t>
            </a:fld>
            <a:endParaRPr lang="en-US" altLang="en-US">
              <a:latin typeface="Calibri" panose="020F0502020204030204" pitchFamily="34" charset="0"/>
            </a:endParaRPr>
          </a:p>
        </p:txBody>
      </p:sp>
    </p:spTree>
    <p:extLst>
      <p:ext uri="{BB962C8B-B14F-4D97-AF65-F5344CB8AC3E}">
        <p14:creationId xmlns:p14="http://schemas.microsoft.com/office/powerpoint/2010/main" val="1046120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fld id="{7A1325FF-4098-4C80-92BD-BDD787C129E2}" type="slidenum">
              <a:rPr lang="en-US" altLang="en-US">
                <a:latin typeface="Calibri" panose="020F0502020204030204" pitchFamily="34" charset="0"/>
              </a:rPr>
              <a:pPr/>
              <a:t>9</a:t>
            </a:fld>
            <a:endParaRPr lang="en-US" altLang="en-US">
              <a:latin typeface="Calibri" panose="020F0502020204030204" pitchFamily="34" charset="0"/>
            </a:endParaRPr>
          </a:p>
        </p:txBody>
      </p:sp>
      <p:sp>
        <p:nvSpPr>
          <p:cNvPr id="36867" name="Rectangle 1"/>
          <p:cNvSpPr txBox="1">
            <a:spLocks noGrp="1" noRot="1" noChangeAspect="1" noChangeArrowheads="1" noTextEdit="1"/>
          </p:cNvSpPr>
          <p:nvPr>
            <p:ph type="sldImg"/>
          </p:nvPr>
        </p:nvSpPr>
        <p:spPr bwMode="auto">
          <a:xfrm>
            <a:off x="1524000" y="0"/>
            <a:ext cx="3048000" cy="2286000"/>
          </a:xfrm>
          <a:solidFill>
            <a:srgbClr val="FFFFFF"/>
          </a:solidFill>
          <a:ln>
            <a:solidFill>
              <a:srgbClr val="000000"/>
            </a:solidFill>
            <a:miter lim="800000"/>
            <a:headEnd/>
            <a:tailEnd/>
          </a:ln>
        </p:spPr>
      </p:sp>
      <p:sp>
        <p:nvSpPr>
          <p:cNvPr id="36868" name="Rectangle 2"/>
          <p:cNvSpPr txBox="1">
            <a:spLocks noGrp="1" noChangeArrowheads="1"/>
          </p:cNvSpPr>
          <p:nvPr>
            <p:ph type="body" idx="1"/>
          </p:nvPr>
        </p:nvSpPr>
        <p:spPr bwMode="auto">
          <a:xfrm>
            <a:off x="0" y="2971800"/>
            <a:ext cx="7315200" cy="554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marL="241300" indent="-241300">
              <a:spcBef>
                <a:spcPct val="0"/>
              </a:spcBef>
              <a:buFontTx/>
              <a:buAutoNum type="arabicParenR"/>
            </a:pPr>
            <a:endParaRPr lang="en-US" altLang="en-US" sz="1600"/>
          </a:p>
        </p:txBody>
      </p:sp>
      <p:sp>
        <p:nvSpPr>
          <p:cNvPr id="36869"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pPr fontAlgn="base">
              <a:spcBef>
                <a:spcPct val="0"/>
              </a:spcBef>
              <a:spcAft>
                <a:spcPct val="0"/>
              </a:spcAft>
            </a:pPr>
            <a:fld id="{8236B55B-1EA3-48F1-8F01-A017FA04BFC3}" type="datetime1">
              <a:rPr lang="en-US" altLang="en-US">
                <a:latin typeface="Calibri" panose="020F0502020204030204" pitchFamily="34" charset="0"/>
              </a:rPr>
              <a:pPr fontAlgn="base">
                <a:spcBef>
                  <a:spcPct val="0"/>
                </a:spcBef>
                <a:spcAft>
                  <a:spcPct val="0"/>
                </a:spcAft>
              </a:pPr>
              <a:t>9/15/2019</a:t>
            </a:fld>
            <a:endParaRPr lang="en-US" altLang="en-US">
              <a:latin typeface="Calibri" panose="020F0502020204030204" pitchFamily="34" charset="0"/>
            </a:endParaRPr>
          </a:p>
        </p:txBody>
      </p:sp>
    </p:spTree>
    <p:extLst>
      <p:ext uri="{BB962C8B-B14F-4D97-AF65-F5344CB8AC3E}">
        <p14:creationId xmlns:p14="http://schemas.microsoft.com/office/powerpoint/2010/main" val="335255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fld id="{AEFBD462-1218-4EAF-96C4-29EEE0FD7B78}" type="slidenum">
              <a:rPr lang="en-US" altLang="en-US">
                <a:latin typeface="Calibri" panose="020F0502020204030204" pitchFamily="34" charset="0"/>
              </a:rPr>
              <a:pPr/>
              <a:t>11</a:t>
            </a:fld>
            <a:endParaRPr lang="en-US" altLang="en-US">
              <a:latin typeface="Calibri" panose="020F0502020204030204" pitchFamily="34" charset="0"/>
            </a:endParaRPr>
          </a:p>
        </p:txBody>
      </p:sp>
      <p:sp>
        <p:nvSpPr>
          <p:cNvPr id="44035" name="Rectangle 1"/>
          <p:cNvSpPr txBox="1">
            <a:spLocks noGrp="1" noRot="1" noChangeAspect="1" noChangeArrowheads="1" noTextEdit="1"/>
          </p:cNvSpPr>
          <p:nvPr>
            <p:ph type="sldImg"/>
          </p:nvPr>
        </p:nvSpPr>
        <p:spPr bwMode="auto">
          <a:xfrm>
            <a:off x="0" y="0"/>
            <a:ext cx="4832350" cy="3624263"/>
          </a:xfrm>
          <a:solidFill>
            <a:srgbClr val="FFFFFF"/>
          </a:solidFill>
          <a:ln>
            <a:solidFill>
              <a:srgbClr val="000000"/>
            </a:solidFill>
            <a:miter lim="800000"/>
            <a:headEnd/>
            <a:tailEnd/>
          </a:ln>
        </p:spPr>
      </p:sp>
      <p:sp>
        <p:nvSpPr>
          <p:cNvPr id="44036" name="Rectangle 2"/>
          <p:cNvSpPr txBox="1">
            <a:spLocks noGrp="1" noChangeArrowheads="1"/>
          </p:cNvSpPr>
          <p:nvPr>
            <p:ph type="body" idx="1"/>
          </p:nvPr>
        </p:nvSpPr>
        <p:spPr bwMode="auto">
          <a:xfrm>
            <a:off x="0" y="3810000"/>
            <a:ext cx="70866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a:spcBef>
                <a:spcPct val="0"/>
              </a:spcBef>
            </a:pPr>
            <a:endParaRPr lang="en-US" altLang="en-US" sz="2000"/>
          </a:p>
        </p:txBody>
      </p:sp>
      <p:sp>
        <p:nvSpPr>
          <p:cNvPr id="44037"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pPr fontAlgn="base">
              <a:spcBef>
                <a:spcPct val="0"/>
              </a:spcBef>
              <a:spcAft>
                <a:spcPct val="0"/>
              </a:spcAft>
            </a:pPr>
            <a:fld id="{23367A3A-BD90-4485-856E-2DC8A684E2F4}" type="datetime1">
              <a:rPr lang="en-US" altLang="en-US">
                <a:latin typeface="Calibri" panose="020F0502020204030204" pitchFamily="34" charset="0"/>
              </a:rPr>
              <a:pPr fontAlgn="base">
                <a:spcBef>
                  <a:spcPct val="0"/>
                </a:spcBef>
                <a:spcAft>
                  <a:spcPct val="0"/>
                </a:spcAft>
              </a:pPr>
              <a:t>9/15/2019</a:t>
            </a:fld>
            <a:endParaRPr lang="en-US" altLang="en-US">
              <a:latin typeface="Calibri" panose="020F0502020204030204" pitchFamily="34" charset="0"/>
            </a:endParaRPr>
          </a:p>
        </p:txBody>
      </p:sp>
    </p:spTree>
    <p:extLst>
      <p:ext uri="{BB962C8B-B14F-4D97-AF65-F5344CB8AC3E}">
        <p14:creationId xmlns:p14="http://schemas.microsoft.com/office/powerpoint/2010/main" val="362521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fld id="{33B8B781-E368-4D09-8625-39AC76A1BB56}" type="slidenum">
              <a:rPr lang="en-US" altLang="en-US">
                <a:latin typeface="Calibri" panose="020F0502020204030204" pitchFamily="34" charset="0"/>
              </a:rPr>
              <a:pPr/>
              <a:t>12</a:t>
            </a:fld>
            <a:endParaRPr lang="en-US" altLang="en-US">
              <a:latin typeface="Calibri" panose="020F0502020204030204" pitchFamily="34" charset="0"/>
            </a:endParaRPr>
          </a:p>
        </p:txBody>
      </p:sp>
      <p:sp>
        <p:nvSpPr>
          <p:cNvPr id="41987" name="Rectangle 1"/>
          <p:cNvSpPr txBox="1">
            <a:spLocks noGrp="1" noRot="1" noChangeAspect="1" noChangeArrowheads="1" noTextEdit="1"/>
          </p:cNvSpPr>
          <p:nvPr>
            <p:ph type="sldImg"/>
          </p:nvPr>
        </p:nvSpPr>
        <p:spPr bwMode="auto">
          <a:xfrm>
            <a:off x="152400" y="0"/>
            <a:ext cx="4832350" cy="3624263"/>
          </a:xfrm>
          <a:solidFill>
            <a:srgbClr val="FFFFFF"/>
          </a:solidFill>
          <a:ln>
            <a:solidFill>
              <a:srgbClr val="000000"/>
            </a:solidFill>
            <a:miter lim="800000"/>
            <a:headEnd/>
            <a:tailEnd/>
          </a:ln>
        </p:spPr>
      </p:sp>
      <p:sp>
        <p:nvSpPr>
          <p:cNvPr id="41988" name="Rectangle 2"/>
          <p:cNvSpPr txBox="1">
            <a:spLocks noGrp="1" noChangeArrowheads="1"/>
          </p:cNvSpPr>
          <p:nvPr>
            <p:ph type="body" idx="1"/>
          </p:nvPr>
        </p:nvSpPr>
        <p:spPr bwMode="auto">
          <a:xfrm>
            <a:off x="304800" y="3810000"/>
            <a:ext cx="5405438" cy="433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defTabSz="965200">
              <a:spcBef>
                <a:spcPct val="0"/>
              </a:spcBef>
            </a:pPr>
            <a:endParaRPr lang="en-US" altLang="en-US"/>
          </a:p>
          <a:p>
            <a:pPr defTabSz="965200">
              <a:spcBef>
                <a:spcPct val="0"/>
              </a:spcBef>
            </a:pPr>
            <a:endParaRPr lang="en-US" altLang="en-US"/>
          </a:p>
        </p:txBody>
      </p:sp>
      <p:sp>
        <p:nvSpPr>
          <p:cNvPr id="41989"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pPr fontAlgn="base">
              <a:spcBef>
                <a:spcPct val="0"/>
              </a:spcBef>
              <a:spcAft>
                <a:spcPct val="0"/>
              </a:spcAft>
            </a:pPr>
            <a:fld id="{0200051A-4477-4817-A95D-003823AAE604}" type="datetime1">
              <a:rPr lang="en-US" altLang="en-US">
                <a:latin typeface="Calibri" panose="020F0502020204030204" pitchFamily="34" charset="0"/>
              </a:rPr>
              <a:pPr fontAlgn="base">
                <a:spcBef>
                  <a:spcPct val="0"/>
                </a:spcBef>
                <a:spcAft>
                  <a:spcPct val="0"/>
                </a:spcAft>
              </a:pPr>
              <a:t>9/15/2019</a:t>
            </a:fld>
            <a:endParaRPr lang="en-US" altLang="en-US">
              <a:latin typeface="Calibri" panose="020F0502020204030204" pitchFamily="34" charset="0"/>
            </a:endParaRPr>
          </a:p>
        </p:txBody>
      </p:sp>
    </p:spTree>
    <p:extLst>
      <p:ext uri="{BB962C8B-B14F-4D97-AF65-F5344CB8AC3E}">
        <p14:creationId xmlns:p14="http://schemas.microsoft.com/office/powerpoint/2010/main" val="100515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fld id="{50F41E2B-3E76-4C01-B093-DA4F74FB06F2}" type="slidenum">
              <a:rPr lang="en-US" altLang="en-US">
                <a:latin typeface="Calibri" panose="020F0502020204030204" pitchFamily="34" charset="0"/>
              </a:rPr>
              <a:pPr/>
              <a:t>13</a:t>
            </a:fld>
            <a:endParaRPr lang="en-US" altLang="en-US">
              <a:latin typeface="Calibri" panose="020F0502020204030204" pitchFamily="34" charset="0"/>
            </a:endParaRPr>
          </a:p>
        </p:txBody>
      </p:sp>
      <p:sp>
        <p:nvSpPr>
          <p:cNvPr id="43011" name="Rectangle 1"/>
          <p:cNvSpPr txBox="1">
            <a:spLocks noGrp="1" noRot="1" noChangeAspect="1" noChangeArrowheads="1" noTextEdit="1"/>
          </p:cNvSpPr>
          <p:nvPr>
            <p:ph type="sldImg"/>
          </p:nvPr>
        </p:nvSpPr>
        <p:spPr bwMode="auto">
          <a:xfrm>
            <a:off x="0" y="0"/>
            <a:ext cx="4832350" cy="3624263"/>
          </a:xfrm>
          <a:solidFill>
            <a:srgbClr val="FFFFFF"/>
          </a:solidFill>
          <a:ln>
            <a:solidFill>
              <a:srgbClr val="000000"/>
            </a:solidFill>
            <a:miter lim="800000"/>
            <a:headEnd/>
            <a:tailEnd/>
          </a:ln>
        </p:spPr>
      </p:sp>
      <p:sp>
        <p:nvSpPr>
          <p:cNvPr id="43012" name="Rectangle 2"/>
          <p:cNvSpPr txBox="1">
            <a:spLocks noGrp="1" noChangeArrowheads="1"/>
          </p:cNvSpPr>
          <p:nvPr>
            <p:ph type="body" idx="1"/>
          </p:nvPr>
        </p:nvSpPr>
        <p:spPr bwMode="auto">
          <a:xfrm>
            <a:off x="0" y="3733800"/>
            <a:ext cx="7086600" cy="4332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defTabSz="965200">
              <a:spcBef>
                <a:spcPct val="0"/>
              </a:spcBef>
            </a:pPr>
            <a:endParaRPr lang="en-US" altLang="en-US"/>
          </a:p>
        </p:txBody>
      </p:sp>
      <p:sp>
        <p:nvSpPr>
          <p:cNvPr id="4301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pPr fontAlgn="base">
              <a:spcBef>
                <a:spcPct val="0"/>
              </a:spcBef>
              <a:spcAft>
                <a:spcPct val="0"/>
              </a:spcAft>
            </a:pPr>
            <a:fld id="{3697CA64-0797-4F8B-A3BD-61558C61406B}" type="datetime1">
              <a:rPr lang="en-US" altLang="en-US">
                <a:latin typeface="Calibri" panose="020F0502020204030204" pitchFamily="34" charset="0"/>
              </a:rPr>
              <a:pPr fontAlgn="base">
                <a:spcBef>
                  <a:spcPct val="0"/>
                </a:spcBef>
                <a:spcAft>
                  <a:spcPct val="0"/>
                </a:spcAft>
              </a:pPr>
              <a:t>9/15/2019</a:t>
            </a:fld>
            <a:endParaRPr lang="en-US" altLang="en-US">
              <a:latin typeface="Calibri" panose="020F0502020204030204" pitchFamily="34" charset="0"/>
            </a:endParaRPr>
          </a:p>
        </p:txBody>
      </p:sp>
    </p:spTree>
    <p:extLst>
      <p:ext uri="{BB962C8B-B14F-4D97-AF65-F5344CB8AC3E}">
        <p14:creationId xmlns:p14="http://schemas.microsoft.com/office/powerpoint/2010/main" val="346073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Partitioned tables can be created using the PARTITIONED BY clause. A table can have one or more partition columns and a separate data directory is created for each distinct value combination in the partition columns. Further, tables or partitions can be bucketed using CLUSTERED BY columns, and data can     be sorted within that bucket via SORT BY columns. This can improve performance on certain kinds of queries.</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17</a:t>
            </a:fld>
            <a:endParaRPr lang="en-US"/>
          </a:p>
        </p:txBody>
      </p:sp>
    </p:spTree>
    <p:extLst>
      <p:ext uri="{BB962C8B-B14F-4D97-AF65-F5344CB8AC3E}">
        <p14:creationId xmlns:p14="http://schemas.microsoft.com/office/powerpoint/2010/main" val="427516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EXTERNAL keyword lets you create a table and provide a LOCATION so that Hive does not use a default location for this table. This comes in handy if you already have data generated. When dropping an EXTERNAL table, data in the table is NOT deleted from the file system.</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19</a:t>
            </a:fld>
            <a:endParaRPr lang="en-US"/>
          </a:p>
        </p:txBody>
      </p:sp>
    </p:spTree>
    <p:extLst>
      <p:ext uri="{BB962C8B-B14F-4D97-AF65-F5344CB8AC3E}">
        <p14:creationId xmlns:p14="http://schemas.microsoft.com/office/powerpoint/2010/main" val="120746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fld id="{194AC4A5-CBD2-409B-B234-CD3F4D9B996E}" type="slidenum">
              <a:rPr lang="en-US" altLang="en-US">
                <a:latin typeface="Calibri" panose="020F0502020204030204" pitchFamily="34" charset="0"/>
              </a:rPr>
              <a:pPr/>
              <a:t>24</a:t>
            </a:fld>
            <a:endParaRPr lang="en-US" altLang="en-US">
              <a:latin typeface="Calibri" panose="020F0502020204030204" pitchFamily="34" charset="0"/>
            </a:endParaRPr>
          </a:p>
        </p:txBody>
      </p:sp>
      <p:sp>
        <p:nvSpPr>
          <p:cNvPr id="53251" name="Rectangle 1"/>
          <p:cNvSpPr txBox="1">
            <a:spLocks noGrp="1" noRot="1" noChangeAspect="1" noChangeArrowheads="1" noTextEdit="1"/>
          </p:cNvSpPr>
          <p:nvPr>
            <p:ph type="sldImg"/>
          </p:nvPr>
        </p:nvSpPr>
        <p:spPr bwMode="auto">
          <a:xfrm>
            <a:off x="0" y="0"/>
            <a:ext cx="4832350" cy="3624263"/>
          </a:xfr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954088" y="4570413"/>
            <a:ext cx="5407025" cy="4332287"/>
          </a:xfrm>
          <a:ln>
            <a:round/>
            <a:headEnd/>
            <a:tailEnd/>
          </a:ln>
        </p:spPr>
        <p:txBody>
          <a:bodyPr wrap="none" anchor="ctr"/>
          <a:lstStyle/>
          <a:p>
            <a:pPr marL="241653" indent="-241653" defTabSz="966612" fontAlgn="auto">
              <a:spcBef>
                <a:spcPts val="0"/>
              </a:spcBef>
              <a:spcAft>
                <a:spcPts val="0"/>
              </a:spcAft>
              <a:defRPr/>
            </a:pPr>
            <a:endParaRPr lang="en-US" dirty="0"/>
          </a:p>
          <a:p>
            <a:pPr defTabSz="966612" fontAlgn="auto">
              <a:spcBef>
                <a:spcPts val="0"/>
              </a:spcBef>
              <a:spcAft>
                <a:spcPts val="0"/>
              </a:spcAft>
              <a:defRPr/>
            </a:pPr>
            <a:endParaRPr lang="en-US" dirty="0"/>
          </a:p>
          <a:p>
            <a:pPr defTabSz="966612" fontAlgn="auto">
              <a:spcBef>
                <a:spcPts val="0"/>
              </a:spcBef>
              <a:spcAft>
                <a:spcPts val="0"/>
              </a:spcAft>
              <a:defRPr/>
            </a:pPr>
            <a:endParaRPr lang="en-US" dirty="0"/>
          </a:p>
        </p:txBody>
      </p:sp>
      <p:sp>
        <p:nvSpPr>
          <p:cNvPr id="5325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pPr fontAlgn="base">
              <a:spcBef>
                <a:spcPct val="0"/>
              </a:spcBef>
              <a:spcAft>
                <a:spcPct val="0"/>
              </a:spcAft>
            </a:pPr>
            <a:fld id="{33458C5B-35A2-448E-AACE-B16255D81D6A}" type="datetime1">
              <a:rPr lang="en-US" altLang="en-US">
                <a:latin typeface="Calibri" panose="020F0502020204030204" pitchFamily="34" charset="0"/>
              </a:rPr>
              <a:pPr fontAlgn="base">
                <a:spcBef>
                  <a:spcPct val="0"/>
                </a:spcBef>
                <a:spcAft>
                  <a:spcPct val="0"/>
                </a:spcAft>
              </a:pPr>
              <a:t>9/15/2019</a:t>
            </a:fld>
            <a:endParaRPr lang="en-US" altLang="en-US">
              <a:latin typeface="Calibri" panose="020F0502020204030204" pitchFamily="34" charset="0"/>
            </a:endParaRPr>
          </a:p>
        </p:txBody>
      </p:sp>
    </p:spTree>
    <p:extLst>
      <p:ext uri="{BB962C8B-B14F-4D97-AF65-F5344CB8AC3E}">
        <p14:creationId xmlns:p14="http://schemas.microsoft.com/office/powerpoint/2010/main" val="2025391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Declarative programming is where you say what you want without having to say how to do it. </a:t>
            </a:r>
            <a:r>
              <a:rPr lang="en-US" sz="1200" kern="1200" dirty="0" err="1">
                <a:solidFill>
                  <a:schemeClr val="tx1"/>
                </a:solidFill>
                <a:latin typeface="+mn-lt"/>
                <a:ea typeface="+mn-ea"/>
                <a:cs typeface="+mn-cs"/>
              </a:rPr>
              <a:t>e.g</a:t>
            </a:r>
            <a:r>
              <a:rPr lang="en-US" sz="1200" kern="1200" dirty="0">
                <a:solidFill>
                  <a:schemeClr val="tx1"/>
                </a:solidFill>
                <a:latin typeface="+mn-lt"/>
                <a:ea typeface="+mn-ea"/>
                <a:cs typeface="+mn-cs"/>
              </a:rPr>
              <a:t> SQL, </a:t>
            </a:r>
            <a:r>
              <a:rPr lang="en-US" sz="1200" kern="1200" dirty="0" err="1">
                <a:solidFill>
                  <a:schemeClr val="tx1"/>
                </a:solidFill>
                <a:latin typeface="+mn-lt"/>
                <a:ea typeface="+mn-ea"/>
                <a:cs typeface="+mn-cs"/>
              </a:rPr>
              <a:t>yacc</a:t>
            </a:r>
            <a:r>
              <a:rPr lang="en-US" sz="1200" kern="1200" dirty="0">
                <a:solidFill>
                  <a:schemeClr val="tx1"/>
                </a:solidFill>
                <a:latin typeface="+mn-lt"/>
                <a:ea typeface="+mn-ea"/>
                <a:cs typeface="+mn-cs"/>
              </a:rPr>
              <a: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lex</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With procedural programming, you have to specify exact steps to get the result. e.g. C</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25</a:t>
            </a:fld>
            <a:endParaRPr lang="en-US"/>
          </a:p>
        </p:txBody>
      </p:sp>
    </p:spTree>
    <p:extLst>
      <p:ext uri="{BB962C8B-B14F-4D97-AF65-F5344CB8AC3E}">
        <p14:creationId xmlns:p14="http://schemas.microsoft.com/office/powerpoint/2010/main" val="176198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ECD39A-7E46-4B80-92B9-DC57499E6025}" type="datetime1">
              <a:rPr lang="en-US" smtClean="0">
                <a:solidFill>
                  <a:prstClr val="black">
                    <a:tint val="75000"/>
                  </a:prstClr>
                </a:solidFill>
              </a:rPr>
              <a:t>9/15/2019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102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DE3B78-5C75-49CD-ABC4-860B475B2067}" type="datetime1">
              <a:rPr lang="en-US" smtClean="0">
                <a:solidFill>
                  <a:prstClr val="black">
                    <a:tint val="75000"/>
                  </a:prstClr>
                </a:solidFill>
              </a:rPr>
              <a:t>9/15/2019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966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B9090A-0825-4113-9A3C-F2199808F809}" type="datetime1">
              <a:rPr lang="en-US" smtClean="0">
                <a:solidFill>
                  <a:prstClr val="black">
                    <a:tint val="75000"/>
                  </a:prstClr>
                </a:solidFill>
              </a:rPr>
              <a:t>9/15/2019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585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DC5D07-C29A-4D0C-A837-0BB2092961A6}" type="datetime1">
              <a:rPr lang="en-US" smtClean="0">
                <a:solidFill>
                  <a:prstClr val="black">
                    <a:tint val="75000"/>
                  </a:prstClr>
                </a:solidFill>
              </a:rPr>
              <a:t>9/15/2019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8524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A10C71-3208-437B-AB6D-6E13A386B37F}" type="datetime1">
              <a:rPr lang="en-US" smtClean="0">
                <a:solidFill>
                  <a:prstClr val="black">
                    <a:tint val="75000"/>
                  </a:prstClr>
                </a:solidFill>
              </a:rPr>
              <a:t>9/15/2019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398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1800">
                <a:latin typeface="Times New Roman" panose="02020603050405020304" pitchFamily="18" charset="0"/>
                <a:cs typeface="Times New Roman" panose="02020603050405020304" pitchFamily="18"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23286CD-6F0F-41DB-B7C3-496FD121E347}" type="datetime1">
              <a:rPr lang="en-US" smtClean="0">
                <a:solidFill>
                  <a:prstClr val="black">
                    <a:tint val="75000"/>
                  </a:prstClr>
                </a:solidFill>
              </a:rPr>
              <a:t>9/15/2019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018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6FA30-5758-4F02-B33B-F4F3CD7D00B9}" type="datetime1">
              <a:rPr lang="en-US" smtClean="0">
                <a:solidFill>
                  <a:prstClr val="black">
                    <a:tint val="75000"/>
                  </a:prstClr>
                </a:solidFill>
              </a:rPr>
              <a:t>9/15/2019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199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45DE4C-66EB-4E46-AEB2-1F2EC05897BF}" type="datetime1">
              <a:rPr lang="en-US" smtClean="0">
                <a:solidFill>
                  <a:prstClr val="black">
                    <a:tint val="75000"/>
                  </a:prstClr>
                </a:solidFill>
              </a:rPr>
              <a:t>9/15/2019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246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3D23E9-F5C0-4C1C-97C1-03409570FCF3}" type="datetime1">
              <a:rPr lang="en-US" smtClean="0">
                <a:solidFill>
                  <a:prstClr val="black">
                    <a:tint val="75000"/>
                  </a:prstClr>
                </a:solidFill>
              </a:rPr>
              <a:t>9/15/2019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147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60733-C81A-4527-BE76-BC7E41EE21CE}" type="datetime1">
              <a:rPr lang="en-US" smtClean="0">
                <a:solidFill>
                  <a:prstClr val="black">
                    <a:tint val="75000"/>
                  </a:prstClr>
                </a:solidFill>
              </a:rPr>
              <a:t>9/15/2019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606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DA1B0-F055-4B77-A776-FFE6375F9F73}" type="datetime1">
              <a:rPr lang="en-US" smtClean="0">
                <a:solidFill>
                  <a:prstClr val="black">
                    <a:tint val="75000"/>
                  </a:prstClr>
                </a:solidFill>
              </a:rPr>
              <a:t>9/15/2019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146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7CF5121-00A8-43BB-8A41-7A96223C02C2}" type="datetime1">
              <a:rPr lang="en-US" smtClean="0">
                <a:solidFill>
                  <a:prstClr val="black">
                    <a:tint val="75000"/>
                  </a:prstClr>
                </a:solidFill>
              </a:rPr>
              <a:t>9/15/2019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555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5F1D756-B173-4473-8002-48B17D45A5EE}" type="datetime1">
              <a:rPr lang="en-US" smtClean="0">
                <a:solidFill>
                  <a:prstClr val="black">
                    <a:tint val="75000"/>
                  </a:prstClr>
                </a:solidFill>
              </a:rPr>
              <a:t>9/15/2019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746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52169262-8986-41B7-988C-311FCF93AC7A}" type="datetime1">
              <a:rPr lang="en-US" smtClean="0">
                <a:solidFill>
                  <a:prstClr val="black">
                    <a:tint val="75000"/>
                  </a:prstClr>
                </a:solidFill>
              </a:rPr>
              <a:t>9/15/2019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F859ED-F81E-4A6A-B729-75E2BCBE24B9}"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6394116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hare.net/cloudera/hw09-hadoop-development-at-facebook-hive-and-hdf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hyperlink" Target="https://www.ukdataservice.ac.uk/media/604456/hiveworkshoppractical.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drive.google.com/open?id=0B1QaXx7tpw3SMTBqLUQwX0lOWn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drive.google.com/file/d/0B1QaXx7tpw3SaEE3bEFTQTMzNzg/view?usp=shari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umkc.box.com/s/m3i7oabkj00boxuiskv5d4aoklh85w3x"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slideshare.net/cloudera/hw09-hadoop-development-at-facebook-hive-and-hdf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umkc.box.com/s/1dcugk08caqzitgqvrthiqe5n6sgznd5" TargetMode="External"/><Relationship Id="rId4" Type="http://schemas.openxmlformats.org/officeDocument/2006/relationships/hyperlink" Target="http://www.slideshare.net/zshao/hive-data-warehousing-analytics-on-hadoop-presentati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slideshare.net/cloudera/hw09-hadoop-development-at-facebook-hive-and-hdf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9561" y="2381251"/>
            <a:ext cx="6984491" cy="1017128"/>
          </a:xfrm>
        </p:spPr>
        <p:txBody>
          <a:bodyPr>
            <a:normAutofit fontScale="90000"/>
          </a:bodyPr>
          <a:lstStyle/>
          <a:p>
            <a:r>
              <a:rPr lang="en-IN" sz="4000" dirty="0"/>
              <a:t>CSEE5590/490 Big Data Programming</a:t>
            </a:r>
            <a:br>
              <a:rPr lang="en-IN" sz="4000" dirty="0"/>
            </a:br>
            <a:br>
              <a:rPr lang="en-US" sz="4000" dirty="0"/>
            </a:br>
            <a:r>
              <a:rPr lang="en-US" sz="4000" dirty="0"/>
              <a:t>Lesson 4- Hive</a:t>
            </a:r>
          </a:p>
        </p:txBody>
      </p:sp>
      <p:sp>
        <p:nvSpPr>
          <p:cNvPr id="5" name="Rectangle 2"/>
          <p:cNvSpPr txBox="1">
            <a:spLocks noChangeArrowheads="1"/>
          </p:cNvSpPr>
          <p:nvPr/>
        </p:nvSpPr>
        <p:spPr>
          <a:xfrm>
            <a:off x="563563" y="4314826"/>
            <a:ext cx="7848600" cy="847725"/>
          </a:xfrm>
          <a:prstGeom prst="rect">
            <a:avLst/>
          </a:prstGeom>
          <a:ln/>
        </p:spPr>
        <p:txBody>
          <a:bodyPr vert="horz" lIns="68580" tIns="34290" rIns="68580" bIns="3429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US" altLang="en-US" sz="1800" dirty="0">
              <a:solidFill>
                <a:srgbClr val="1F497D"/>
              </a:solidFill>
            </a:endParaRPr>
          </a:p>
        </p:txBody>
      </p:sp>
      <p:sp>
        <p:nvSpPr>
          <p:cNvPr id="4" name="Slide Number Placeholder 3">
            <a:extLst>
              <a:ext uri="{FF2B5EF4-FFF2-40B4-BE49-F238E27FC236}">
                <a16:creationId xmlns:a16="http://schemas.microsoft.com/office/drawing/2014/main" id="{905F5D7A-BD14-499B-86D6-AA690B1E87DA}"/>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2176588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rtlCol="0">
            <a:normAutofit fontScale="90000"/>
          </a:bodyPr>
          <a:lstStyle/>
          <a:p>
            <a:pPr fontAlgn="auto">
              <a:spcAft>
                <a:spcPts val="0"/>
              </a:spcAft>
              <a:defRPr/>
            </a:pPr>
            <a:r>
              <a:rPr lang="en-US" dirty="0"/>
              <a:t>Sample Query Plan</a:t>
            </a:r>
          </a:p>
        </p:txBody>
      </p:sp>
      <p:pic>
        <p:nvPicPr>
          <p:cNvPr id="1434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00200" y="762000"/>
            <a:ext cx="5638800" cy="6096000"/>
          </a:xfrm>
          <a:noFill/>
        </p:spPr>
      </p:pic>
      <p:sp>
        <p:nvSpPr>
          <p:cNvPr id="3" name="Slide Number Placeholder 2">
            <a:extLst>
              <a:ext uri="{FF2B5EF4-FFF2-40B4-BE49-F238E27FC236}">
                <a16:creationId xmlns:a16="http://schemas.microsoft.com/office/drawing/2014/main" id="{21135DE4-0FA1-48E7-8480-3CC120D31D49}"/>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84171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304800" y="457200"/>
            <a:ext cx="7540625" cy="766763"/>
          </a:xfrm>
        </p:spPr>
        <p:txBody>
          <a:bodyPr tIns="100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a:t>Application</a:t>
            </a:r>
          </a:p>
        </p:txBody>
      </p:sp>
      <p:sp>
        <p:nvSpPr>
          <p:cNvPr id="18435" name="Rectangle 2"/>
          <p:cNvSpPr>
            <a:spLocks noGrp="1" noChangeArrowheads="1"/>
          </p:cNvSpPr>
          <p:nvPr>
            <p:ph idx="1"/>
          </p:nvPr>
        </p:nvSpPr>
        <p:spPr>
          <a:xfrm>
            <a:off x="533400" y="1600200"/>
            <a:ext cx="8229600" cy="4525963"/>
          </a:xfrm>
        </p:spPr>
        <p:txBody>
          <a:bodyPr/>
          <a:lstStyle/>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Log processing</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Daily Report</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User Activity Measurement</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Data/Text mining</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Machine learning (Training Data)</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Business intelligence</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Advertising Delivery</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Spam Detection</a:t>
            </a:r>
          </a:p>
        </p:txBody>
      </p:sp>
      <p:sp>
        <p:nvSpPr>
          <p:cNvPr id="2" name="Slide Number Placeholder 1">
            <a:extLst>
              <a:ext uri="{FF2B5EF4-FFF2-40B4-BE49-F238E27FC236}">
                <a16:creationId xmlns:a16="http://schemas.microsoft.com/office/drawing/2014/main" id="{B4EEDCCA-457C-419C-A658-2C95703B1D6D}"/>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72290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304800" y="457200"/>
            <a:ext cx="7540625" cy="766763"/>
          </a:xfrm>
        </p:spPr>
        <p:txBody>
          <a:bodyPr tIns="100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a:t>Pros</a:t>
            </a:r>
          </a:p>
        </p:txBody>
      </p:sp>
      <p:sp>
        <p:nvSpPr>
          <p:cNvPr id="16387" name="Rectangle 2"/>
          <p:cNvSpPr>
            <a:spLocks noGrp="1" noChangeArrowheads="1"/>
          </p:cNvSpPr>
          <p:nvPr>
            <p:ph idx="1"/>
          </p:nvPr>
        </p:nvSpPr>
        <p:spPr>
          <a:xfrm>
            <a:off x="457200" y="1600200"/>
            <a:ext cx="8229600" cy="4525963"/>
          </a:xfrm>
        </p:spPr>
        <p:txBody>
          <a:bodyPr/>
          <a:lstStyle/>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Pros</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A easy way to process large scale data</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Support SQL-based queries</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Provide more user defined interfaces to extend</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Programmability</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Efficient execution plans for performance</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Interoperability with other database tools</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marL="341313" indent="-341313">
              <a:buClr>
                <a:srgbClr val="990000"/>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p:txBody>
      </p:sp>
      <p:sp>
        <p:nvSpPr>
          <p:cNvPr id="2" name="Slide Number Placeholder 1">
            <a:extLst>
              <a:ext uri="{FF2B5EF4-FFF2-40B4-BE49-F238E27FC236}">
                <a16:creationId xmlns:a16="http://schemas.microsoft.com/office/drawing/2014/main" id="{778B237B-40D1-4171-88A9-8BD8A7782DB2}"/>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29612546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304800" y="457200"/>
            <a:ext cx="7540625" cy="766763"/>
          </a:xfrm>
        </p:spPr>
        <p:txBody>
          <a:bodyPr tIns="100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a:t>Cons</a:t>
            </a:r>
          </a:p>
        </p:txBody>
      </p:sp>
      <p:sp>
        <p:nvSpPr>
          <p:cNvPr id="17411" name="Rectangle 2"/>
          <p:cNvSpPr>
            <a:spLocks noGrp="1" noChangeArrowheads="1"/>
          </p:cNvSpPr>
          <p:nvPr>
            <p:ph idx="1"/>
          </p:nvPr>
        </p:nvSpPr>
        <p:spPr>
          <a:xfrm>
            <a:off x="457200" y="1600200"/>
            <a:ext cx="8229600" cy="5486400"/>
          </a:xfrm>
        </p:spPr>
        <p:txBody>
          <a:bodyPr/>
          <a:lstStyle/>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Cons</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No easy way to append data</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Files in HDFS are immutable</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Future work</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Views / Variables</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More operator</a:t>
            </a:r>
          </a:p>
          <a:p>
            <a:pPr marL="1141413" lvl="2"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In/Exists semantic </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More future work in the mail list</a:t>
            </a:r>
          </a:p>
          <a:p>
            <a:pPr marL="341313" indent="-341313">
              <a:buClr>
                <a:srgbClr val="990000"/>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p:txBody>
      </p:sp>
      <p:sp>
        <p:nvSpPr>
          <p:cNvPr id="2" name="Slide Number Placeholder 1">
            <a:extLst>
              <a:ext uri="{FF2B5EF4-FFF2-40B4-BE49-F238E27FC236}">
                <a16:creationId xmlns:a16="http://schemas.microsoft.com/office/drawing/2014/main" id="{CD03CCEF-4E9F-4F84-871C-49B6CACCF3AB}"/>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33381394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a:t>
            </a:r>
          </a:p>
        </p:txBody>
      </p:sp>
      <p:sp>
        <p:nvSpPr>
          <p:cNvPr id="3" name="Content Placeholder 2"/>
          <p:cNvSpPr>
            <a:spLocks noGrp="1"/>
          </p:cNvSpPr>
          <p:nvPr>
            <p:ph idx="1"/>
          </p:nvPr>
        </p:nvSpPr>
        <p:spPr/>
        <p:txBody>
          <a:bodyPr>
            <a:normAutofit/>
          </a:bodyPr>
          <a:lstStyle/>
          <a:p>
            <a:pPr marL="0" indent="0">
              <a:buNone/>
            </a:pPr>
            <a:r>
              <a:rPr lang="en-US" sz="2000" dirty="0"/>
              <a:t>Data in Hive organized into :</a:t>
            </a:r>
          </a:p>
          <a:p>
            <a:r>
              <a:rPr lang="en-US" sz="2000" dirty="0"/>
              <a:t>Tables</a:t>
            </a:r>
          </a:p>
          <a:p>
            <a:r>
              <a:rPr lang="en-US" sz="2000" dirty="0"/>
              <a:t>Partitions</a:t>
            </a:r>
          </a:p>
          <a:p>
            <a:r>
              <a:rPr lang="en-US" sz="2000" dirty="0"/>
              <a:t>Buckets</a:t>
            </a:r>
          </a:p>
        </p:txBody>
      </p:sp>
      <p:sp>
        <p:nvSpPr>
          <p:cNvPr id="4" name="Slide Number Placeholder 3">
            <a:extLst>
              <a:ext uri="{FF2B5EF4-FFF2-40B4-BE49-F238E27FC236}">
                <a16:creationId xmlns:a16="http://schemas.microsoft.com/office/drawing/2014/main" id="{4669DCCB-4F6B-4099-84C8-938B07387A40}"/>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411218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 Contd.</a:t>
            </a:r>
          </a:p>
        </p:txBody>
      </p:sp>
      <p:sp>
        <p:nvSpPr>
          <p:cNvPr id="3" name="Content Placeholder 2"/>
          <p:cNvSpPr>
            <a:spLocks noGrp="1"/>
          </p:cNvSpPr>
          <p:nvPr>
            <p:ph idx="1"/>
          </p:nvPr>
        </p:nvSpPr>
        <p:spPr>
          <a:xfrm>
            <a:off x="457200" y="1600202"/>
            <a:ext cx="8408504" cy="4525963"/>
          </a:xfrm>
        </p:spPr>
        <p:txBody>
          <a:bodyPr>
            <a:normAutofit/>
          </a:bodyPr>
          <a:lstStyle/>
          <a:p>
            <a:r>
              <a:rPr lang="en-US" sz="3500" dirty="0"/>
              <a:t>Tables</a:t>
            </a:r>
          </a:p>
          <a:p>
            <a:pPr lvl="1">
              <a:buFont typeface="Arial" panose="020B0604020202020204" pitchFamily="34" charset="0"/>
              <a:buChar char="•"/>
            </a:pPr>
            <a:r>
              <a:rPr lang="en-US" sz="2300" dirty="0"/>
              <a:t>Analogous to relational tables</a:t>
            </a:r>
          </a:p>
          <a:p>
            <a:pPr lvl="1">
              <a:buFont typeface="Arial" panose="020B0604020202020204" pitchFamily="34" charset="0"/>
              <a:buChar char="•"/>
            </a:pPr>
            <a:r>
              <a:rPr lang="en-US" sz="2300" dirty="0"/>
              <a:t>Each table has a corresponding directory in HDFS</a:t>
            </a:r>
          </a:p>
          <a:p>
            <a:pPr lvl="1">
              <a:buFont typeface="Arial" panose="020B0604020202020204" pitchFamily="34" charset="0"/>
              <a:buChar char="•"/>
            </a:pPr>
            <a:r>
              <a:rPr lang="en-US" sz="2300" dirty="0"/>
              <a:t>Data serialized and stored as files within that directory</a:t>
            </a:r>
          </a:p>
          <a:p>
            <a:pPr lvl="1">
              <a:buFont typeface="Arial" panose="020B0604020202020204" pitchFamily="34" charset="0"/>
              <a:buChar char="•"/>
            </a:pPr>
            <a:r>
              <a:rPr lang="en-US" sz="2300" dirty="0"/>
              <a:t>Hive has default serialization built in which supports compression and lazy deserialization</a:t>
            </a:r>
          </a:p>
          <a:p>
            <a:pPr lvl="1">
              <a:buFont typeface="Arial" panose="020B0604020202020204" pitchFamily="34" charset="0"/>
              <a:buChar char="•"/>
            </a:pPr>
            <a:r>
              <a:rPr lang="en-US" sz="2300" dirty="0"/>
              <a:t>Users can specify custom serialization –deserialization schemes (</a:t>
            </a:r>
            <a:r>
              <a:rPr lang="en-US" sz="2300" b="1" dirty="0" err="1"/>
              <a:t>SerDe’s</a:t>
            </a:r>
            <a:r>
              <a:rPr lang="en-US" sz="2300" dirty="0"/>
              <a:t>)</a:t>
            </a:r>
          </a:p>
        </p:txBody>
      </p:sp>
      <p:sp>
        <p:nvSpPr>
          <p:cNvPr id="4" name="Slide Number Placeholder 3">
            <a:extLst>
              <a:ext uri="{FF2B5EF4-FFF2-40B4-BE49-F238E27FC236}">
                <a16:creationId xmlns:a16="http://schemas.microsoft.com/office/drawing/2014/main" id="{A756DD81-595C-49EB-9719-C4228A4C3F51}"/>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39803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 Contd.</a:t>
            </a:r>
          </a:p>
        </p:txBody>
      </p:sp>
      <p:sp>
        <p:nvSpPr>
          <p:cNvPr id="3" name="Content Placeholder 2"/>
          <p:cNvSpPr>
            <a:spLocks noGrp="1"/>
          </p:cNvSpPr>
          <p:nvPr>
            <p:ph idx="1"/>
          </p:nvPr>
        </p:nvSpPr>
        <p:spPr/>
        <p:txBody>
          <a:bodyPr>
            <a:normAutofit/>
          </a:bodyPr>
          <a:lstStyle/>
          <a:p>
            <a:r>
              <a:rPr lang="en-US" sz="3800" dirty="0"/>
              <a:t>Partitions</a:t>
            </a:r>
          </a:p>
          <a:p>
            <a:pPr>
              <a:buFontTx/>
              <a:buChar char="-"/>
            </a:pPr>
            <a:r>
              <a:rPr lang="en-US" sz="2000" dirty="0"/>
              <a:t>Each table can be broken into partitions</a:t>
            </a:r>
          </a:p>
          <a:p>
            <a:pPr>
              <a:buFontTx/>
              <a:buChar char="-"/>
            </a:pPr>
            <a:r>
              <a:rPr lang="en-US" sz="2000" dirty="0"/>
              <a:t>Partitions determine distribution of data within subdirectories</a:t>
            </a:r>
          </a:p>
          <a:p>
            <a:pPr marL="0" indent="0">
              <a:buNone/>
            </a:pPr>
            <a:r>
              <a:rPr lang="en-US" sz="2000" dirty="0"/>
              <a:t>Example - </a:t>
            </a:r>
          </a:p>
          <a:p>
            <a:pPr marL="0" indent="0">
              <a:buNone/>
            </a:pPr>
            <a:r>
              <a:rPr lang="en-US" sz="2000" b="1" dirty="0"/>
              <a:t>CREATE_TABLE </a:t>
            </a:r>
            <a:r>
              <a:rPr lang="en-US" sz="2000" dirty="0"/>
              <a:t>Sales (</a:t>
            </a:r>
            <a:r>
              <a:rPr lang="en-US" sz="2000" dirty="0" err="1"/>
              <a:t>sale_id</a:t>
            </a:r>
            <a:r>
              <a:rPr lang="en-US" sz="2000" dirty="0"/>
              <a:t> INT, amount FLOAT)</a:t>
            </a:r>
          </a:p>
          <a:p>
            <a:pPr marL="0" indent="0">
              <a:buNone/>
            </a:pPr>
            <a:r>
              <a:rPr lang="en-US" sz="2000" b="1" dirty="0"/>
              <a:t>PARTITIONED BY </a:t>
            </a:r>
            <a:r>
              <a:rPr lang="en-US" sz="2000" dirty="0"/>
              <a:t>(country STRING, year INT, month INT)</a:t>
            </a:r>
          </a:p>
          <a:p>
            <a:pPr marL="0" indent="0">
              <a:buNone/>
            </a:pPr>
            <a:r>
              <a:rPr lang="en-US" sz="2000" dirty="0"/>
              <a:t>So each partition will be split out into different folders like</a:t>
            </a:r>
          </a:p>
          <a:p>
            <a:pPr marL="0" indent="0">
              <a:buNone/>
            </a:pPr>
            <a:r>
              <a:rPr lang="en-US" sz="2000" b="1" dirty="0"/>
              <a:t>Sales/country=US/year=2012/month=12</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697EE9C-2F63-428B-97CA-9477D244EEE8}"/>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219305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Hierarchy of Hive Partitions</a:t>
            </a:r>
          </a:p>
        </p:txBody>
      </p:sp>
      <p:sp>
        <p:nvSpPr>
          <p:cNvPr id="4" name="Rectangle 3"/>
          <p:cNvSpPr/>
          <p:nvPr/>
        </p:nvSpPr>
        <p:spPr>
          <a:xfrm>
            <a:off x="3772017" y="2133601"/>
            <a:ext cx="2072979" cy="5825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r>
              <a:rPr lang="en-US" dirty="0" err="1"/>
              <a:t>hivebase</a:t>
            </a:r>
            <a:r>
              <a:rPr lang="en-US" dirty="0"/>
              <a:t>/Sales</a:t>
            </a:r>
          </a:p>
        </p:txBody>
      </p:sp>
      <p:sp>
        <p:nvSpPr>
          <p:cNvPr id="5" name="Rectangle 4"/>
          <p:cNvSpPr/>
          <p:nvPr/>
        </p:nvSpPr>
        <p:spPr>
          <a:xfrm>
            <a:off x="2247231" y="3063066"/>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/country=US</a:t>
            </a:r>
          </a:p>
        </p:txBody>
      </p:sp>
      <p:sp>
        <p:nvSpPr>
          <p:cNvPr id="6" name="Rectangle 5"/>
          <p:cNvSpPr/>
          <p:nvPr/>
        </p:nvSpPr>
        <p:spPr>
          <a:xfrm>
            <a:off x="5698785" y="3384132"/>
            <a:ext cx="2247599"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/country=CANADA</a:t>
            </a:r>
          </a:p>
        </p:txBody>
      </p:sp>
      <p:sp>
        <p:nvSpPr>
          <p:cNvPr id="7" name="Rectangle 6"/>
          <p:cNvSpPr/>
          <p:nvPr/>
        </p:nvSpPr>
        <p:spPr>
          <a:xfrm>
            <a:off x="1194472" y="4111302"/>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/year=2012</a:t>
            </a:r>
          </a:p>
        </p:txBody>
      </p:sp>
      <p:sp>
        <p:nvSpPr>
          <p:cNvPr id="8" name="Rectangle 7"/>
          <p:cNvSpPr/>
          <p:nvPr/>
        </p:nvSpPr>
        <p:spPr>
          <a:xfrm>
            <a:off x="3220306" y="4589254"/>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/year=2015</a:t>
            </a:r>
          </a:p>
        </p:txBody>
      </p:sp>
      <p:sp>
        <p:nvSpPr>
          <p:cNvPr id="9" name="Rectangle 8"/>
          <p:cNvSpPr/>
          <p:nvPr/>
        </p:nvSpPr>
        <p:spPr>
          <a:xfrm>
            <a:off x="5112604" y="4193427"/>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/year=2012</a:t>
            </a:r>
          </a:p>
        </p:txBody>
      </p:sp>
      <p:sp>
        <p:nvSpPr>
          <p:cNvPr id="10" name="Rectangle 9"/>
          <p:cNvSpPr/>
          <p:nvPr/>
        </p:nvSpPr>
        <p:spPr>
          <a:xfrm>
            <a:off x="6535494" y="4811096"/>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/year=2014</a:t>
            </a:r>
          </a:p>
        </p:txBody>
      </p:sp>
      <p:sp>
        <p:nvSpPr>
          <p:cNvPr id="11" name="Rectangle 10"/>
          <p:cNvSpPr/>
          <p:nvPr/>
        </p:nvSpPr>
        <p:spPr>
          <a:xfrm>
            <a:off x="997855" y="508624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/month=12</a:t>
            </a:r>
          </a:p>
        </p:txBody>
      </p:sp>
      <p:sp>
        <p:nvSpPr>
          <p:cNvPr id="12" name="Rectangle 11"/>
          <p:cNvSpPr/>
          <p:nvPr/>
        </p:nvSpPr>
        <p:spPr>
          <a:xfrm>
            <a:off x="3096842" y="543917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/month=11</a:t>
            </a:r>
          </a:p>
        </p:txBody>
      </p:sp>
      <p:cxnSp>
        <p:nvCxnSpPr>
          <p:cNvPr id="14" name="Straight Arrow Connector 13"/>
          <p:cNvCxnSpPr>
            <a:stCxn id="4" idx="2"/>
            <a:endCxn id="5" idx="0"/>
          </p:cNvCxnSpPr>
          <p:nvPr/>
        </p:nvCxnSpPr>
        <p:spPr>
          <a:xfrm flipH="1">
            <a:off x="3102222" y="2716164"/>
            <a:ext cx="1706285" cy="346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6" idx="0"/>
          </p:cNvCxnSpPr>
          <p:nvPr/>
        </p:nvCxnSpPr>
        <p:spPr>
          <a:xfrm>
            <a:off x="4627008" y="2716164"/>
            <a:ext cx="2195577" cy="667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7" idx="0"/>
          </p:cNvCxnSpPr>
          <p:nvPr/>
        </p:nvCxnSpPr>
        <p:spPr>
          <a:xfrm flipH="1">
            <a:off x="2049463" y="3490610"/>
            <a:ext cx="1052759" cy="620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8" idx="0"/>
          </p:cNvCxnSpPr>
          <p:nvPr/>
        </p:nvCxnSpPr>
        <p:spPr>
          <a:xfrm>
            <a:off x="3045799" y="3439146"/>
            <a:ext cx="1029498" cy="1150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11" idx="0"/>
          </p:cNvCxnSpPr>
          <p:nvPr/>
        </p:nvCxnSpPr>
        <p:spPr>
          <a:xfrm flipH="1">
            <a:off x="1852846" y="4538846"/>
            <a:ext cx="196617" cy="5473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12" idx="0"/>
          </p:cNvCxnSpPr>
          <p:nvPr/>
        </p:nvCxnSpPr>
        <p:spPr>
          <a:xfrm>
            <a:off x="2049463" y="4538846"/>
            <a:ext cx="1902370" cy="9003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6" idx="2"/>
            <a:endCxn id="9" idx="0"/>
          </p:cNvCxnSpPr>
          <p:nvPr/>
        </p:nvCxnSpPr>
        <p:spPr>
          <a:xfrm flipH="1">
            <a:off x="5967595" y="3811676"/>
            <a:ext cx="854990" cy="3817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10" idx="0"/>
          </p:cNvCxnSpPr>
          <p:nvPr/>
        </p:nvCxnSpPr>
        <p:spPr>
          <a:xfrm>
            <a:off x="6822585" y="3811676"/>
            <a:ext cx="567900" cy="9994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079590" y="5932069"/>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sp>
        <p:nvSpPr>
          <p:cNvPr id="40" name="Rounded Rectangle 39"/>
          <p:cNvSpPr/>
          <p:nvPr/>
        </p:nvSpPr>
        <p:spPr>
          <a:xfrm>
            <a:off x="5037164" y="5969556"/>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sp>
        <p:nvSpPr>
          <p:cNvPr id="41" name="Rounded Rectangle 40"/>
          <p:cNvSpPr/>
          <p:nvPr/>
        </p:nvSpPr>
        <p:spPr>
          <a:xfrm>
            <a:off x="7946384" y="5921426"/>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a:t>
            </a:r>
          </a:p>
        </p:txBody>
      </p:sp>
      <p:cxnSp>
        <p:nvCxnSpPr>
          <p:cNvPr id="43" name="Straight Arrow Connector 42"/>
          <p:cNvCxnSpPr>
            <a:stCxn id="10" idx="2"/>
            <a:endCxn id="37" idx="0"/>
          </p:cNvCxnSpPr>
          <p:nvPr/>
        </p:nvCxnSpPr>
        <p:spPr>
          <a:xfrm flipH="1">
            <a:off x="6822585" y="5238640"/>
            <a:ext cx="567900" cy="244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2"/>
            <a:endCxn id="40" idx="1"/>
          </p:cNvCxnSpPr>
          <p:nvPr/>
        </p:nvCxnSpPr>
        <p:spPr>
          <a:xfrm>
            <a:off x="3951833" y="5866714"/>
            <a:ext cx="1085331" cy="316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1" idx="2"/>
          </p:cNvCxnSpPr>
          <p:nvPr/>
        </p:nvCxnSpPr>
        <p:spPr>
          <a:xfrm flipH="1">
            <a:off x="1659688" y="5513784"/>
            <a:ext cx="193158" cy="459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967594" y="548296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/month=11</a:t>
            </a:r>
          </a:p>
        </p:txBody>
      </p:sp>
      <p:cxnSp>
        <p:nvCxnSpPr>
          <p:cNvPr id="42" name="Straight Arrow Connector 41"/>
          <p:cNvCxnSpPr>
            <a:stCxn id="37" idx="2"/>
            <a:endCxn id="41" idx="1"/>
          </p:cNvCxnSpPr>
          <p:nvPr/>
        </p:nvCxnSpPr>
        <p:spPr>
          <a:xfrm>
            <a:off x="6822585" y="5910504"/>
            <a:ext cx="1123799" cy="224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Slide Number Placeholder 12">
            <a:extLst>
              <a:ext uri="{FF2B5EF4-FFF2-40B4-BE49-F238E27FC236}">
                <a16:creationId xmlns:a16="http://schemas.microsoft.com/office/drawing/2014/main" id="{FF9B759E-F92D-49E0-AFF2-0C2E3FD9ECBC}"/>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294960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39" grpId="0" animBg="1"/>
      <p:bldP spid="40" grpId="0" animBg="1"/>
      <p:bldP spid="41"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 Contd.</a:t>
            </a:r>
          </a:p>
        </p:txBody>
      </p:sp>
      <p:sp>
        <p:nvSpPr>
          <p:cNvPr id="3" name="Content Placeholder 2"/>
          <p:cNvSpPr>
            <a:spLocks noGrp="1"/>
          </p:cNvSpPr>
          <p:nvPr>
            <p:ph idx="1"/>
          </p:nvPr>
        </p:nvSpPr>
        <p:spPr/>
        <p:txBody>
          <a:bodyPr/>
          <a:lstStyle/>
          <a:p>
            <a:r>
              <a:rPr lang="en-US" sz="3200" dirty="0"/>
              <a:t>Buckets</a:t>
            </a:r>
          </a:p>
          <a:p>
            <a:pPr>
              <a:buFontTx/>
              <a:buChar char="-"/>
            </a:pPr>
            <a:r>
              <a:rPr lang="en-US" sz="2000" dirty="0"/>
              <a:t>Data in each partition divided into buckets</a:t>
            </a:r>
          </a:p>
          <a:p>
            <a:pPr>
              <a:buFontTx/>
              <a:buChar char="-"/>
            </a:pPr>
            <a:r>
              <a:rPr lang="en-US" sz="2000" dirty="0"/>
              <a:t>Based on a hash function of the column</a:t>
            </a:r>
          </a:p>
          <a:p>
            <a:pPr>
              <a:buFontTx/>
              <a:buChar char="-"/>
            </a:pPr>
            <a:r>
              <a:rPr lang="en-US" sz="2000" b="1" dirty="0"/>
              <a:t>H(column) mod </a:t>
            </a:r>
            <a:r>
              <a:rPr lang="en-US" sz="2000" b="1" dirty="0" err="1"/>
              <a:t>NumBuckets</a:t>
            </a:r>
            <a:r>
              <a:rPr lang="en-US" sz="2000" b="1" dirty="0"/>
              <a:t> = bucket number</a:t>
            </a:r>
          </a:p>
          <a:p>
            <a:pPr>
              <a:buFontTx/>
              <a:buChar char="-"/>
            </a:pPr>
            <a:r>
              <a:rPr lang="en-US" sz="2000" dirty="0"/>
              <a:t>Each bucket is stored as a file in partition directory</a:t>
            </a:r>
          </a:p>
          <a:p>
            <a:pPr>
              <a:buFontTx/>
              <a:buChar char="-"/>
            </a:pPr>
            <a:endParaRPr lang="en-US" dirty="0"/>
          </a:p>
          <a:p>
            <a:pPr>
              <a:buFontTx/>
              <a:buChar char="-"/>
            </a:pPr>
            <a:endParaRPr lang="en-US" dirty="0"/>
          </a:p>
        </p:txBody>
      </p:sp>
      <p:sp>
        <p:nvSpPr>
          <p:cNvPr id="4" name="Slide Number Placeholder 3">
            <a:extLst>
              <a:ext uri="{FF2B5EF4-FFF2-40B4-BE49-F238E27FC236}">
                <a16:creationId xmlns:a16="http://schemas.microsoft.com/office/drawing/2014/main" id="{9CD5ACA9-67EF-488F-B9BB-E6193D1C04B6}"/>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86003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4805"/>
          </a:xfrm>
        </p:spPr>
        <p:txBody>
          <a:bodyPr/>
          <a:lstStyle/>
          <a:p>
            <a:r>
              <a:rPr lang="en-US" dirty="0" err="1"/>
              <a:t>HiveQL</a:t>
            </a:r>
            <a:endParaRPr lang="en-US" dirty="0"/>
          </a:p>
        </p:txBody>
      </p:sp>
      <p:sp>
        <p:nvSpPr>
          <p:cNvPr id="5" name="Rectangle 4"/>
          <p:cNvSpPr/>
          <p:nvPr/>
        </p:nvSpPr>
        <p:spPr>
          <a:xfrm>
            <a:off x="533212" y="1284278"/>
            <a:ext cx="7944549" cy="6647974"/>
          </a:xfrm>
          <a:prstGeom prst="rect">
            <a:avLst/>
          </a:prstGeom>
        </p:spPr>
        <p:txBody>
          <a:bodyPr wrap="square">
            <a:spAutoFit/>
          </a:bodyPr>
          <a:lstStyle/>
          <a:p>
            <a:r>
              <a:rPr lang="en-US" sz="2000" dirty="0"/>
              <a:t>DDL :</a:t>
            </a:r>
          </a:p>
          <a:p>
            <a:r>
              <a:rPr lang="en-US" sz="2000" dirty="0"/>
              <a:t>	CREATE DATABASE</a:t>
            </a:r>
          </a:p>
          <a:p>
            <a:r>
              <a:rPr lang="en-US" sz="2000" dirty="0"/>
              <a:t>	CREATE TABLE</a:t>
            </a:r>
          </a:p>
          <a:p>
            <a:r>
              <a:rPr lang="en-US" sz="2000" dirty="0"/>
              <a:t>	ALTER TABLE</a:t>
            </a:r>
          </a:p>
          <a:p>
            <a:r>
              <a:rPr lang="en-US" sz="2000" dirty="0"/>
              <a:t>	SHOW TABLE</a:t>
            </a:r>
          </a:p>
          <a:p>
            <a:r>
              <a:rPr lang="en-US" sz="2000" dirty="0"/>
              <a:t>	DESCRIBE</a:t>
            </a:r>
          </a:p>
          <a:p>
            <a:r>
              <a:rPr lang="en-US" sz="2000" dirty="0"/>
              <a:t>	</a:t>
            </a:r>
          </a:p>
          <a:p>
            <a:r>
              <a:rPr lang="en-US" sz="2000" dirty="0"/>
              <a:t>DML:</a:t>
            </a:r>
          </a:p>
          <a:p>
            <a:r>
              <a:rPr lang="en-US" sz="2000" dirty="0"/>
              <a:t>	LOAD TABLE</a:t>
            </a:r>
          </a:p>
          <a:p>
            <a:r>
              <a:rPr lang="en-US" sz="2000" dirty="0"/>
              <a:t>	INSERT</a:t>
            </a:r>
          </a:p>
          <a:p>
            <a:r>
              <a:rPr lang="en-US" sz="2000" dirty="0"/>
              <a:t>QUERY:</a:t>
            </a:r>
          </a:p>
          <a:p>
            <a:r>
              <a:rPr lang="en-US" sz="2000" dirty="0"/>
              <a:t>	SELECT </a:t>
            </a:r>
          </a:p>
          <a:p>
            <a:r>
              <a:rPr lang="en-US" sz="2000" dirty="0"/>
              <a:t>	GROUP BY</a:t>
            </a:r>
          </a:p>
          <a:p>
            <a:r>
              <a:rPr lang="en-US" sz="2000" dirty="0"/>
              <a:t>	JOIN</a:t>
            </a:r>
          </a:p>
          <a:p>
            <a:r>
              <a:rPr lang="en-US" sz="2000" dirty="0"/>
              <a:t>	MULTI TABLE INSERT</a:t>
            </a:r>
          </a:p>
          <a:p>
            <a:endParaRPr lang="en-US" dirty="0"/>
          </a:p>
          <a:p>
            <a:r>
              <a:rPr lang="en-US" dirty="0"/>
              <a:t>	</a:t>
            </a:r>
          </a:p>
          <a:p>
            <a:r>
              <a:rPr lang="en-US" dirty="0"/>
              <a:t>	</a:t>
            </a:r>
          </a:p>
          <a:p>
            <a:r>
              <a:rPr lang="en-US" dirty="0"/>
              <a:t>	</a:t>
            </a:r>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5A7BC8B2-B857-4661-ADE8-1D656BE2BD56}"/>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269541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57200" y="1600203"/>
            <a:ext cx="8229600" cy="3035806"/>
          </a:xfrm>
        </p:spPr>
        <p:txBody>
          <a:bodyPr/>
          <a:lstStyle/>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Motivation</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Overview</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Architecture</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Application</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Cons and Pros</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Data Model / Metadata</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Related Work</a:t>
            </a:r>
          </a:p>
          <a:p>
            <a:endParaRPr lang="en-US" altLang="en-US" dirty="0"/>
          </a:p>
        </p:txBody>
      </p:sp>
      <p:sp>
        <p:nvSpPr>
          <p:cNvPr id="4" name="Slide Number Placeholder 3">
            <a:extLst>
              <a:ext uri="{FF2B5EF4-FFF2-40B4-BE49-F238E27FC236}">
                <a16:creationId xmlns:a16="http://schemas.microsoft.com/office/drawing/2014/main" id="{3265B1A4-6D41-41C0-8F20-AAD41E668C71}"/>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82356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a:t>
            </a:r>
            <a:r>
              <a:rPr lang="en-US" dirty="0" err="1"/>
              <a:t>SerDe</a:t>
            </a:r>
            <a:endParaRPr lang="en-US" dirty="0"/>
          </a:p>
        </p:txBody>
      </p:sp>
      <p:sp>
        <p:nvSpPr>
          <p:cNvPr id="3" name="Content Placeholder 2"/>
          <p:cNvSpPr>
            <a:spLocks noGrp="1"/>
          </p:cNvSpPr>
          <p:nvPr>
            <p:ph idx="1"/>
          </p:nvPr>
        </p:nvSpPr>
        <p:spPr>
          <a:xfrm>
            <a:off x="384646" y="1658333"/>
            <a:ext cx="8229600" cy="4525963"/>
          </a:xfrm>
        </p:spPr>
        <p:txBody>
          <a:bodyPr/>
          <a:lstStyle/>
          <a:p>
            <a:r>
              <a:rPr lang="en-US" dirty="0"/>
              <a:t>SELECT Query         </a:t>
            </a:r>
          </a:p>
        </p:txBody>
      </p:sp>
      <p:sp>
        <p:nvSpPr>
          <p:cNvPr id="4" name="Rectangle 3"/>
          <p:cNvSpPr/>
          <p:nvPr/>
        </p:nvSpPr>
        <p:spPr>
          <a:xfrm>
            <a:off x="6838157" y="1717551"/>
            <a:ext cx="1921197" cy="203501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6984689" y="1873119"/>
            <a:ext cx="1530445" cy="2604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984689" y="2301375"/>
            <a:ext cx="1530445" cy="2604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984689" y="3271175"/>
            <a:ext cx="1530445" cy="2604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Curved Connector 10"/>
          <p:cNvCxnSpPr>
            <a:stCxn id="5" idx="1"/>
            <a:endCxn id="12" idx="0"/>
          </p:cNvCxnSpPr>
          <p:nvPr/>
        </p:nvCxnSpPr>
        <p:spPr>
          <a:xfrm rot="10800000" flipV="1">
            <a:off x="4580919" y="2003360"/>
            <a:ext cx="2403770" cy="94899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815696" y="2952358"/>
            <a:ext cx="1530445" cy="5792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Record Reader</a:t>
            </a:r>
          </a:p>
        </p:txBody>
      </p:sp>
      <p:sp>
        <p:nvSpPr>
          <p:cNvPr id="17" name="Rectangle 16"/>
          <p:cNvSpPr/>
          <p:nvPr/>
        </p:nvSpPr>
        <p:spPr>
          <a:xfrm>
            <a:off x="3870404" y="4000997"/>
            <a:ext cx="1530445" cy="5792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a:t>Deserialize</a:t>
            </a:r>
            <a:endParaRPr lang="en-US" dirty="0"/>
          </a:p>
        </p:txBody>
      </p:sp>
      <p:sp>
        <p:nvSpPr>
          <p:cNvPr id="18" name="Rectangle 17"/>
          <p:cNvSpPr/>
          <p:nvPr/>
        </p:nvSpPr>
        <p:spPr>
          <a:xfrm>
            <a:off x="2741127" y="5136367"/>
            <a:ext cx="1530445" cy="5792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Hive Row Object </a:t>
            </a:r>
          </a:p>
        </p:txBody>
      </p:sp>
      <p:cxnSp>
        <p:nvCxnSpPr>
          <p:cNvPr id="19" name="Curved Connector 18"/>
          <p:cNvCxnSpPr>
            <a:stCxn id="12" idx="2"/>
            <a:endCxn id="17" idx="0"/>
          </p:cNvCxnSpPr>
          <p:nvPr/>
        </p:nvCxnSpPr>
        <p:spPr>
          <a:xfrm rot="16200000" flipH="1">
            <a:off x="4373603" y="3738973"/>
            <a:ext cx="469340" cy="5470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17" idx="2"/>
            <a:endCxn id="18" idx="0"/>
          </p:cNvCxnSpPr>
          <p:nvPr/>
        </p:nvCxnSpPr>
        <p:spPr>
          <a:xfrm rot="5400000">
            <a:off x="3792954" y="4293693"/>
            <a:ext cx="556071" cy="112927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798442" y="5136367"/>
            <a:ext cx="1530445" cy="92915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Object Inspector Map Fields</a:t>
            </a:r>
          </a:p>
        </p:txBody>
      </p:sp>
      <p:sp>
        <p:nvSpPr>
          <p:cNvPr id="32" name="TextBox 31"/>
          <p:cNvSpPr txBox="1"/>
          <p:nvPr/>
        </p:nvSpPr>
        <p:spPr>
          <a:xfrm>
            <a:off x="7114940" y="3921315"/>
            <a:ext cx="1400194" cy="369332"/>
          </a:xfrm>
          <a:prstGeom prst="rect">
            <a:avLst/>
          </a:prstGeom>
          <a:noFill/>
        </p:spPr>
        <p:txBody>
          <a:bodyPr wrap="square" rtlCol="0">
            <a:spAutoFit/>
          </a:bodyPr>
          <a:lstStyle/>
          <a:p>
            <a:r>
              <a:rPr lang="en-US" dirty="0"/>
              <a:t>Hive Table</a:t>
            </a:r>
          </a:p>
        </p:txBody>
      </p:sp>
      <p:sp>
        <p:nvSpPr>
          <p:cNvPr id="33" name="Rectangle 32"/>
          <p:cNvSpPr/>
          <p:nvPr/>
        </p:nvSpPr>
        <p:spPr>
          <a:xfrm>
            <a:off x="6984689" y="5136367"/>
            <a:ext cx="1530445" cy="5792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End User</a:t>
            </a:r>
          </a:p>
        </p:txBody>
      </p:sp>
      <p:cxnSp>
        <p:nvCxnSpPr>
          <p:cNvPr id="34" name="Curved Connector 33"/>
          <p:cNvCxnSpPr>
            <a:stCxn id="18" idx="3"/>
            <a:endCxn id="30" idx="1"/>
          </p:cNvCxnSpPr>
          <p:nvPr/>
        </p:nvCxnSpPr>
        <p:spPr>
          <a:xfrm>
            <a:off x="4271572" y="5426017"/>
            <a:ext cx="526870" cy="17492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30" idx="3"/>
            <a:endCxn id="33" idx="1"/>
          </p:cNvCxnSpPr>
          <p:nvPr/>
        </p:nvCxnSpPr>
        <p:spPr>
          <a:xfrm flipV="1">
            <a:off x="6328887" y="5426017"/>
            <a:ext cx="655802" cy="17492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31491" y="2859485"/>
            <a:ext cx="2409636" cy="3416320"/>
          </a:xfrm>
          <a:prstGeom prst="rect">
            <a:avLst/>
          </a:prstGeom>
          <a:noFill/>
        </p:spPr>
        <p:txBody>
          <a:bodyPr wrap="square" rtlCol="0">
            <a:spAutoFit/>
          </a:bodyPr>
          <a:lstStyle/>
          <a:p>
            <a:pPr marL="285750" indent="-285750">
              <a:buFont typeface="Wingdings" charset="2"/>
              <a:buChar char="Ø"/>
            </a:pPr>
            <a:r>
              <a:rPr lang="en-US" dirty="0"/>
              <a:t>Hive built in </a:t>
            </a:r>
            <a:r>
              <a:rPr lang="en-US" dirty="0" err="1"/>
              <a:t>Serde</a:t>
            </a:r>
            <a:r>
              <a:rPr lang="en-US" dirty="0"/>
              <a:t>:</a:t>
            </a:r>
          </a:p>
          <a:p>
            <a:r>
              <a:rPr lang="en-US" dirty="0"/>
              <a:t>Avro, ORC, Regex </a:t>
            </a:r>
            <a:r>
              <a:rPr lang="en-US" dirty="0" err="1"/>
              <a:t>etc</a:t>
            </a:r>
            <a:endParaRPr lang="en-US" dirty="0"/>
          </a:p>
          <a:p>
            <a:endParaRPr lang="en-US" dirty="0"/>
          </a:p>
          <a:p>
            <a:endParaRPr lang="en-US" dirty="0"/>
          </a:p>
          <a:p>
            <a:pPr marL="285750" indent="-285750">
              <a:buFont typeface="Wingdings" charset="2"/>
              <a:buChar char="Ø"/>
            </a:pPr>
            <a:r>
              <a:rPr lang="en-US" dirty="0"/>
              <a:t>Can use Custom </a:t>
            </a:r>
            <a:r>
              <a:rPr lang="en-US" dirty="0" err="1"/>
              <a:t>SerDe’s</a:t>
            </a:r>
            <a:r>
              <a:rPr lang="en-US" dirty="0"/>
              <a:t>  (e.g. for unstructured data like audio/video data, </a:t>
            </a:r>
            <a:r>
              <a:rPr lang="en-US" dirty="0" err="1"/>
              <a:t>semistructured</a:t>
            </a:r>
            <a:r>
              <a:rPr lang="en-US" dirty="0"/>
              <a:t>  XML data)</a:t>
            </a:r>
          </a:p>
          <a:p>
            <a:endParaRPr lang="en-US" dirty="0"/>
          </a:p>
        </p:txBody>
      </p:sp>
      <p:sp>
        <p:nvSpPr>
          <p:cNvPr id="8" name="Slide Number Placeholder 7">
            <a:extLst>
              <a:ext uri="{FF2B5EF4-FFF2-40B4-BE49-F238E27FC236}">
                <a16:creationId xmlns:a16="http://schemas.microsoft.com/office/drawing/2014/main" id="{E6648AF5-B781-46E3-8382-2E62BE8906E5}"/>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95615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7" grpId="0" animBg="1"/>
      <p:bldP spid="18" grpId="0" animBg="1"/>
      <p:bldP spid="30" grpId="0" animBg="1"/>
      <p:bldP spid="32" grpId="0"/>
      <p:bldP spid="33" grpId="0" animBg="1"/>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Data model.. </a:t>
            </a:r>
            <a:r>
              <a:rPr lang="en-US" altLang="en-US" dirty="0" err="1"/>
              <a:t>cont</a:t>
            </a:r>
            <a:endParaRPr lang="en-US" altLang="en-US" dirty="0"/>
          </a:p>
        </p:txBody>
      </p:sp>
      <p:sp>
        <p:nvSpPr>
          <p:cNvPr id="3" name="Content Placeholder 2"/>
          <p:cNvSpPr>
            <a:spLocks noGrp="1"/>
          </p:cNvSpPr>
          <p:nvPr>
            <p:ph idx="1"/>
          </p:nvPr>
        </p:nvSpPr>
        <p:spPr/>
        <p:txBody>
          <a:bodyPr rtlCol="0">
            <a:normAutofit/>
          </a:bodyPr>
          <a:lstStyle/>
          <a:p>
            <a:pPr fontAlgn="auto">
              <a:spcAft>
                <a:spcPts val="0"/>
              </a:spcAft>
              <a:defRPr/>
            </a:pPr>
            <a:r>
              <a:rPr lang="en-US" sz="2000" dirty="0">
                <a:latin typeface="Helvetica" panose="020B0604020202020204" pitchFamily="34" charset="0"/>
                <a:cs typeface="Helvetica" panose="020B0604020202020204" pitchFamily="34" charset="0"/>
              </a:rPr>
              <a:t>It supports </a:t>
            </a:r>
            <a:r>
              <a:rPr lang="en-US" sz="2000" u="sng" dirty="0">
                <a:latin typeface="Helvetica" panose="020B0604020202020204" pitchFamily="34" charset="0"/>
                <a:cs typeface="Helvetica" panose="020B0604020202020204" pitchFamily="34" charset="0"/>
              </a:rPr>
              <a:t>primitive types</a:t>
            </a:r>
            <a:r>
              <a:rPr lang="en-US" sz="2000" dirty="0">
                <a:latin typeface="Helvetica" panose="020B0604020202020204" pitchFamily="34" charset="0"/>
                <a:cs typeface="Helvetica" panose="020B0604020202020204" pitchFamily="34" charset="0"/>
              </a:rPr>
              <a:t>: integers, floats, doubles, and strings</a:t>
            </a:r>
          </a:p>
          <a:p>
            <a:pPr fontAlgn="auto">
              <a:spcAft>
                <a:spcPts val="0"/>
              </a:spcAft>
              <a:defRPr/>
            </a:pPr>
            <a:r>
              <a:rPr lang="en-US" sz="2000" dirty="0">
                <a:latin typeface="Helvetica" panose="020B0604020202020204" pitchFamily="34" charset="0"/>
                <a:cs typeface="Helvetica" panose="020B0604020202020204" pitchFamily="34" charset="0"/>
              </a:rPr>
              <a:t>Hive also supports </a:t>
            </a:r>
            <a:r>
              <a:rPr lang="en-US" sz="2000" u="sng" dirty="0">
                <a:latin typeface="Helvetica" panose="020B0604020202020204" pitchFamily="34" charset="0"/>
                <a:cs typeface="Helvetica" panose="020B0604020202020204" pitchFamily="34" charset="0"/>
              </a:rPr>
              <a:t>complex types</a:t>
            </a:r>
            <a:r>
              <a:rPr lang="en-US" sz="2000" dirty="0">
                <a:latin typeface="Helvetica" panose="020B0604020202020204" pitchFamily="34" charset="0"/>
                <a:cs typeface="Helvetica" panose="020B0604020202020204" pitchFamily="34" charset="0"/>
              </a:rPr>
              <a:t>: </a:t>
            </a:r>
          </a:p>
          <a:p>
            <a:pPr lvl="1" fontAlgn="auto">
              <a:spcAft>
                <a:spcPts val="0"/>
              </a:spcAft>
              <a:defRPr/>
            </a:pPr>
            <a:r>
              <a:rPr lang="en-US" sz="2000" dirty="0">
                <a:latin typeface="Helvetica" panose="020B0604020202020204" pitchFamily="34" charset="0"/>
                <a:cs typeface="Helvetica" panose="020B0604020202020204" pitchFamily="34" charset="0"/>
              </a:rPr>
              <a:t>associative arrays: map&lt;key-type, value-type&gt;</a:t>
            </a:r>
          </a:p>
          <a:p>
            <a:pPr lvl="1" fontAlgn="auto">
              <a:spcAft>
                <a:spcPts val="0"/>
              </a:spcAft>
              <a:defRPr/>
            </a:pPr>
            <a:r>
              <a:rPr lang="en-US" sz="2000" dirty="0">
                <a:latin typeface="Helvetica" panose="020B0604020202020204" pitchFamily="34" charset="0"/>
                <a:cs typeface="Helvetica" panose="020B0604020202020204" pitchFamily="34" charset="0"/>
              </a:rPr>
              <a:t>Lists: list&lt;element type&gt;</a:t>
            </a:r>
          </a:p>
          <a:p>
            <a:pPr lvl="1" fontAlgn="auto">
              <a:spcAft>
                <a:spcPts val="0"/>
              </a:spcAft>
              <a:defRPr/>
            </a:pPr>
            <a:r>
              <a:rPr lang="en-US" sz="2000" dirty="0" err="1">
                <a:latin typeface="Helvetica" panose="020B0604020202020204" pitchFamily="34" charset="0"/>
                <a:cs typeface="Helvetica" panose="020B0604020202020204" pitchFamily="34" charset="0"/>
              </a:rPr>
              <a:t>Structs</a:t>
            </a:r>
            <a:r>
              <a:rPr lang="en-US" sz="2000" dirty="0">
                <a:latin typeface="Helvetica" panose="020B0604020202020204" pitchFamily="34" charset="0"/>
                <a:cs typeface="Helvetica" panose="020B0604020202020204" pitchFamily="34" charset="0"/>
              </a:rPr>
              <a:t>: </a:t>
            </a:r>
            <a:r>
              <a:rPr lang="en-US" sz="2000" dirty="0" err="1">
                <a:latin typeface="Helvetica" panose="020B0604020202020204" pitchFamily="34" charset="0"/>
                <a:cs typeface="Helvetica" panose="020B0604020202020204" pitchFamily="34" charset="0"/>
              </a:rPr>
              <a:t>struct</a:t>
            </a:r>
            <a:r>
              <a:rPr lang="en-US" sz="2000" dirty="0">
                <a:latin typeface="Helvetica" panose="020B0604020202020204" pitchFamily="34" charset="0"/>
                <a:cs typeface="Helvetica" panose="020B0604020202020204" pitchFamily="34" charset="0"/>
              </a:rPr>
              <a:t>&lt;file name: file type…&gt;</a:t>
            </a:r>
          </a:p>
          <a:p>
            <a:pPr>
              <a:defRPr/>
            </a:pPr>
            <a:r>
              <a:rPr lang="en-US" sz="2000" dirty="0" err="1">
                <a:latin typeface="Helvetica" panose="020B0604020202020204" pitchFamily="34" charset="0"/>
                <a:cs typeface="Helvetica" panose="020B0604020202020204" pitchFamily="34" charset="0"/>
              </a:rPr>
              <a:t>SerDe</a:t>
            </a:r>
            <a:r>
              <a:rPr lang="en-US" sz="2000" dirty="0">
                <a:latin typeface="Helvetica" panose="020B0604020202020204" pitchFamily="34" charset="0"/>
                <a:cs typeface="Helvetica" panose="020B0604020202020204" pitchFamily="34" charset="0"/>
              </a:rPr>
              <a:t>: serialize and </a:t>
            </a:r>
            <a:r>
              <a:rPr lang="en-US" sz="2000" dirty="0" err="1">
                <a:latin typeface="Helvetica" panose="020B0604020202020204" pitchFamily="34" charset="0"/>
                <a:cs typeface="Helvetica" panose="020B0604020202020204" pitchFamily="34" charset="0"/>
              </a:rPr>
              <a:t>deserialized</a:t>
            </a:r>
            <a:r>
              <a:rPr lang="en-US" sz="2000" dirty="0">
                <a:latin typeface="Helvetica" panose="020B0604020202020204" pitchFamily="34" charset="0"/>
                <a:cs typeface="Helvetica" panose="020B0604020202020204" pitchFamily="34" charset="0"/>
              </a:rPr>
              <a:t> API is used to move data in and out of tables</a:t>
            </a:r>
          </a:p>
          <a:p>
            <a:pPr marL="0" indent="0" fontAlgn="auto">
              <a:spcAft>
                <a:spcPts val="0"/>
              </a:spcAft>
              <a:buNone/>
              <a:defRPr/>
            </a:pPr>
            <a:endParaRPr lang="en-US" dirty="0"/>
          </a:p>
          <a:p>
            <a:pPr fontAlgn="auto">
              <a:spcAft>
                <a:spcPts val="0"/>
              </a:spcAft>
              <a:defRPr/>
            </a:pPr>
            <a:endParaRPr lang="en-US" dirty="0"/>
          </a:p>
          <a:p>
            <a:pPr fontAlgn="auto">
              <a:spcAft>
                <a:spcPts val="0"/>
              </a:spcAft>
              <a:defRPr/>
            </a:pPr>
            <a:endParaRPr lang="en-US" dirty="0"/>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DF59AAF-1CF0-4D2A-B876-92CA60F926A9}" type="slidenum">
              <a:rPr lang="en-US" altLang="en-US">
                <a:solidFill>
                  <a:srgbClr val="898989"/>
                </a:solidFill>
              </a:rPr>
              <a:pPr/>
              <a:t>21</a:t>
            </a:fld>
            <a:endParaRPr lang="en-US" altLang="en-US">
              <a:solidFill>
                <a:srgbClr val="898989"/>
              </a:solidFill>
            </a:endParaRPr>
          </a:p>
        </p:txBody>
      </p:sp>
    </p:spTree>
    <p:extLst>
      <p:ext uri="{BB962C8B-B14F-4D97-AF65-F5344CB8AC3E}">
        <p14:creationId xmlns:p14="http://schemas.microsoft.com/office/powerpoint/2010/main" val="2398171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Query Language (HiveQL)</a:t>
            </a:r>
          </a:p>
        </p:txBody>
      </p:sp>
      <p:sp>
        <p:nvSpPr>
          <p:cNvPr id="8195" name="Content Placeholder 2"/>
          <p:cNvSpPr>
            <a:spLocks noGrp="1"/>
          </p:cNvSpPr>
          <p:nvPr>
            <p:ph idx="1"/>
          </p:nvPr>
        </p:nvSpPr>
        <p:spPr/>
        <p:txBody>
          <a:bodyPr/>
          <a:lstStyle/>
          <a:p>
            <a:r>
              <a:rPr lang="en-US" altLang="en-US" sz="2000" dirty="0">
                <a:latin typeface="Helvetica" panose="020B0604020202020204" pitchFamily="34" charset="0"/>
                <a:cs typeface="Helvetica" panose="020B0604020202020204" pitchFamily="34" charset="0"/>
              </a:rPr>
              <a:t>Subset of SQL</a:t>
            </a:r>
          </a:p>
          <a:p>
            <a:r>
              <a:rPr lang="en-US" altLang="en-US" sz="2000" dirty="0">
                <a:latin typeface="Helvetica" panose="020B0604020202020204" pitchFamily="34" charset="0"/>
                <a:cs typeface="Helvetica" panose="020B0604020202020204" pitchFamily="34" charset="0"/>
              </a:rPr>
              <a:t>Meta-data queries</a:t>
            </a:r>
          </a:p>
          <a:p>
            <a:r>
              <a:rPr lang="en-US" altLang="en-US" sz="2000" dirty="0">
                <a:latin typeface="Helvetica" panose="020B0604020202020204" pitchFamily="34" charset="0"/>
                <a:cs typeface="Helvetica" panose="020B0604020202020204" pitchFamily="34" charset="0"/>
              </a:rPr>
              <a:t>Limited equality and join predicates</a:t>
            </a:r>
          </a:p>
          <a:p>
            <a:r>
              <a:rPr lang="en-US" altLang="en-US" sz="2000" dirty="0">
                <a:latin typeface="Helvetica" panose="020B0604020202020204" pitchFamily="34" charset="0"/>
                <a:cs typeface="Helvetica" panose="020B0604020202020204" pitchFamily="34" charset="0"/>
              </a:rPr>
              <a:t>No inserts on existing tables (to preserve worm property)</a:t>
            </a:r>
          </a:p>
          <a:p>
            <a:pPr lvl="1"/>
            <a:r>
              <a:rPr lang="en-US" altLang="en-US" sz="2000" dirty="0">
                <a:latin typeface="Helvetica" panose="020B0604020202020204" pitchFamily="34" charset="0"/>
                <a:cs typeface="Helvetica" panose="020B0604020202020204" pitchFamily="34" charset="0"/>
              </a:rPr>
              <a:t>Can overwrite an entire table</a:t>
            </a:r>
          </a:p>
          <a:p>
            <a:pPr lvl="1"/>
            <a:endParaRPr lang="en-US" altLang="en-US" dirty="0"/>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40011FB-1FED-42B4-9F5B-AD2DD31783BA}" type="slidenum">
              <a:rPr lang="en-US" altLang="en-US">
                <a:solidFill>
                  <a:srgbClr val="898989"/>
                </a:solidFill>
              </a:rPr>
              <a:pPr/>
              <a:t>22</a:t>
            </a:fld>
            <a:endParaRPr lang="en-US" altLang="en-US">
              <a:solidFill>
                <a:srgbClr val="898989"/>
              </a:solidFill>
            </a:endParaRPr>
          </a:p>
        </p:txBody>
      </p:sp>
    </p:spTree>
    <p:extLst>
      <p:ext uri="{BB962C8B-B14F-4D97-AF65-F5344CB8AC3E}">
        <p14:creationId xmlns:p14="http://schemas.microsoft.com/office/powerpoint/2010/main" val="2383966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Data Storage</a:t>
            </a:r>
          </a:p>
        </p:txBody>
      </p:sp>
      <p:sp>
        <p:nvSpPr>
          <p:cNvPr id="11267" name="Content Placeholder 2"/>
          <p:cNvSpPr>
            <a:spLocks noGrp="1"/>
          </p:cNvSpPr>
          <p:nvPr>
            <p:ph idx="1"/>
          </p:nvPr>
        </p:nvSpPr>
        <p:spPr/>
        <p:txBody>
          <a:bodyPr>
            <a:normAutofit/>
          </a:bodyPr>
          <a:lstStyle/>
          <a:p>
            <a:r>
              <a:rPr lang="en-US" altLang="en-US" sz="2000" dirty="0"/>
              <a:t>Tables are logical data units; table metadata associates the data in the table to </a:t>
            </a:r>
            <a:r>
              <a:rPr lang="en-US" altLang="en-US" sz="2000" dirty="0" err="1"/>
              <a:t>hdfs</a:t>
            </a:r>
            <a:r>
              <a:rPr lang="en-US" altLang="en-US" sz="2000" dirty="0"/>
              <a:t> directories.</a:t>
            </a:r>
          </a:p>
          <a:p>
            <a:r>
              <a:rPr lang="en-US" altLang="en-US" sz="2000" dirty="0" err="1"/>
              <a:t>Hdfs</a:t>
            </a:r>
            <a:r>
              <a:rPr lang="en-US" altLang="en-US" sz="2000" dirty="0"/>
              <a:t> namespace: tables (</a:t>
            </a:r>
            <a:r>
              <a:rPr lang="en-US" altLang="en-US" sz="2000" dirty="0" err="1"/>
              <a:t>hdfs</a:t>
            </a:r>
            <a:r>
              <a:rPr lang="en-US" altLang="en-US" sz="2000" dirty="0"/>
              <a:t> directory), partition (</a:t>
            </a:r>
            <a:r>
              <a:rPr lang="en-US" altLang="en-US" sz="2000" dirty="0" err="1"/>
              <a:t>hdfs</a:t>
            </a:r>
            <a:r>
              <a:rPr lang="en-US" altLang="en-US" sz="2000" dirty="0"/>
              <a:t> subdirectory), buckets (subdirectories within partition)</a:t>
            </a:r>
          </a:p>
          <a:p>
            <a:r>
              <a:rPr lang="en-US" altLang="en-US" sz="2000" dirty="0"/>
              <a:t>/user/hive/warehouse/</a:t>
            </a:r>
            <a:r>
              <a:rPr lang="en-US" altLang="en-US" sz="2000" dirty="0" err="1"/>
              <a:t>test_table</a:t>
            </a:r>
            <a:r>
              <a:rPr lang="en-US" altLang="en-US" sz="2000" dirty="0"/>
              <a:t> is a </a:t>
            </a:r>
            <a:r>
              <a:rPr lang="en-US" altLang="en-US" sz="2000" dirty="0" err="1"/>
              <a:t>hdfs</a:t>
            </a:r>
            <a:r>
              <a:rPr lang="en-US" altLang="en-US" sz="2000" dirty="0"/>
              <a:t> directory</a:t>
            </a: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8D3E9A6-CCBE-4851-8002-EF70AA0DC4CB}" type="slidenum">
              <a:rPr lang="en-US" altLang="en-US">
                <a:solidFill>
                  <a:srgbClr val="898989"/>
                </a:solidFill>
              </a:rPr>
              <a:pPr/>
              <a:t>23</a:t>
            </a:fld>
            <a:endParaRPr lang="en-US" altLang="en-US">
              <a:solidFill>
                <a:srgbClr val="898989"/>
              </a:solidFill>
            </a:endParaRPr>
          </a:p>
        </p:txBody>
      </p:sp>
    </p:spTree>
    <p:extLst>
      <p:ext uri="{BB962C8B-B14F-4D97-AF65-F5344CB8AC3E}">
        <p14:creationId xmlns:p14="http://schemas.microsoft.com/office/powerpoint/2010/main" val="1356855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304800" y="457200"/>
            <a:ext cx="7540625" cy="766763"/>
          </a:xfrm>
        </p:spPr>
        <p:txBody>
          <a:bodyPr tIns="100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a:t>Hive Usage @ Facebook</a:t>
            </a:r>
          </a:p>
        </p:txBody>
      </p:sp>
      <p:sp>
        <p:nvSpPr>
          <p:cNvPr id="27651" name="Rectangle 2"/>
          <p:cNvSpPr>
            <a:spLocks noGrp="1" noChangeArrowheads="1"/>
          </p:cNvSpPr>
          <p:nvPr>
            <p:ph idx="1"/>
          </p:nvPr>
        </p:nvSpPr>
        <p:spPr>
          <a:xfrm>
            <a:off x="381000" y="1219200"/>
            <a:ext cx="8229600" cy="4525963"/>
          </a:xfrm>
        </p:spPr>
        <p:txBody>
          <a:bodyPr>
            <a:normAutofit fontScale="85000" lnSpcReduction="10000"/>
          </a:bodyPr>
          <a:lstStyle/>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Statistics per day:</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4 TB of compressed new data added per day</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135TB of compressed data scanned per day</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7500+ Hive jobs on per day</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Hive simplifies Hadoop:</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~200 people/month run jobs on Hadoop/Hive</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Analysts (non-engineers) use Hadoop through Hive</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95% of jobs are Hive Jobs</a:t>
            </a:r>
          </a:p>
          <a:p>
            <a:pPr marL="741363" lvl="1" indent="-341313">
              <a:buClr>
                <a:srgbClr val="990000"/>
              </a:buClr>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FF0000"/>
                </a:solidFill>
              </a:rPr>
              <a:t> </a:t>
            </a:r>
            <a:r>
              <a:rPr lang="en-US" altLang="en-US" dirty="0">
                <a:hlinkClick r:id="rId3"/>
              </a:rPr>
              <a:t>http://www.slideshare.net/cloudera/hw09-hadoop-development-at-facebook-hive-and-hdfs</a:t>
            </a:r>
            <a:endParaRPr lang="en-US" altLang="en-US" dirty="0">
              <a:solidFill>
                <a:srgbClr val="FF0000"/>
              </a:solidFill>
            </a:endParaRPr>
          </a:p>
          <a:p>
            <a:pPr marL="741363" lvl="1" indent="-341313">
              <a:buClr>
                <a:srgbClr val="990000"/>
              </a:buClr>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rgbClr val="FF0000"/>
              </a:solidFill>
            </a:endParaRPr>
          </a:p>
          <a:p>
            <a:pPr marL="741363" lvl="1" indent="-341313">
              <a:buClr>
                <a:srgbClr val="990000"/>
              </a:buClr>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rgbClr val="FF0000"/>
                </a:solidFill>
              </a:rPr>
              <a:t>  </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dirty="0"/>
          </a:p>
        </p:txBody>
      </p:sp>
      <p:pic>
        <p:nvPicPr>
          <p:cNvPr id="2765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2013" y="381000"/>
            <a:ext cx="193198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CF5AE3A-2A3F-41E5-8CCB-02FB3E2952A3}"/>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5960618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v/s Pig</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4164" y="0"/>
            <a:ext cx="2291013" cy="1877739"/>
          </a:xfrm>
          <a:prstGeom prst="rect">
            <a:avLst/>
          </a:prstGeom>
        </p:spPr>
      </p:pic>
      <p:sp>
        <p:nvSpPr>
          <p:cNvPr id="7" name="TextBox 6"/>
          <p:cNvSpPr txBox="1"/>
          <p:nvPr/>
        </p:nvSpPr>
        <p:spPr>
          <a:xfrm>
            <a:off x="814611" y="1885412"/>
            <a:ext cx="8058616" cy="923330"/>
          </a:xfrm>
          <a:prstGeom prst="rect">
            <a:avLst/>
          </a:prstGeom>
          <a:noFill/>
        </p:spPr>
        <p:txBody>
          <a:bodyPr wrap="none" rtlCol="0">
            <a:spAutoFit/>
          </a:bodyPr>
          <a:lstStyle/>
          <a:p>
            <a:r>
              <a:rPr lang="en-US" dirty="0"/>
              <a:t>Similarities:</a:t>
            </a:r>
          </a:p>
          <a:p>
            <a:pPr marL="742950" lvl="1" indent="-285750">
              <a:buFont typeface="Wingdings" charset="2"/>
              <a:buChar char="Ø"/>
            </a:pPr>
            <a:r>
              <a:rPr lang="en-US" dirty="0"/>
              <a:t>Both High level Languages which work on top of map reduce framework</a:t>
            </a:r>
          </a:p>
          <a:p>
            <a:pPr marL="742950" lvl="1" indent="-285750">
              <a:buFont typeface="Wingdings" charset="2"/>
              <a:buChar char="Ø"/>
            </a:pPr>
            <a:r>
              <a:rPr lang="en-US" dirty="0"/>
              <a:t>Can coexist since both use the under lying HDFS and map reduce</a:t>
            </a:r>
          </a:p>
        </p:txBody>
      </p:sp>
      <p:sp>
        <p:nvSpPr>
          <p:cNvPr id="9" name="TextBox 8"/>
          <p:cNvSpPr txBox="1"/>
          <p:nvPr/>
        </p:nvSpPr>
        <p:spPr>
          <a:xfrm>
            <a:off x="814611" y="2987826"/>
            <a:ext cx="5942652" cy="1200329"/>
          </a:xfrm>
          <a:prstGeom prst="rect">
            <a:avLst/>
          </a:prstGeom>
          <a:noFill/>
        </p:spPr>
        <p:txBody>
          <a:bodyPr wrap="none" rtlCol="0">
            <a:spAutoFit/>
          </a:bodyPr>
          <a:lstStyle/>
          <a:p>
            <a:r>
              <a:rPr lang="en-US" dirty="0"/>
              <a:t>Differences:</a:t>
            </a:r>
          </a:p>
          <a:p>
            <a:pPr marL="285750" indent="-285750">
              <a:buFont typeface="Wingdings" charset="2"/>
              <a:buChar char="u"/>
            </a:pPr>
            <a:r>
              <a:rPr lang="en-US" b="1" dirty="0"/>
              <a:t>Language</a:t>
            </a:r>
          </a:p>
          <a:p>
            <a:pPr marL="742950" lvl="1" indent="-285750">
              <a:buFont typeface="Wingdings" charset="2"/>
              <a:buChar char="Ø"/>
            </a:pPr>
            <a:r>
              <a:rPr lang="en-US" dirty="0"/>
              <a:t>	Pig is a procedural ; (A = load ‘</a:t>
            </a:r>
            <a:r>
              <a:rPr lang="en-US" dirty="0" err="1"/>
              <a:t>mydata</a:t>
            </a:r>
            <a:r>
              <a:rPr lang="en-US" dirty="0"/>
              <a:t>’; dump A)</a:t>
            </a:r>
          </a:p>
          <a:p>
            <a:pPr marL="742950" lvl="1" indent="-285750">
              <a:buFont typeface="Wingdings" charset="2"/>
              <a:buChar char="Ø"/>
            </a:pPr>
            <a:r>
              <a:rPr lang="en-US" dirty="0"/>
              <a:t>   Hive is Declarative (select * from A)</a:t>
            </a:r>
          </a:p>
        </p:txBody>
      </p:sp>
      <p:sp>
        <p:nvSpPr>
          <p:cNvPr id="10" name="TextBox 9"/>
          <p:cNvSpPr txBox="1"/>
          <p:nvPr/>
        </p:nvSpPr>
        <p:spPr>
          <a:xfrm>
            <a:off x="814611" y="4376327"/>
            <a:ext cx="7840608" cy="1200329"/>
          </a:xfrm>
          <a:prstGeom prst="rect">
            <a:avLst/>
          </a:prstGeom>
          <a:noFill/>
        </p:spPr>
        <p:txBody>
          <a:bodyPr wrap="none" rtlCol="0">
            <a:spAutoFit/>
          </a:bodyPr>
          <a:lstStyle/>
          <a:p>
            <a:pPr marL="285750" indent="-285750">
              <a:buFont typeface="Wingdings" charset="2"/>
              <a:buChar char="u"/>
            </a:pPr>
            <a:r>
              <a:rPr lang="en-US" b="1" dirty="0"/>
              <a:t>Work Type</a:t>
            </a:r>
          </a:p>
          <a:p>
            <a:pPr marL="742950" lvl="1" indent="-285750">
              <a:buFont typeface="Wingdings" charset="2"/>
              <a:buChar char="Ø"/>
            </a:pPr>
            <a:r>
              <a:rPr lang="en-US" dirty="0"/>
              <a:t>Pig more suited for </a:t>
            </a:r>
            <a:r>
              <a:rPr lang="en-US" dirty="0" err="1"/>
              <a:t>adhoc</a:t>
            </a:r>
            <a:r>
              <a:rPr lang="en-US" dirty="0"/>
              <a:t> analysis (on demand analysis of click stream</a:t>
            </a:r>
          </a:p>
          <a:p>
            <a:pPr lvl="1"/>
            <a:r>
              <a:rPr lang="en-US" dirty="0"/>
              <a:t> search logs)</a:t>
            </a:r>
          </a:p>
          <a:p>
            <a:pPr marL="742950" lvl="1" indent="-285750">
              <a:buFont typeface="Wingdings" charset="2"/>
              <a:buChar char="Ø"/>
            </a:pPr>
            <a:r>
              <a:rPr lang="en-US" dirty="0"/>
              <a:t>Hive a reporting tool (e.g. weekly BI reporting)</a:t>
            </a:r>
          </a:p>
        </p:txBody>
      </p:sp>
      <p:sp>
        <p:nvSpPr>
          <p:cNvPr id="3" name="Slide Number Placeholder 2">
            <a:extLst>
              <a:ext uri="{FF2B5EF4-FFF2-40B4-BE49-F238E27FC236}">
                <a16:creationId xmlns:a16="http://schemas.microsoft.com/office/drawing/2014/main" id="{F91EB037-4C8D-4C22-BBE5-8CFDD40E196F}"/>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756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v/s Pig</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4164" y="0"/>
            <a:ext cx="2291013" cy="1877739"/>
          </a:xfrm>
          <a:prstGeom prst="rect">
            <a:avLst/>
          </a:prstGeom>
        </p:spPr>
      </p:pic>
      <p:sp>
        <p:nvSpPr>
          <p:cNvPr id="9" name="TextBox 8"/>
          <p:cNvSpPr txBox="1"/>
          <p:nvPr/>
        </p:nvSpPr>
        <p:spPr>
          <a:xfrm>
            <a:off x="900113" y="2325461"/>
            <a:ext cx="7212231" cy="1200329"/>
          </a:xfrm>
          <a:prstGeom prst="rect">
            <a:avLst/>
          </a:prstGeom>
          <a:noFill/>
        </p:spPr>
        <p:txBody>
          <a:bodyPr wrap="none" rtlCol="0">
            <a:spAutoFit/>
          </a:bodyPr>
          <a:lstStyle/>
          <a:p>
            <a:pPr marL="285750" indent="-285750">
              <a:buFont typeface="Wingdings" charset="2"/>
              <a:buChar char="u"/>
            </a:pPr>
            <a:r>
              <a:rPr lang="en-US" b="1" dirty="0"/>
              <a:t>Users</a:t>
            </a:r>
          </a:p>
          <a:p>
            <a:pPr marL="742950" lvl="1" indent="-285750">
              <a:buFont typeface="Wingdings" charset="2"/>
              <a:buChar char="Ø"/>
            </a:pPr>
            <a:r>
              <a:rPr lang="en-US" dirty="0"/>
              <a:t>	Pig – Researchers, Programmers (build complex data pipelines,</a:t>
            </a:r>
          </a:p>
          <a:p>
            <a:pPr lvl="1"/>
            <a:r>
              <a:rPr lang="en-US" dirty="0"/>
              <a:t>	 machine learning)</a:t>
            </a:r>
          </a:p>
          <a:p>
            <a:pPr marL="742950" lvl="1" indent="-285750">
              <a:buFont typeface="Wingdings" charset="2"/>
              <a:buChar char="Ø"/>
            </a:pPr>
            <a:r>
              <a:rPr lang="en-US" dirty="0"/>
              <a:t>   Hive – Business Analysts</a:t>
            </a:r>
          </a:p>
        </p:txBody>
      </p:sp>
      <p:sp>
        <p:nvSpPr>
          <p:cNvPr id="10" name="TextBox 9"/>
          <p:cNvSpPr txBox="1"/>
          <p:nvPr/>
        </p:nvSpPr>
        <p:spPr>
          <a:xfrm>
            <a:off x="900113" y="3525790"/>
            <a:ext cx="7814960" cy="923330"/>
          </a:xfrm>
          <a:prstGeom prst="rect">
            <a:avLst/>
          </a:prstGeom>
          <a:noFill/>
        </p:spPr>
        <p:txBody>
          <a:bodyPr wrap="none" rtlCol="0">
            <a:spAutoFit/>
          </a:bodyPr>
          <a:lstStyle/>
          <a:p>
            <a:pPr marL="285750" indent="-285750">
              <a:buFont typeface="Wingdings" charset="2"/>
              <a:buChar char="u"/>
            </a:pPr>
            <a:r>
              <a:rPr lang="en-US" b="1" dirty="0"/>
              <a:t>Integration</a:t>
            </a:r>
          </a:p>
          <a:p>
            <a:pPr marL="742950" lvl="1" indent="-285750">
              <a:buFont typeface="Wingdings" charset="2"/>
              <a:buChar char="Ø"/>
            </a:pPr>
            <a:r>
              <a:rPr lang="en-US" dirty="0"/>
              <a:t>Pig - </a:t>
            </a:r>
            <a:r>
              <a:rPr lang="en-US" dirty="0" err="1"/>
              <a:t>Doesn</a:t>
            </a:r>
            <a:r>
              <a:rPr lang="fr-FR" dirty="0"/>
              <a:t>’</a:t>
            </a:r>
            <a:r>
              <a:rPr lang="en-US" dirty="0"/>
              <a:t>t have a thrift server(</a:t>
            </a:r>
            <a:r>
              <a:rPr lang="en-US" dirty="0" err="1"/>
              <a:t>i.e</a:t>
            </a:r>
            <a:r>
              <a:rPr lang="en-US" dirty="0"/>
              <a:t> no/limited cross language support)</a:t>
            </a:r>
          </a:p>
          <a:p>
            <a:pPr marL="742950" lvl="1" indent="-285750">
              <a:buFont typeface="Wingdings" charset="2"/>
              <a:buChar char="Ø"/>
            </a:pPr>
            <a:r>
              <a:rPr lang="en-US" dirty="0"/>
              <a:t>Hive -  Thrift server</a:t>
            </a:r>
          </a:p>
        </p:txBody>
      </p:sp>
      <p:sp>
        <p:nvSpPr>
          <p:cNvPr id="8" name="TextBox 7"/>
          <p:cNvSpPr txBox="1"/>
          <p:nvPr/>
        </p:nvSpPr>
        <p:spPr>
          <a:xfrm>
            <a:off x="900113" y="4746620"/>
            <a:ext cx="8186857" cy="923330"/>
          </a:xfrm>
          <a:prstGeom prst="rect">
            <a:avLst/>
          </a:prstGeom>
          <a:noFill/>
        </p:spPr>
        <p:txBody>
          <a:bodyPr wrap="none" rtlCol="0">
            <a:spAutoFit/>
          </a:bodyPr>
          <a:lstStyle/>
          <a:p>
            <a:pPr marL="285750" indent="-285750">
              <a:buFont typeface="Wingdings" charset="2"/>
              <a:buChar char="u"/>
            </a:pPr>
            <a:r>
              <a:rPr lang="en-US" b="1" dirty="0"/>
              <a:t>User’s need</a:t>
            </a:r>
          </a:p>
          <a:p>
            <a:pPr marL="742950" lvl="1" indent="-285750">
              <a:buFont typeface="Wingdings" charset="2"/>
              <a:buChar char="Ø"/>
            </a:pPr>
            <a:r>
              <a:rPr lang="en-US" dirty="0"/>
              <a:t>Pig – Better </a:t>
            </a:r>
            <a:r>
              <a:rPr lang="en-US" dirty="0" err="1"/>
              <a:t>dev</a:t>
            </a:r>
            <a:r>
              <a:rPr lang="en-US" dirty="0"/>
              <a:t> environments, debuggers expected</a:t>
            </a:r>
          </a:p>
          <a:p>
            <a:pPr marL="742950" lvl="1" indent="-285750">
              <a:buFont typeface="Wingdings" charset="2"/>
              <a:buChar char="Ø"/>
            </a:pPr>
            <a:r>
              <a:rPr lang="en-US" dirty="0"/>
              <a:t>Hive -  Better integration with technologies expected(</a:t>
            </a:r>
            <a:r>
              <a:rPr lang="en-US" dirty="0" err="1"/>
              <a:t>e.g</a:t>
            </a:r>
            <a:r>
              <a:rPr lang="en-US" dirty="0"/>
              <a:t> JDBC, ODBC)</a:t>
            </a:r>
          </a:p>
        </p:txBody>
      </p:sp>
      <p:sp>
        <p:nvSpPr>
          <p:cNvPr id="3" name="TextBox 2"/>
          <p:cNvSpPr txBox="1"/>
          <p:nvPr/>
        </p:nvSpPr>
        <p:spPr>
          <a:xfrm>
            <a:off x="1104459" y="1859334"/>
            <a:ext cx="1359792" cy="646331"/>
          </a:xfrm>
          <a:prstGeom prst="rect">
            <a:avLst/>
          </a:prstGeom>
          <a:noFill/>
        </p:spPr>
        <p:txBody>
          <a:bodyPr wrap="none" rtlCol="0">
            <a:spAutoFit/>
          </a:bodyPr>
          <a:lstStyle/>
          <a:p>
            <a:r>
              <a:rPr lang="en-US" dirty="0"/>
              <a:t>Differences:</a:t>
            </a:r>
          </a:p>
          <a:p>
            <a:endParaRPr lang="en-US" dirty="0"/>
          </a:p>
        </p:txBody>
      </p:sp>
      <p:sp>
        <p:nvSpPr>
          <p:cNvPr id="4" name="Slide Number Placeholder 3">
            <a:extLst>
              <a:ext uri="{FF2B5EF4-FFF2-40B4-BE49-F238E27FC236}">
                <a16:creationId xmlns:a16="http://schemas.microsoft.com/office/drawing/2014/main" id="{898B465D-92DA-4C0B-8BA4-6746B11BF26A}"/>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125027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Practise</a:t>
            </a:r>
          </a:p>
        </p:txBody>
      </p:sp>
      <p:sp>
        <p:nvSpPr>
          <p:cNvPr id="3" name="Content Placeholder 2">
            <a:extLst>
              <a:ext uri="{FF2B5EF4-FFF2-40B4-BE49-F238E27FC236}">
                <a16:creationId xmlns:a16="http://schemas.microsoft.com/office/drawing/2014/main" id="{690D1DAF-8DC9-4E26-A0FF-AEFEDFAB1086}"/>
              </a:ext>
            </a:extLst>
          </p:cNvPr>
          <p:cNvSpPr>
            <a:spLocks noGrp="1"/>
          </p:cNvSpPr>
          <p:nvPr>
            <p:ph idx="1"/>
          </p:nvPr>
        </p:nvSpPr>
        <p:spPr/>
        <p:txBody>
          <a:bodyPr/>
          <a:lstStyle/>
          <a:p>
            <a:r>
              <a:rPr lang="en-IN" dirty="0">
                <a:hlinkClick r:id="rId2"/>
              </a:rPr>
              <a:t>https://www.ukdataservice.ac.uk/media/604456/hiveworkshoppractical.pdf</a:t>
            </a:r>
            <a:endParaRPr lang="en-IN" dirty="0"/>
          </a:p>
          <a:p>
            <a:endParaRPr lang="en-IN" dirty="0"/>
          </a:p>
        </p:txBody>
      </p:sp>
      <p:sp>
        <p:nvSpPr>
          <p:cNvPr id="4" name="Slide Number Placeholder 3">
            <a:extLst>
              <a:ext uri="{FF2B5EF4-FFF2-40B4-BE49-F238E27FC236}">
                <a16:creationId xmlns:a16="http://schemas.microsoft.com/office/drawing/2014/main" id="{C2B265D2-7936-4902-9B57-B4D17D896BC5}"/>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1847090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1E4675-5E42-47FA-805A-9CF56CC9945D}"/>
              </a:ext>
            </a:extLst>
          </p:cNvPr>
          <p:cNvSpPr>
            <a:spLocks noGrp="1"/>
          </p:cNvSpPr>
          <p:nvPr>
            <p:ph type="ctrTitle"/>
          </p:nvPr>
        </p:nvSpPr>
        <p:spPr/>
        <p:txBody>
          <a:bodyPr/>
          <a:lstStyle/>
          <a:p>
            <a:r>
              <a:rPr lang="en-IN" dirty="0"/>
              <a:t>In Class Exercise</a:t>
            </a:r>
          </a:p>
        </p:txBody>
      </p:sp>
      <p:sp>
        <p:nvSpPr>
          <p:cNvPr id="10" name="Subtitle 9">
            <a:extLst>
              <a:ext uri="{FF2B5EF4-FFF2-40B4-BE49-F238E27FC236}">
                <a16:creationId xmlns:a16="http://schemas.microsoft.com/office/drawing/2014/main" id="{5A671EAB-074A-48A9-AAF2-13E15318150C}"/>
              </a:ext>
            </a:extLst>
          </p:cNvPr>
          <p:cNvSpPr>
            <a:spLocks noGrp="1"/>
          </p:cNvSpPr>
          <p:nvPr>
            <p:ph type="subTitle" idx="1"/>
          </p:nvPr>
        </p:nvSpPr>
        <p:spPr/>
        <p:txBody>
          <a:bodyPr/>
          <a:lstStyle/>
          <a:p>
            <a:r>
              <a:rPr lang="en-IN" i="1" dirty="0"/>
              <a:t>Part 1</a:t>
            </a:r>
          </a:p>
        </p:txBody>
      </p:sp>
      <p:sp>
        <p:nvSpPr>
          <p:cNvPr id="2" name="Slide Number Placeholder 1">
            <a:extLst>
              <a:ext uri="{FF2B5EF4-FFF2-40B4-BE49-F238E27FC236}">
                <a16:creationId xmlns:a16="http://schemas.microsoft.com/office/drawing/2014/main" id="{F54EB9D1-F4DF-45C7-9589-9B0832A95615}"/>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5196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Petrol</a:t>
            </a:r>
          </a:p>
        </p:txBody>
      </p:sp>
      <p:graphicFrame>
        <p:nvGraphicFramePr>
          <p:cNvPr id="4" name="Content Placeholder 3">
            <a:extLst>
              <a:ext uri="{FF2B5EF4-FFF2-40B4-BE49-F238E27FC236}">
                <a16:creationId xmlns:a16="http://schemas.microsoft.com/office/drawing/2014/main" id="{FB3AFEFF-EEB2-49E4-B104-233B69D2E012}"/>
              </a:ext>
            </a:extLst>
          </p:cNvPr>
          <p:cNvGraphicFramePr>
            <a:graphicFrameLocks noGrp="1"/>
          </p:cNvGraphicFramePr>
          <p:nvPr>
            <p:ph idx="1"/>
            <p:extLst>
              <p:ext uri="{D42A27DB-BD31-4B8C-83A1-F6EECF244321}">
                <p14:modId xmlns:p14="http://schemas.microsoft.com/office/powerpoint/2010/main" val="3442445245"/>
              </p:ext>
            </p:extLst>
          </p:nvPr>
        </p:nvGraphicFramePr>
        <p:xfrm>
          <a:off x="457200" y="2468721"/>
          <a:ext cx="8229600" cy="2788920"/>
        </p:xfrm>
        <a:graphic>
          <a:graphicData uri="http://schemas.openxmlformats.org/drawingml/2006/table">
            <a:tbl>
              <a:tblPr>
                <a:tableStyleId>{5940675A-B579-460E-94D1-54222C63F5DA}</a:tableStyleId>
              </a:tblPr>
              <a:tblGrid>
                <a:gridCol w="2057400">
                  <a:extLst>
                    <a:ext uri="{9D8B030D-6E8A-4147-A177-3AD203B41FA5}">
                      <a16:colId xmlns:a16="http://schemas.microsoft.com/office/drawing/2014/main" val="2759990698"/>
                    </a:ext>
                  </a:extLst>
                </a:gridCol>
                <a:gridCol w="2057400">
                  <a:extLst>
                    <a:ext uri="{9D8B030D-6E8A-4147-A177-3AD203B41FA5}">
                      <a16:colId xmlns:a16="http://schemas.microsoft.com/office/drawing/2014/main" val="3710968890"/>
                    </a:ext>
                  </a:extLst>
                </a:gridCol>
                <a:gridCol w="2057400">
                  <a:extLst>
                    <a:ext uri="{9D8B030D-6E8A-4147-A177-3AD203B41FA5}">
                      <a16:colId xmlns:a16="http://schemas.microsoft.com/office/drawing/2014/main" val="3872985986"/>
                    </a:ext>
                  </a:extLst>
                </a:gridCol>
                <a:gridCol w="2057400">
                  <a:extLst>
                    <a:ext uri="{9D8B030D-6E8A-4147-A177-3AD203B41FA5}">
                      <a16:colId xmlns:a16="http://schemas.microsoft.com/office/drawing/2014/main" val="1731091420"/>
                    </a:ext>
                  </a:extLst>
                </a:gridCol>
              </a:tblGrid>
              <a:tr h="0">
                <a:tc>
                  <a:txBody>
                    <a:bodyPr/>
                    <a:lstStyle/>
                    <a:p>
                      <a:pPr algn="l"/>
                      <a:r>
                        <a:rPr lang="en-IN" dirty="0" err="1">
                          <a:effectLst/>
                        </a:rPr>
                        <a:t>ColumnNO</a:t>
                      </a:r>
                      <a:r>
                        <a:rPr lang="en-IN" dirty="0">
                          <a:effectLst/>
                        </a:rPr>
                        <a:t>.</a:t>
                      </a:r>
                    </a:p>
                  </a:txBody>
                  <a:tcPr anchor="ctr"/>
                </a:tc>
                <a:tc>
                  <a:txBody>
                    <a:bodyPr/>
                    <a:lstStyle/>
                    <a:p>
                      <a:pPr algn="l"/>
                      <a:r>
                        <a:rPr lang="en-IN">
                          <a:effectLst/>
                        </a:rPr>
                        <a:t>Name</a:t>
                      </a:r>
                    </a:p>
                  </a:txBody>
                  <a:tcPr anchor="ctr"/>
                </a:tc>
                <a:tc>
                  <a:txBody>
                    <a:bodyPr/>
                    <a:lstStyle/>
                    <a:p>
                      <a:pPr algn="l"/>
                      <a:r>
                        <a:rPr lang="en-IN">
                          <a:effectLst/>
                        </a:rPr>
                        <a:t>Example</a:t>
                      </a:r>
                    </a:p>
                  </a:txBody>
                  <a:tcPr anchor="ctr"/>
                </a:tc>
                <a:tc>
                  <a:txBody>
                    <a:bodyPr/>
                    <a:lstStyle/>
                    <a:p>
                      <a:pPr algn="l"/>
                      <a:r>
                        <a:rPr lang="en-IN">
                          <a:effectLst/>
                        </a:rPr>
                        <a:t>DataType</a:t>
                      </a:r>
                    </a:p>
                  </a:txBody>
                  <a:tcPr anchor="ctr"/>
                </a:tc>
                <a:extLst>
                  <a:ext uri="{0D108BD9-81ED-4DB2-BD59-A6C34878D82A}">
                    <a16:rowId xmlns:a16="http://schemas.microsoft.com/office/drawing/2014/main" val="3649697831"/>
                  </a:ext>
                </a:extLst>
              </a:tr>
              <a:tr h="0">
                <a:tc>
                  <a:txBody>
                    <a:bodyPr/>
                    <a:lstStyle/>
                    <a:p>
                      <a:pPr algn="l"/>
                      <a:r>
                        <a:rPr lang="en-IN">
                          <a:effectLst/>
                        </a:rPr>
                        <a:t>Column1:</a:t>
                      </a:r>
                    </a:p>
                  </a:txBody>
                  <a:tcPr anchor="ctr"/>
                </a:tc>
                <a:tc>
                  <a:txBody>
                    <a:bodyPr/>
                    <a:lstStyle/>
                    <a:p>
                      <a:pPr algn="l"/>
                      <a:r>
                        <a:rPr lang="en-IN">
                          <a:effectLst/>
                        </a:rPr>
                        <a:t>District.ID</a:t>
                      </a:r>
                    </a:p>
                  </a:txBody>
                  <a:tcPr anchor="ctr"/>
                </a:tc>
                <a:tc>
                  <a:txBody>
                    <a:bodyPr/>
                    <a:lstStyle/>
                    <a:p>
                      <a:pPr algn="l"/>
                      <a:r>
                        <a:rPr lang="en-IN">
                          <a:effectLst/>
                        </a:rPr>
                        <a:t>I4N 1M1</a:t>
                      </a:r>
                    </a:p>
                  </a:txBody>
                  <a:tcPr anchor="ctr"/>
                </a:tc>
                <a:tc>
                  <a:txBody>
                    <a:bodyPr/>
                    <a:lstStyle/>
                    <a:p>
                      <a:pPr algn="l"/>
                      <a:r>
                        <a:rPr lang="en-IN">
                          <a:effectLst/>
                        </a:rPr>
                        <a:t>varchar</a:t>
                      </a:r>
                    </a:p>
                  </a:txBody>
                  <a:tcPr anchor="ctr"/>
                </a:tc>
                <a:extLst>
                  <a:ext uri="{0D108BD9-81ED-4DB2-BD59-A6C34878D82A}">
                    <a16:rowId xmlns:a16="http://schemas.microsoft.com/office/drawing/2014/main" val="2526584142"/>
                  </a:ext>
                </a:extLst>
              </a:tr>
              <a:tr h="0">
                <a:tc>
                  <a:txBody>
                    <a:bodyPr/>
                    <a:lstStyle/>
                    <a:p>
                      <a:pPr algn="l"/>
                      <a:r>
                        <a:rPr lang="en-IN">
                          <a:effectLst/>
                        </a:rPr>
                        <a:t>Column2: ,</a:t>
                      </a:r>
                    </a:p>
                  </a:txBody>
                  <a:tcPr anchor="ctr"/>
                </a:tc>
                <a:tc>
                  <a:txBody>
                    <a:bodyPr/>
                    <a:lstStyle/>
                    <a:p>
                      <a:pPr algn="l"/>
                      <a:r>
                        <a:rPr lang="en-IN">
                          <a:effectLst/>
                        </a:rPr>
                        <a:t>Distributor name</a:t>
                      </a:r>
                    </a:p>
                  </a:txBody>
                  <a:tcPr anchor="ctr"/>
                </a:tc>
                <a:tc>
                  <a:txBody>
                    <a:bodyPr/>
                    <a:lstStyle/>
                    <a:p>
                      <a:pPr algn="l"/>
                      <a:r>
                        <a:rPr lang="en-IN">
                          <a:effectLst/>
                        </a:rPr>
                        <a:t>shell</a:t>
                      </a:r>
                    </a:p>
                  </a:txBody>
                  <a:tcPr anchor="ctr"/>
                </a:tc>
                <a:tc>
                  <a:txBody>
                    <a:bodyPr/>
                    <a:lstStyle/>
                    <a:p>
                      <a:pPr algn="l"/>
                      <a:r>
                        <a:rPr lang="en-IN">
                          <a:effectLst/>
                        </a:rPr>
                        <a:t>varchar</a:t>
                      </a:r>
                    </a:p>
                  </a:txBody>
                  <a:tcPr anchor="ctr"/>
                </a:tc>
                <a:extLst>
                  <a:ext uri="{0D108BD9-81ED-4DB2-BD59-A6C34878D82A}">
                    <a16:rowId xmlns:a16="http://schemas.microsoft.com/office/drawing/2014/main" val="3258027938"/>
                  </a:ext>
                </a:extLst>
              </a:tr>
              <a:tr h="0">
                <a:tc>
                  <a:txBody>
                    <a:bodyPr/>
                    <a:lstStyle/>
                    <a:p>
                      <a:pPr algn="l"/>
                      <a:r>
                        <a:rPr lang="en-IN">
                          <a:effectLst/>
                        </a:rPr>
                        <a:t>Column3:</a:t>
                      </a:r>
                    </a:p>
                  </a:txBody>
                  <a:tcPr anchor="ctr"/>
                </a:tc>
                <a:tc>
                  <a:txBody>
                    <a:bodyPr/>
                    <a:lstStyle/>
                    <a:p>
                      <a:pPr algn="l"/>
                      <a:r>
                        <a:rPr lang="en-IN">
                          <a:effectLst/>
                        </a:rPr>
                        <a:t>Buy rate (million)</a:t>
                      </a:r>
                    </a:p>
                  </a:txBody>
                  <a:tcPr anchor="ctr"/>
                </a:tc>
                <a:tc>
                  <a:txBody>
                    <a:bodyPr/>
                    <a:lstStyle/>
                    <a:p>
                      <a:pPr algn="l"/>
                      <a:r>
                        <a:rPr lang="en-IN">
                          <a:effectLst/>
                        </a:rPr>
                        <a:t>$957.70</a:t>
                      </a:r>
                    </a:p>
                  </a:txBody>
                  <a:tcPr anchor="ctr"/>
                </a:tc>
                <a:tc>
                  <a:txBody>
                    <a:bodyPr/>
                    <a:lstStyle/>
                    <a:p>
                      <a:pPr algn="l"/>
                      <a:r>
                        <a:rPr lang="en-IN">
                          <a:effectLst/>
                        </a:rPr>
                        <a:t>varchar</a:t>
                      </a:r>
                    </a:p>
                  </a:txBody>
                  <a:tcPr anchor="ctr"/>
                </a:tc>
                <a:extLst>
                  <a:ext uri="{0D108BD9-81ED-4DB2-BD59-A6C34878D82A}">
                    <a16:rowId xmlns:a16="http://schemas.microsoft.com/office/drawing/2014/main" val="103490969"/>
                  </a:ext>
                </a:extLst>
              </a:tr>
              <a:tr h="0">
                <a:tc>
                  <a:txBody>
                    <a:bodyPr/>
                    <a:lstStyle/>
                    <a:p>
                      <a:pPr algn="l"/>
                      <a:r>
                        <a:rPr lang="en-IN">
                          <a:effectLst/>
                        </a:rPr>
                        <a:t>Column4:</a:t>
                      </a:r>
                    </a:p>
                  </a:txBody>
                  <a:tcPr anchor="ctr"/>
                </a:tc>
                <a:tc>
                  <a:txBody>
                    <a:bodyPr/>
                    <a:lstStyle/>
                    <a:p>
                      <a:pPr algn="l"/>
                      <a:r>
                        <a:rPr lang="en-IN">
                          <a:effectLst/>
                        </a:rPr>
                        <a:t>Sell rate(million)</a:t>
                      </a:r>
                    </a:p>
                  </a:txBody>
                  <a:tcPr anchor="ctr"/>
                </a:tc>
                <a:tc>
                  <a:txBody>
                    <a:bodyPr/>
                    <a:lstStyle/>
                    <a:p>
                      <a:pPr algn="l"/>
                      <a:r>
                        <a:rPr lang="en-IN">
                          <a:effectLst/>
                        </a:rPr>
                        <a:t>$5779.92</a:t>
                      </a:r>
                    </a:p>
                  </a:txBody>
                  <a:tcPr anchor="ctr"/>
                </a:tc>
                <a:tc>
                  <a:txBody>
                    <a:bodyPr/>
                    <a:lstStyle/>
                    <a:p>
                      <a:pPr algn="l"/>
                      <a:r>
                        <a:rPr lang="en-IN">
                          <a:effectLst/>
                        </a:rPr>
                        <a:t>varchar</a:t>
                      </a:r>
                    </a:p>
                  </a:txBody>
                  <a:tcPr anchor="ctr"/>
                </a:tc>
                <a:extLst>
                  <a:ext uri="{0D108BD9-81ED-4DB2-BD59-A6C34878D82A}">
                    <a16:rowId xmlns:a16="http://schemas.microsoft.com/office/drawing/2014/main" val="4136564198"/>
                  </a:ext>
                </a:extLst>
              </a:tr>
              <a:tr h="0">
                <a:tc>
                  <a:txBody>
                    <a:bodyPr/>
                    <a:lstStyle/>
                    <a:p>
                      <a:pPr algn="l"/>
                      <a:r>
                        <a:rPr lang="en-IN">
                          <a:effectLst/>
                        </a:rPr>
                        <a:t>Column5:</a:t>
                      </a:r>
                    </a:p>
                  </a:txBody>
                  <a:tcPr anchor="ctr"/>
                </a:tc>
                <a:tc>
                  <a:txBody>
                    <a:bodyPr/>
                    <a:lstStyle/>
                    <a:p>
                      <a:pPr algn="l"/>
                      <a:r>
                        <a:rPr lang="en-IN">
                          <a:effectLst/>
                        </a:rPr>
                        <a:t>volumeIN(millioncubic litter)</a:t>
                      </a:r>
                    </a:p>
                  </a:txBody>
                  <a:tcPr anchor="ctr"/>
                </a:tc>
                <a:tc>
                  <a:txBody>
                    <a:bodyPr/>
                    <a:lstStyle/>
                    <a:p>
                      <a:pPr algn="l"/>
                      <a:r>
                        <a:rPr lang="en-IN">
                          <a:effectLst/>
                        </a:rPr>
                        <a:t>933</a:t>
                      </a:r>
                    </a:p>
                  </a:txBody>
                  <a:tcPr anchor="ctr"/>
                </a:tc>
                <a:tc>
                  <a:txBody>
                    <a:bodyPr/>
                    <a:lstStyle/>
                    <a:p>
                      <a:pPr algn="l"/>
                      <a:r>
                        <a:rPr lang="en-IN">
                          <a:effectLst/>
                        </a:rPr>
                        <a:t>int</a:t>
                      </a:r>
                    </a:p>
                  </a:txBody>
                  <a:tcPr anchor="ctr"/>
                </a:tc>
                <a:extLst>
                  <a:ext uri="{0D108BD9-81ED-4DB2-BD59-A6C34878D82A}">
                    <a16:rowId xmlns:a16="http://schemas.microsoft.com/office/drawing/2014/main" val="967609656"/>
                  </a:ext>
                </a:extLst>
              </a:tr>
              <a:tr h="0">
                <a:tc>
                  <a:txBody>
                    <a:bodyPr/>
                    <a:lstStyle/>
                    <a:p>
                      <a:pPr algn="l"/>
                      <a:r>
                        <a:rPr lang="en-IN">
                          <a:effectLst/>
                        </a:rPr>
                        <a:t>Column6:</a:t>
                      </a:r>
                    </a:p>
                  </a:txBody>
                  <a:tcPr anchor="ctr"/>
                </a:tc>
                <a:tc>
                  <a:txBody>
                    <a:bodyPr/>
                    <a:lstStyle/>
                    <a:p>
                      <a:pPr algn="l"/>
                      <a:r>
                        <a:rPr lang="en-IN">
                          <a:effectLst/>
                        </a:rPr>
                        <a:t>volumeOUT(millioncubic litter)</a:t>
                      </a:r>
                    </a:p>
                  </a:txBody>
                  <a:tcPr anchor="ctr"/>
                </a:tc>
                <a:tc>
                  <a:txBody>
                    <a:bodyPr/>
                    <a:lstStyle/>
                    <a:p>
                      <a:pPr algn="l"/>
                      <a:r>
                        <a:rPr lang="en-IN">
                          <a:effectLst/>
                        </a:rPr>
                        <a:t>843,</a:t>
                      </a:r>
                    </a:p>
                  </a:txBody>
                  <a:tcPr anchor="ctr"/>
                </a:tc>
                <a:tc>
                  <a:txBody>
                    <a:bodyPr/>
                    <a:lstStyle/>
                    <a:p>
                      <a:pPr algn="l"/>
                      <a:r>
                        <a:rPr lang="en-IN">
                          <a:effectLst/>
                        </a:rPr>
                        <a:t>int</a:t>
                      </a:r>
                    </a:p>
                  </a:txBody>
                  <a:tcPr anchor="ctr"/>
                </a:tc>
                <a:extLst>
                  <a:ext uri="{0D108BD9-81ED-4DB2-BD59-A6C34878D82A}">
                    <a16:rowId xmlns:a16="http://schemas.microsoft.com/office/drawing/2014/main" val="206702016"/>
                  </a:ext>
                </a:extLst>
              </a:tr>
              <a:tr h="0">
                <a:tc>
                  <a:txBody>
                    <a:bodyPr/>
                    <a:lstStyle/>
                    <a:p>
                      <a:pPr algn="l"/>
                      <a:r>
                        <a:rPr lang="en-IN">
                          <a:effectLst/>
                        </a:rPr>
                        <a:t>Column7:</a:t>
                      </a:r>
                    </a:p>
                  </a:txBody>
                  <a:tcPr anchor="ctr"/>
                </a:tc>
                <a:tc>
                  <a:txBody>
                    <a:bodyPr/>
                    <a:lstStyle/>
                    <a:p>
                      <a:pPr algn="l"/>
                      <a:r>
                        <a:rPr lang="en-IN">
                          <a:effectLst/>
                        </a:rPr>
                        <a:t>Year</a:t>
                      </a:r>
                    </a:p>
                  </a:txBody>
                  <a:tcPr anchor="ctr"/>
                </a:tc>
                <a:tc>
                  <a:txBody>
                    <a:bodyPr/>
                    <a:lstStyle/>
                    <a:p>
                      <a:pPr algn="l"/>
                      <a:r>
                        <a:rPr lang="en-IN">
                          <a:effectLst/>
                        </a:rPr>
                        <a:t>1624</a:t>
                      </a:r>
                    </a:p>
                  </a:txBody>
                  <a:tcPr anchor="ctr"/>
                </a:tc>
                <a:tc>
                  <a:txBody>
                    <a:bodyPr/>
                    <a:lstStyle/>
                    <a:p>
                      <a:pPr algn="l"/>
                      <a:r>
                        <a:rPr lang="en-IN" dirty="0" err="1">
                          <a:effectLst/>
                        </a:rPr>
                        <a:t>int</a:t>
                      </a:r>
                      <a:endParaRPr lang="en-IN" dirty="0">
                        <a:effectLst/>
                      </a:endParaRPr>
                    </a:p>
                  </a:txBody>
                  <a:tcPr anchor="ctr"/>
                </a:tc>
                <a:extLst>
                  <a:ext uri="{0D108BD9-81ED-4DB2-BD59-A6C34878D82A}">
                    <a16:rowId xmlns:a16="http://schemas.microsoft.com/office/drawing/2014/main" val="1221300407"/>
                  </a:ext>
                </a:extLst>
              </a:tr>
            </a:tbl>
          </a:graphicData>
        </a:graphic>
      </p:graphicFrame>
      <p:sp>
        <p:nvSpPr>
          <p:cNvPr id="5" name="TextBox 4">
            <a:extLst>
              <a:ext uri="{FF2B5EF4-FFF2-40B4-BE49-F238E27FC236}">
                <a16:creationId xmlns:a16="http://schemas.microsoft.com/office/drawing/2014/main" id="{E5F8D45D-8518-477E-8622-6283FB11B34D}"/>
              </a:ext>
            </a:extLst>
          </p:cNvPr>
          <p:cNvSpPr txBox="1"/>
          <p:nvPr/>
        </p:nvSpPr>
        <p:spPr>
          <a:xfrm>
            <a:off x="870011" y="1417638"/>
            <a:ext cx="7705817" cy="923330"/>
          </a:xfrm>
          <a:prstGeom prst="rect">
            <a:avLst/>
          </a:prstGeom>
          <a:noFill/>
        </p:spPr>
        <p:txBody>
          <a:bodyPr wrap="square" rtlCol="0">
            <a:spAutoFit/>
          </a:bodyPr>
          <a:lstStyle/>
          <a:p>
            <a:r>
              <a:rPr lang="en-IN" dirty="0"/>
              <a:t>Dataset: </a:t>
            </a:r>
            <a:r>
              <a:rPr lang="en-IN" dirty="0">
                <a:hlinkClick r:id="rId2"/>
              </a:rPr>
              <a:t>https://drive.google.com/open?id=0B1QaXx7tpw3SMTBqLUQwX0lOWnM</a:t>
            </a:r>
            <a:endParaRPr lang="en-IN" dirty="0"/>
          </a:p>
          <a:p>
            <a:endParaRPr lang="en-IN" dirty="0"/>
          </a:p>
        </p:txBody>
      </p:sp>
      <p:sp>
        <p:nvSpPr>
          <p:cNvPr id="3" name="Slide Number Placeholder 2">
            <a:extLst>
              <a:ext uri="{FF2B5EF4-FFF2-40B4-BE49-F238E27FC236}">
                <a16:creationId xmlns:a16="http://schemas.microsoft.com/office/drawing/2014/main" id="{4B397DB1-CAF3-436B-A900-A6C01CB6453A}"/>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379702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Analysts with Hadoop</a:t>
            </a:r>
          </a:p>
        </p:txBody>
      </p:sp>
      <p:pic>
        <p:nvPicPr>
          <p:cNvPr id="4" name="Content Placeholder 3"/>
          <p:cNvPicPr>
            <a:picLocks noGrp="1" noChangeAspect="1"/>
          </p:cNvPicPr>
          <p:nvPr>
            <p:ph idx="1"/>
          </p:nvPr>
        </p:nvPicPr>
        <p:blipFill>
          <a:blip r:embed="rId2"/>
          <a:srcRect t="9648" b="9648"/>
          <a:stretch>
            <a:fillRect/>
          </a:stretch>
        </p:blipFill>
        <p:spPr/>
      </p:pic>
      <p:sp>
        <p:nvSpPr>
          <p:cNvPr id="3" name="Slide Number Placeholder 2">
            <a:extLst>
              <a:ext uri="{FF2B5EF4-FFF2-40B4-BE49-F238E27FC236}">
                <a16:creationId xmlns:a16="http://schemas.microsoft.com/office/drawing/2014/main" id="{06B1AB8C-5AA2-4F51-B827-8A4C4DD224BC}"/>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4084769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Petrol</a:t>
            </a:r>
          </a:p>
        </p:txBody>
      </p:sp>
      <p:sp>
        <p:nvSpPr>
          <p:cNvPr id="7" name="Rectangle 3">
            <a:extLst>
              <a:ext uri="{FF2B5EF4-FFF2-40B4-BE49-F238E27FC236}">
                <a16:creationId xmlns:a16="http://schemas.microsoft.com/office/drawing/2014/main" id="{CBCD9D00-1418-481A-B56E-84A54552CA12}"/>
              </a:ext>
            </a:extLst>
          </p:cNvPr>
          <p:cNvSpPr>
            <a:spLocks noChangeArrowheads="1"/>
          </p:cNvSpPr>
          <p:nvPr/>
        </p:nvSpPr>
        <p:spPr bwMode="auto">
          <a:xfrm>
            <a:off x="322186" y="1635353"/>
            <a:ext cx="776537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2C2F34"/>
                </a:solidFill>
                <a:effectLst/>
                <a:latin typeface="-apple-system"/>
              </a:rPr>
              <a:t>Creation of Table in Hive and Loading of data</a:t>
            </a:r>
            <a:endParaRPr kumimoji="0" lang="en-US" altLang="en-US" b="1" i="0" u="none" strike="noStrike" cap="none" normalizeH="0" baseline="0" dirty="0">
              <a:ln>
                <a:noFill/>
              </a:ln>
              <a:solidFill>
                <a:srgbClr val="2C2F34"/>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C2F34"/>
                </a:solidFill>
                <a:effectLst/>
                <a:latin typeface="-apple-system"/>
              </a:rPr>
              <a:t>create table petrol (</a:t>
            </a:r>
            <a:r>
              <a:rPr kumimoji="0" lang="en-US" altLang="en-US" sz="1600" b="1" i="0" u="none" strike="noStrike" cap="none" normalizeH="0" baseline="0" dirty="0" err="1">
                <a:ln>
                  <a:noFill/>
                </a:ln>
                <a:solidFill>
                  <a:srgbClr val="2C2F34"/>
                </a:solidFill>
                <a:effectLst/>
                <a:latin typeface="-apple-system"/>
              </a:rPr>
              <a:t>distributer_id</a:t>
            </a:r>
            <a:r>
              <a:rPr kumimoji="0" lang="en-US" altLang="en-US" sz="1600" b="1" i="0" u="none" strike="noStrike" cap="none" normalizeH="0" baseline="0" dirty="0">
                <a:ln>
                  <a:noFill/>
                </a:ln>
                <a:solidFill>
                  <a:srgbClr val="2C2F34"/>
                </a:solidFill>
                <a:effectLst/>
                <a:latin typeface="-apple-system"/>
              </a:rPr>
              <a:t> </a:t>
            </a:r>
            <a:r>
              <a:rPr kumimoji="0" lang="en-US" altLang="en-US" sz="1600" b="1" i="0" u="none" strike="noStrike" cap="none" normalizeH="0" baseline="0" dirty="0" err="1">
                <a:ln>
                  <a:noFill/>
                </a:ln>
                <a:solidFill>
                  <a:srgbClr val="2C2F34"/>
                </a:solidFill>
                <a:effectLst/>
                <a:latin typeface="-apple-system"/>
              </a:rPr>
              <a:t>STRING,distributer_name</a:t>
            </a:r>
            <a:r>
              <a:rPr kumimoji="0" lang="en-US" altLang="en-US" sz="1600" b="1" i="0" u="none" strike="noStrike" cap="none" normalizeH="0" baseline="0" dirty="0">
                <a:ln>
                  <a:noFill/>
                </a:ln>
                <a:solidFill>
                  <a:srgbClr val="2C2F34"/>
                </a:solidFill>
                <a:effectLst/>
                <a:latin typeface="-apple-system"/>
              </a:rPr>
              <a:t> </a:t>
            </a:r>
            <a:r>
              <a:rPr kumimoji="0" lang="en-US" altLang="en-US" sz="1600" b="1" i="0" u="none" strike="noStrike" cap="none" normalizeH="0" baseline="0" dirty="0" err="1">
                <a:ln>
                  <a:noFill/>
                </a:ln>
                <a:solidFill>
                  <a:srgbClr val="2C2F34"/>
                </a:solidFill>
                <a:effectLst/>
                <a:latin typeface="-apple-system"/>
              </a:rPr>
              <a:t>STRING,amt_IN</a:t>
            </a:r>
            <a:r>
              <a:rPr kumimoji="0" lang="en-US" altLang="en-US" sz="1600" b="1" i="0" u="none" strike="noStrike" cap="none" normalizeH="0" baseline="0" dirty="0">
                <a:ln>
                  <a:noFill/>
                </a:ln>
                <a:solidFill>
                  <a:srgbClr val="2C2F34"/>
                </a:solidFill>
                <a:effectLst/>
                <a:latin typeface="-apple-system"/>
              </a:rPr>
              <a:t> </a:t>
            </a:r>
            <a:r>
              <a:rPr kumimoji="0" lang="en-US" altLang="en-US" sz="1600" b="1" i="0" u="none" strike="noStrike" cap="none" normalizeH="0" baseline="0" dirty="0" err="1">
                <a:ln>
                  <a:noFill/>
                </a:ln>
                <a:solidFill>
                  <a:srgbClr val="2C2F34"/>
                </a:solidFill>
                <a:effectLst/>
                <a:latin typeface="-apple-system"/>
              </a:rPr>
              <a:t>STRING,amy_OUT</a:t>
            </a:r>
            <a:r>
              <a:rPr kumimoji="0" lang="en-US" altLang="en-US" sz="1600" b="1" i="0" u="none" strike="noStrike" cap="none" normalizeH="0" baseline="0" dirty="0">
                <a:ln>
                  <a:noFill/>
                </a:ln>
                <a:solidFill>
                  <a:srgbClr val="2C2F34"/>
                </a:solidFill>
                <a:effectLst/>
                <a:latin typeface="-apple-system"/>
              </a:rPr>
              <a:t> </a:t>
            </a:r>
            <a:r>
              <a:rPr kumimoji="0" lang="en-US" altLang="en-US" sz="1600" b="1" i="0" u="none" strike="noStrike" cap="none" normalizeH="0" baseline="0" dirty="0" err="1">
                <a:ln>
                  <a:noFill/>
                </a:ln>
                <a:solidFill>
                  <a:srgbClr val="2C2F34"/>
                </a:solidFill>
                <a:effectLst/>
                <a:latin typeface="-apple-system"/>
              </a:rPr>
              <a:t>STRING,vol_IN</a:t>
            </a:r>
            <a:r>
              <a:rPr kumimoji="0" lang="en-US" altLang="en-US" sz="1600" b="1" i="0" u="none" strike="noStrike" cap="none" normalizeH="0" baseline="0" dirty="0">
                <a:ln>
                  <a:noFill/>
                </a:ln>
                <a:solidFill>
                  <a:srgbClr val="2C2F34"/>
                </a:solidFill>
                <a:effectLst/>
                <a:latin typeface="-apple-system"/>
              </a:rPr>
              <a:t> </a:t>
            </a:r>
            <a:r>
              <a:rPr kumimoji="0" lang="en-US" altLang="en-US" sz="1600" b="1" i="0" u="none" strike="noStrike" cap="none" normalizeH="0" baseline="0" dirty="0" err="1">
                <a:ln>
                  <a:noFill/>
                </a:ln>
                <a:solidFill>
                  <a:srgbClr val="2C2F34"/>
                </a:solidFill>
                <a:effectLst/>
                <a:latin typeface="-apple-system"/>
              </a:rPr>
              <a:t>INT,vol_OUT</a:t>
            </a:r>
            <a:r>
              <a:rPr kumimoji="0" lang="en-US" altLang="en-US" sz="1600" b="1" i="0" u="none" strike="noStrike" cap="none" normalizeH="0" baseline="0" dirty="0">
                <a:ln>
                  <a:noFill/>
                </a:ln>
                <a:solidFill>
                  <a:srgbClr val="2C2F34"/>
                </a:solidFill>
                <a:effectLst/>
                <a:latin typeface="-apple-system"/>
              </a:rPr>
              <a:t> </a:t>
            </a:r>
            <a:r>
              <a:rPr kumimoji="0" lang="en-US" altLang="en-US" sz="1600" b="1" i="0" u="none" strike="noStrike" cap="none" normalizeH="0" baseline="0" dirty="0" err="1">
                <a:ln>
                  <a:noFill/>
                </a:ln>
                <a:solidFill>
                  <a:srgbClr val="2C2F34"/>
                </a:solidFill>
                <a:effectLst/>
                <a:latin typeface="-apple-system"/>
              </a:rPr>
              <a:t>INT,year</a:t>
            </a:r>
            <a:r>
              <a:rPr kumimoji="0" lang="en-US" altLang="en-US" sz="1600" b="1" i="0" u="none" strike="noStrike" cap="none" normalizeH="0" baseline="0" dirty="0">
                <a:ln>
                  <a:noFill/>
                </a:ln>
                <a:solidFill>
                  <a:srgbClr val="2C2F34"/>
                </a:solidFill>
                <a:effectLst/>
                <a:latin typeface="-apple-system"/>
              </a:rPr>
              <a:t> INT) row format delimited fields terminated by ‘,’ stored as </a:t>
            </a:r>
            <a:r>
              <a:rPr kumimoji="0" lang="en-US" altLang="en-US" sz="1600" b="1" i="0" u="none" strike="noStrike" cap="none" normalizeH="0" baseline="0" dirty="0" err="1">
                <a:ln>
                  <a:noFill/>
                </a:ln>
                <a:solidFill>
                  <a:srgbClr val="2C2F34"/>
                </a:solidFill>
                <a:effectLst/>
                <a:latin typeface="-apple-system"/>
              </a:rPr>
              <a:t>textfile</a:t>
            </a:r>
            <a:r>
              <a:rPr kumimoji="0" lang="en-US" altLang="en-US" sz="1600" b="1" i="0" u="none" strike="noStrike" cap="none" normalizeH="0" baseline="0" dirty="0">
                <a:ln>
                  <a:noFill/>
                </a:ln>
                <a:solidFill>
                  <a:srgbClr val="2C2F34"/>
                </a:solidFill>
                <a:effectLst/>
                <a:latin typeface="-apple-system"/>
              </a:rPr>
              <a:t>;</a:t>
            </a:r>
            <a:br>
              <a:rPr kumimoji="0" lang="en-US" altLang="en-US" sz="1600" b="0" i="0" u="none" strike="noStrike" cap="none" normalizeH="0" baseline="0" dirty="0">
                <a:ln>
                  <a:noFill/>
                </a:ln>
                <a:solidFill>
                  <a:srgbClr val="2C2F34"/>
                </a:solidFill>
                <a:effectLst/>
                <a:latin typeface="-apple-system"/>
              </a:rPr>
            </a:br>
            <a:br>
              <a:rPr kumimoji="0" lang="en-US" altLang="en-US" sz="1600" b="1" i="0" u="none" strike="noStrike" cap="none" normalizeH="0" baseline="0" dirty="0">
                <a:ln>
                  <a:noFill/>
                </a:ln>
                <a:solidFill>
                  <a:srgbClr val="2C2F34"/>
                </a:solidFill>
                <a:effectLst/>
                <a:latin typeface="-apple-system"/>
              </a:rPr>
            </a:br>
            <a:r>
              <a:rPr kumimoji="0" lang="en-US" altLang="en-US" sz="1600" b="1" i="0" u="none" strike="noStrike" cap="none" normalizeH="0" baseline="0" dirty="0">
                <a:ln>
                  <a:noFill/>
                </a:ln>
                <a:solidFill>
                  <a:srgbClr val="2C2F34"/>
                </a:solidFill>
                <a:effectLst/>
                <a:latin typeface="-apple-system"/>
              </a:rPr>
              <a:t>load data local </a:t>
            </a:r>
            <a:r>
              <a:rPr kumimoji="0" lang="en-US" altLang="en-US" sz="1600" b="1" i="0" u="none" strike="noStrike" cap="none" normalizeH="0" baseline="0" dirty="0" err="1">
                <a:ln>
                  <a:noFill/>
                </a:ln>
                <a:solidFill>
                  <a:srgbClr val="2C2F34"/>
                </a:solidFill>
                <a:effectLst/>
                <a:latin typeface="-apple-system"/>
              </a:rPr>
              <a:t>inpath</a:t>
            </a:r>
            <a:r>
              <a:rPr kumimoji="0" lang="en-US" altLang="en-US" sz="1600" b="1" i="0" u="none" strike="noStrike" cap="none" normalizeH="0" baseline="0" dirty="0">
                <a:ln>
                  <a:noFill/>
                </a:ln>
                <a:solidFill>
                  <a:srgbClr val="2C2F34"/>
                </a:solidFill>
                <a:effectLst/>
                <a:latin typeface="-apple-system"/>
              </a:rPr>
              <a:t> ‘/home/</a:t>
            </a:r>
            <a:r>
              <a:rPr kumimoji="0" lang="en-US" altLang="en-US" sz="1600" b="1" i="0" u="none" strike="noStrike" cap="none" normalizeH="0" baseline="0" dirty="0" err="1">
                <a:ln>
                  <a:noFill/>
                </a:ln>
                <a:solidFill>
                  <a:srgbClr val="2C2F34"/>
                </a:solidFill>
                <a:effectLst/>
                <a:latin typeface="-apple-system"/>
              </a:rPr>
              <a:t>acadgild</a:t>
            </a:r>
            <a:r>
              <a:rPr kumimoji="0" lang="en-US" altLang="en-US" sz="1600" b="1" i="0" u="none" strike="noStrike" cap="none" normalizeH="0" baseline="0" dirty="0">
                <a:ln>
                  <a:noFill/>
                </a:ln>
                <a:solidFill>
                  <a:srgbClr val="2C2F34"/>
                </a:solidFill>
                <a:effectLst/>
                <a:latin typeface="-apple-system"/>
              </a:rPr>
              <a:t>/Downloads/petrol.txt’ into table petrol;</a:t>
            </a:r>
            <a:br>
              <a:rPr kumimoji="0" lang="en-US" altLang="en-US" sz="1600" b="0" i="0" u="none" strike="noStrike" cap="none" normalizeH="0" baseline="0" dirty="0">
                <a:ln>
                  <a:noFill/>
                </a:ln>
                <a:solidFill>
                  <a:srgbClr val="2C2F34"/>
                </a:solidFill>
                <a:effectLst/>
                <a:latin typeface="-apple-system"/>
              </a:rPr>
            </a:br>
            <a:r>
              <a:rPr kumimoji="0" lang="en-US" altLang="en-US" sz="1600" b="0" i="0" u="none" strike="noStrike" cap="none" normalizeH="0" baseline="0" dirty="0">
                <a:ln>
                  <a:noFill/>
                </a:ln>
                <a:solidFill>
                  <a:srgbClr val="2C2F34"/>
                </a:solidFill>
                <a:effectLst/>
                <a:latin typeface="-apple-system"/>
              </a:rPr>
              <a:t>                                                                                                                                                         </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2C2F34"/>
                </a:solidFill>
                <a:effectLst/>
                <a:latin typeface="-apple-system"/>
              </a:rPr>
            </a:br>
            <a:endParaRPr kumimoji="0" lang="en-US" altLang="en-US" sz="1600" b="0" i="0" u="none" strike="noStrike" cap="none" normalizeH="0" baseline="0" dirty="0">
              <a:ln>
                <a:noFill/>
              </a:ln>
              <a:solidFill>
                <a:srgbClr val="2C2F34"/>
              </a:solidFill>
              <a:effectLst/>
              <a:latin typeface="-apple-system"/>
            </a:endParaRPr>
          </a:p>
        </p:txBody>
      </p:sp>
      <p:pic>
        <p:nvPicPr>
          <p:cNvPr id="2052" name="Picture 4" descr="https://i0.wp.com/s3.amazonaws.com/acadgildsite/wordpress_images/bigdatadeveloper/hive+with+real+life+use+cases/fig0+create+and+load.PNG?zoom=1.25&amp;resize=708%2C130&amp;ssl=1">
            <a:extLst>
              <a:ext uri="{FF2B5EF4-FFF2-40B4-BE49-F238E27FC236}">
                <a16:creationId xmlns:a16="http://schemas.microsoft.com/office/drawing/2014/main" id="{7BB91F24-FC1B-4B84-9D5D-F7FEB974F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301601"/>
            <a:ext cx="6743700"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6F04440-F1F8-4541-AB06-B9AAFE90B155}"/>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3161441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Petrol</a:t>
            </a:r>
          </a:p>
        </p:txBody>
      </p:sp>
      <p:sp>
        <p:nvSpPr>
          <p:cNvPr id="3" name="Rectangle 1">
            <a:extLst>
              <a:ext uri="{FF2B5EF4-FFF2-40B4-BE49-F238E27FC236}">
                <a16:creationId xmlns:a16="http://schemas.microsoft.com/office/drawing/2014/main" id="{99EA9BB2-D508-43C1-8332-D05AF5051EEB}"/>
              </a:ext>
            </a:extLst>
          </p:cNvPr>
          <p:cNvSpPr>
            <a:spLocks noChangeArrowheads="1"/>
          </p:cNvSpPr>
          <p:nvPr/>
        </p:nvSpPr>
        <p:spPr bwMode="auto">
          <a:xfrm>
            <a:off x="676059" y="1159370"/>
            <a:ext cx="700448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C2F34"/>
                </a:solidFill>
                <a:effectLst/>
                <a:latin typeface="-apple-system"/>
              </a:rPr>
              <a:t>1)In real life what is the total amount of petrol in volume sold by every distributor?</a:t>
            </a:r>
            <a:br>
              <a:rPr kumimoji="0" lang="en-US" altLang="en-US" sz="1600" b="0" i="0" u="none" strike="noStrike" cap="none" normalizeH="0" baseline="0" dirty="0">
                <a:ln>
                  <a:noFill/>
                </a:ln>
                <a:solidFill>
                  <a:srgbClr val="2C2F34"/>
                </a:solidFill>
                <a:effectLst/>
                <a:latin typeface="-apple-system"/>
              </a:rPr>
            </a:br>
            <a:r>
              <a:rPr kumimoji="0" lang="en-US" altLang="en-US" sz="1600" b="1" i="0" u="none" strike="noStrike" cap="none" normalizeH="0" baseline="0" dirty="0">
                <a:ln>
                  <a:noFill/>
                </a:ln>
                <a:solidFill>
                  <a:srgbClr val="2C2F34"/>
                </a:solidFill>
                <a:effectLst/>
                <a:latin typeface="-apple-system"/>
              </a:rPr>
              <a:t>SELECT </a:t>
            </a:r>
            <a:r>
              <a:rPr kumimoji="0" lang="en-US" altLang="en-US" sz="1600" b="1" i="0" u="none" strike="noStrike" cap="none" normalizeH="0" baseline="0" dirty="0" err="1">
                <a:ln>
                  <a:noFill/>
                </a:ln>
                <a:solidFill>
                  <a:srgbClr val="2C2F34"/>
                </a:solidFill>
                <a:effectLst/>
                <a:latin typeface="-apple-system"/>
              </a:rPr>
              <a:t>distributer_name,SUM</a:t>
            </a:r>
            <a:r>
              <a:rPr kumimoji="0" lang="en-US" altLang="en-US" sz="1600" b="1" i="0" u="none" strike="noStrike" cap="none" normalizeH="0" baseline="0" dirty="0">
                <a:ln>
                  <a:noFill/>
                </a:ln>
                <a:solidFill>
                  <a:srgbClr val="2C2F34"/>
                </a:solidFill>
                <a:effectLst/>
                <a:latin typeface="-apple-system"/>
              </a:rPr>
              <a:t>(</a:t>
            </a:r>
            <a:r>
              <a:rPr kumimoji="0" lang="en-US" altLang="en-US" sz="1600" b="1" i="0" u="none" strike="noStrike" cap="none" normalizeH="0" baseline="0" dirty="0" err="1">
                <a:ln>
                  <a:noFill/>
                </a:ln>
                <a:solidFill>
                  <a:srgbClr val="2C2F34"/>
                </a:solidFill>
                <a:effectLst/>
                <a:latin typeface="-apple-system"/>
              </a:rPr>
              <a:t>vol_OUT</a:t>
            </a:r>
            <a:r>
              <a:rPr kumimoji="0" lang="en-US" altLang="en-US" sz="1600" b="1" i="0" u="none" strike="noStrike" cap="none" normalizeH="0" baseline="0" dirty="0">
                <a:ln>
                  <a:noFill/>
                </a:ln>
                <a:solidFill>
                  <a:srgbClr val="2C2F34"/>
                </a:solidFill>
                <a:effectLst/>
                <a:latin typeface="-apple-system"/>
              </a:rPr>
              <a:t>) FROM petrol GROUP BY </a:t>
            </a:r>
            <a:r>
              <a:rPr kumimoji="0" lang="en-US" altLang="en-US" sz="1600" b="1" i="0" u="none" strike="noStrike" cap="none" normalizeH="0" baseline="0" dirty="0" err="1">
                <a:ln>
                  <a:noFill/>
                </a:ln>
                <a:solidFill>
                  <a:srgbClr val="2C2F34"/>
                </a:solidFill>
                <a:effectLst/>
                <a:latin typeface="-apple-system"/>
              </a:rPr>
              <a:t>distributer_name</a:t>
            </a:r>
            <a:r>
              <a:rPr kumimoji="0" lang="en-US" altLang="en-US" sz="1600" b="1" i="0" u="none" strike="noStrike" cap="none" normalizeH="0" baseline="0" dirty="0">
                <a:ln>
                  <a:noFill/>
                </a:ln>
                <a:solidFill>
                  <a:srgbClr val="2C2F34"/>
                </a:solidFill>
                <a:effectLst/>
                <a:latin typeface="-apple-system"/>
              </a:rPr>
              <a:t>;</a:t>
            </a:r>
            <a:br>
              <a:rPr kumimoji="0" lang="en-US" altLang="en-US" sz="900" b="0" i="0" u="none" strike="noStrike" cap="none" normalizeH="0" baseline="0" dirty="0">
                <a:ln>
                  <a:noFill/>
                </a:ln>
                <a:solidFill>
                  <a:schemeClr val="tx1"/>
                </a:solidFill>
                <a:effectLst/>
              </a:rPr>
            </a:br>
            <a:r>
              <a:rPr kumimoji="0" lang="en-US" altLang="en-US" sz="2800" b="0" i="0" u="none" strike="noStrike" cap="none" normalizeH="0" baseline="0" dirty="0">
                <a:ln>
                  <a:noFill/>
                </a:ln>
                <a:solidFill>
                  <a:schemeClr val="tx1"/>
                </a:solidFill>
                <a:effectLst/>
                <a:latin typeface="Arial" panose="020B0604020202020204" pitchFamily="34" charset="0"/>
              </a:rPr>
              <a:t>                                                                                      </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https://i0.wp.com/s3.amazonaws.com/acadgildsite/wordpress_images/bigdatadeveloper/hive+with+real+life+use+cases/fig1.PNG?zoom=1.25&amp;resize=708%2C302&amp;ssl=1">
            <a:extLst>
              <a:ext uri="{FF2B5EF4-FFF2-40B4-BE49-F238E27FC236}">
                <a16:creationId xmlns:a16="http://schemas.microsoft.com/office/drawing/2014/main" id="{D270702F-89ED-4985-86AF-724E715AE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059" y="2381918"/>
            <a:ext cx="6743700" cy="28765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ABF2F6D-5493-4C1E-8646-BDC7D669AC3A}"/>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31</a:t>
            </a:fld>
            <a:endParaRPr lang="en-US">
              <a:solidFill>
                <a:prstClr val="black">
                  <a:tint val="75000"/>
                </a:prstClr>
              </a:solidFill>
            </a:endParaRPr>
          </a:p>
        </p:txBody>
      </p:sp>
    </p:spTree>
    <p:extLst>
      <p:ext uri="{BB962C8B-B14F-4D97-AF65-F5344CB8AC3E}">
        <p14:creationId xmlns:p14="http://schemas.microsoft.com/office/powerpoint/2010/main" val="133499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Petrol</a:t>
            </a:r>
          </a:p>
        </p:txBody>
      </p:sp>
      <p:sp>
        <p:nvSpPr>
          <p:cNvPr id="3" name="Rectangle 1">
            <a:extLst>
              <a:ext uri="{FF2B5EF4-FFF2-40B4-BE49-F238E27FC236}">
                <a16:creationId xmlns:a16="http://schemas.microsoft.com/office/drawing/2014/main" id="{99EA9BB2-D508-43C1-8332-D05AF5051EEB}"/>
              </a:ext>
            </a:extLst>
          </p:cNvPr>
          <p:cNvSpPr>
            <a:spLocks noChangeArrowheads="1"/>
          </p:cNvSpPr>
          <p:nvPr/>
        </p:nvSpPr>
        <p:spPr bwMode="auto">
          <a:xfrm>
            <a:off x="676059" y="1159370"/>
            <a:ext cx="700448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C2F34"/>
                </a:solidFill>
                <a:effectLst/>
                <a:latin typeface="-apple-system"/>
              </a:rPr>
              <a:t>1)In real life what is the total amount of petrol in volume sold by every distributor?</a:t>
            </a:r>
            <a:br>
              <a:rPr kumimoji="0" lang="en-US" altLang="en-US" sz="1600" b="0" i="0" u="none" strike="noStrike" cap="none" normalizeH="0" baseline="0" dirty="0">
                <a:ln>
                  <a:noFill/>
                </a:ln>
                <a:solidFill>
                  <a:srgbClr val="2C2F34"/>
                </a:solidFill>
                <a:effectLst/>
                <a:latin typeface="-apple-system"/>
              </a:rPr>
            </a:br>
            <a:r>
              <a:rPr kumimoji="0" lang="en-US" altLang="en-US" sz="1600" b="1" i="0" u="none" strike="noStrike" cap="none" normalizeH="0" baseline="0" dirty="0">
                <a:ln>
                  <a:noFill/>
                </a:ln>
                <a:solidFill>
                  <a:srgbClr val="2C2F34"/>
                </a:solidFill>
                <a:effectLst/>
                <a:latin typeface="-apple-system"/>
              </a:rPr>
              <a:t>SELECT </a:t>
            </a:r>
            <a:r>
              <a:rPr kumimoji="0" lang="en-US" altLang="en-US" sz="1600" b="1" i="0" u="none" strike="noStrike" cap="none" normalizeH="0" baseline="0" dirty="0" err="1">
                <a:ln>
                  <a:noFill/>
                </a:ln>
                <a:solidFill>
                  <a:srgbClr val="2C2F34"/>
                </a:solidFill>
                <a:effectLst/>
                <a:latin typeface="-apple-system"/>
              </a:rPr>
              <a:t>distributer_name,SUM</a:t>
            </a:r>
            <a:r>
              <a:rPr kumimoji="0" lang="en-US" altLang="en-US" sz="1600" b="1" i="0" u="none" strike="noStrike" cap="none" normalizeH="0" baseline="0" dirty="0">
                <a:ln>
                  <a:noFill/>
                </a:ln>
                <a:solidFill>
                  <a:srgbClr val="2C2F34"/>
                </a:solidFill>
                <a:effectLst/>
                <a:latin typeface="-apple-system"/>
              </a:rPr>
              <a:t>(</a:t>
            </a:r>
            <a:r>
              <a:rPr kumimoji="0" lang="en-US" altLang="en-US" sz="1600" b="1" i="0" u="none" strike="noStrike" cap="none" normalizeH="0" baseline="0" dirty="0" err="1">
                <a:ln>
                  <a:noFill/>
                </a:ln>
                <a:solidFill>
                  <a:srgbClr val="2C2F34"/>
                </a:solidFill>
                <a:effectLst/>
                <a:latin typeface="-apple-system"/>
              </a:rPr>
              <a:t>vol_OUT</a:t>
            </a:r>
            <a:r>
              <a:rPr kumimoji="0" lang="en-US" altLang="en-US" sz="1600" b="1" i="0" u="none" strike="noStrike" cap="none" normalizeH="0" baseline="0" dirty="0">
                <a:ln>
                  <a:noFill/>
                </a:ln>
                <a:solidFill>
                  <a:srgbClr val="2C2F34"/>
                </a:solidFill>
                <a:effectLst/>
                <a:latin typeface="-apple-system"/>
              </a:rPr>
              <a:t>) FROM petrol GROUP BY </a:t>
            </a:r>
            <a:r>
              <a:rPr kumimoji="0" lang="en-US" altLang="en-US" sz="1600" b="1" i="0" u="none" strike="noStrike" cap="none" normalizeH="0" baseline="0" dirty="0" err="1">
                <a:ln>
                  <a:noFill/>
                </a:ln>
                <a:solidFill>
                  <a:srgbClr val="2C2F34"/>
                </a:solidFill>
                <a:effectLst/>
                <a:latin typeface="-apple-system"/>
              </a:rPr>
              <a:t>distributer_name</a:t>
            </a:r>
            <a:r>
              <a:rPr kumimoji="0" lang="en-US" altLang="en-US" sz="1600" b="1" i="0" u="none" strike="noStrike" cap="none" normalizeH="0" baseline="0" dirty="0">
                <a:ln>
                  <a:noFill/>
                </a:ln>
                <a:solidFill>
                  <a:srgbClr val="2C2F34"/>
                </a:solidFill>
                <a:effectLst/>
                <a:latin typeface="-apple-system"/>
              </a:rPr>
              <a:t>;</a:t>
            </a:r>
            <a:br>
              <a:rPr kumimoji="0" lang="en-US" altLang="en-US" sz="900" b="0" i="0" u="none" strike="noStrike" cap="none" normalizeH="0" baseline="0" dirty="0">
                <a:ln>
                  <a:noFill/>
                </a:ln>
                <a:solidFill>
                  <a:schemeClr val="tx1"/>
                </a:solidFill>
                <a:effectLst/>
              </a:rPr>
            </a:br>
            <a:r>
              <a:rPr kumimoji="0" lang="en-US" altLang="en-US" sz="2800" b="0" i="0" u="none" strike="noStrike" cap="none" normalizeH="0" baseline="0" dirty="0">
                <a:ln>
                  <a:noFill/>
                </a:ln>
                <a:solidFill>
                  <a:schemeClr val="tx1"/>
                </a:solidFill>
                <a:effectLst/>
                <a:latin typeface="Arial" panose="020B0604020202020204" pitchFamily="34" charset="0"/>
              </a:rPr>
              <a:t>                                                                                      </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https://i0.wp.com/s3.amazonaws.com/acadgildsite/wordpress_images/bigdatadeveloper/hive+with+real+life+use+cases/fig1.PNG?zoom=1.25&amp;resize=708%2C302&amp;ssl=1">
            <a:extLst>
              <a:ext uri="{FF2B5EF4-FFF2-40B4-BE49-F238E27FC236}">
                <a16:creationId xmlns:a16="http://schemas.microsoft.com/office/drawing/2014/main" id="{D270702F-89ED-4985-86AF-724E715AE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059" y="2381918"/>
            <a:ext cx="6743700" cy="28765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15589F3-208D-4044-AC36-EAA704ECBEB3}"/>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1970506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Petrol</a:t>
            </a:r>
          </a:p>
        </p:txBody>
      </p:sp>
      <p:sp>
        <p:nvSpPr>
          <p:cNvPr id="4" name="Rectangle 1">
            <a:extLst>
              <a:ext uri="{FF2B5EF4-FFF2-40B4-BE49-F238E27FC236}">
                <a16:creationId xmlns:a16="http://schemas.microsoft.com/office/drawing/2014/main" id="{554655E0-1CF8-4CFD-BE62-8A2B980114E9}"/>
              </a:ext>
            </a:extLst>
          </p:cNvPr>
          <p:cNvSpPr>
            <a:spLocks noChangeArrowheads="1"/>
          </p:cNvSpPr>
          <p:nvPr/>
        </p:nvSpPr>
        <p:spPr bwMode="auto">
          <a:xfrm>
            <a:off x="772357" y="1253627"/>
            <a:ext cx="663162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C2F34"/>
                </a:solidFill>
                <a:effectLst/>
                <a:latin typeface="-apple-system"/>
              </a:rPr>
              <a:t>2)Which are the top 10 distributors ID’s for selling petrol and also display the amount of petrol sold in volume by them individually?</a:t>
            </a:r>
            <a:br>
              <a:rPr kumimoji="0" lang="en-US" altLang="en-US" sz="1000" b="0" i="0" u="none" strike="noStrike" cap="none" normalizeH="0" baseline="0" dirty="0">
                <a:ln>
                  <a:noFill/>
                </a:ln>
                <a:solidFill>
                  <a:schemeClr val="tx1"/>
                </a:solidFill>
                <a:effectLst/>
              </a:rPr>
            </a:br>
            <a:r>
              <a:rPr kumimoji="0" lang="en-US" altLang="en-US" b="1" i="0" u="none" strike="noStrike" cap="none" normalizeH="0" baseline="0" dirty="0">
                <a:ln>
                  <a:noFill/>
                </a:ln>
                <a:solidFill>
                  <a:srgbClr val="2C2F34"/>
                </a:solidFill>
                <a:effectLst/>
                <a:latin typeface="-apple-system"/>
              </a:rPr>
              <a:t>SELECT </a:t>
            </a:r>
            <a:r>
              <a:rPr kumimoji="0" lang="en-US" altLang="en-US" b="1" i="0" u="none" strike="noStrike" cap="none" normalizeH="0" baseline="0" dirty="0" err="1">
                <a:ln>
                  <a:noFill/>
                </a:ln>
                <a:solidFill>
                  <a:srgbClr val="2C2F34"/>
                </a:solidFill>
                <a:effectLst/>
                <a:latin typeface="-apple-system"/>
              </a:rPr>
              <a:t>distributer_id,vol_OUT</a:t>
            </a:r>
            <a:r>
              <a:rPr kumimoji="0" lang="en-US" altLang="en-US" b="1" i="0" u="none" strike="noStrike" cap="none" normalizeH="0" baseline="0" dirty="0">
                <a:ln>
                  <a:noFill/>
                </a:ln>
                <a:solidFill>
                  <a:srgbClr val="2C2F34"/>
                </a:solidFill>
                <a:effectLst/>
                <a:latin typeface="-apple-system"/>
              </a:rPr>
              <a:t> FROM petrol order by </a:t>
            </a:r>
            <a:r>
              <a:rPr kumimoji="0" lang="en-US" altLang="en-US" b="1" i="0" u="none" strike="noStrike" cap="none" normalizeH="0" baseline="0" dirty="0" err="1">
                <a:ln>
                  <a:noFill/>
                </a:ln>
                <a:solidFill>
                  <a:srgbClr val="2C2F34"/>
                </a:solidFill>
                <a:effectLst/>
                <a:latin typeface="-apple-system"/>
              </a:rPr>
              <a:t>vol_OUT</a:t>
            </a:r>
            <a:r>
              <a:rPr kumimoji="0" lang="en-US" altLang="en-US" b="1" i="0" u="none" strike="noStrike" cap="none" normalizeH="0" baseline="0" dirty="0">
                <a:ln>
                  <a:noFill/>
                </a:ln>
                <a:solidFill>
                  <a:srgbClr val="2C2F34"/>
                </a:solidFill>
                <a:effectLst/>
                <a:latin typeface="-apple-system"/>
              </a:rPr>
              <a:t> </a:t>
            </a:r>
            <a:r>
              <a:rPr kumimoji="0" lang="en-US" altLang="en-US" b="1" i="0" u="none" strike="noStrike" cap="none" normalizeH="0" baseline="0" dirty="0" err="1">
                <a:ln>
                  <a:noFill/>
                </a:ln>
                <a:solidFill>
                  <a:srgbClr val="2C2F34"/>
                </a:solidFill>
                <a:effectLst/>
                <a:latin typeface="-apple-system"/>
              </a:rPr>
              <a:t>desc</a:t>
            </a:r>
            <a:r>
              <a:rPr kumimoji="0" lang="en-US" altLang="en-US" b="1" i="0" u="none" strike="noStrike" cap="none" normalizeH="0" baseline="0" dirty="0">
                <a:ln>
                  <a:noFill/>
                </a:ln>
                <a:solidFill>
                  <a:srgbClr val="2C2F34"/>
                </a:solidFill>
                <a:effectLst/>
                <a:latin typeface="-apple-system"/>
              </a:rPr>
              <a:t> limit 10;</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4098" name="Picture 2" descr="https://i2.wp.com/s3.amazonaws.com/acadgildsite/wordpress_images/bigdatadeveloper/hive+with+real+life+use+cases/fig2.PNG?zoom=1.25&amp;resize=708%2C346&amp;ssl=1">
            <a:extLst>
              <a:ext uri="{FF2B5EF4-FFF2-40B4-BE49-F238E27FC236}">
                <a16:creationId xmlns:a16="http://schemas.microsoft.com/office/drawing/2014/main" id="{1A7A3D71-6B4E-4D7A-AAE5-E3749775B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188" y="2560353"/>
            <a:ext cx="6743700" cy="32956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5756B6B-2A77-472F-8CB8-6983A652CE93}"/>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3958916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Petrol</a:t>
            </a:r>
          </a:p>
        </p:txBody>
      </p:sp>
      <p:sp>
        <p:nvSpPr>
          <p:cNvPr id="4" name="Rectangle 1">
            <a:extLst>
              <a:ext uri="{FF2B5EF4-FFF2-40B4-BE49-F238E27FC236}">
                <a16:creationId xmlns:a16="http://schemas.microsoft.com/office/drawing/2014/main" id="{554655E0-1CF8-4CFD-BE62-8A2B980114E9}"/>
              </a:ext>
            </a:extLst>
          </p:cNvPr>
          <p:cNvSpPr>
            <a:spLocks noChangeArrowheads="1"/>
          </p:cNvSpPr>
          <p:nvPr/>
        </p:nvSpPr>
        <p:spPr bwMode="auto">
          <a:xfrm>
            <a:off x="772357" y="1253627"/>
            <a:ext cx="663162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IN" dirty="0"/>
              <a:t>3)Find real life 10 distributor name who sold petrol in the least amount.</a:t>
            </a:r>
            <a:br>
              <a:rPr lang="en-IN" dirty="0"/>
            </a:br>
            <a:r>
              <a:rPr lang="en-IN" b="1" dirty="0"/>
              <a:t>SELECT </a:t>
            </a:r>
            <a:r>
              <a:rPr lang="en-IN" b="1" dirty="0" err="1"/>
              <a:t>distributer_id,vol_OUT</a:t>
            </a:r>
            <a:r>
              <a:rPr lang="en-IN" b="1" dirty="0"/>
              <a:t> FROM petrol order by </a:t>
            </a:r>
            <a:r>
              <a:rPr lang="en-IN" b="1" dirty="0" err="1"/>
              <a:t>vol_OUT</a:t>
            </a:r>
            <a:r>
              <a:rPr lang="en-IN" b="1" dirty="0"/>
              <a:t> limit 10;</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6146" name="Picture 2" descr="https://i2.wp.com/s3.amazonaws.com/acadgildsite/wordpress_images/bigdatadeveloper/hive+with+real+life+use+cases/fig3.PNG?zoom=1.25&amp;resize=708%2C422&amp;ssl=1">
            <a:extLst>
              <a:ext uri="{FF2B5EF4-FFF2-40B4-BE49-F238E27FC236}">
                <a16:creationId xmlns:a16="http://schemas.microsoft.com/office/drawing/2014/main" id="{FF50DCFB-59DC-40C9-921E-FAB85E0F9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693" y="2283821"/>
            <a:ext cx="5795038" cy="345083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DC688AF-3DF2-473D-B03F-EECFC30D34C8}"/>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2310288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Petrol</a:t>
            </a:r>
          </a:p>
        </p:txBody>
      </p:sp>
      <p:sp>
        <p:nvSpPr>
          <p:cNvPr id="4" name="Rectangle 1">
            <a:extLst>
              <a:ext uri="{FF2B5EF4-FFF2-40B4-BE49-F238E27FC236}">
                <a16:creationId xmlns:a16="http://schemas.microsoft.com/office/drawing/2014/main" id="{554655E0-1CF8-4CFD-BE62-8A2B980114E9}"/>
              </a:ext>
            </a:extLst>
          </p:cNvPr>
          <p:cNvSpPr>
            <a:spLocks noChangeArrowheads="1"/>
          </p:cNvSpPr>
          <p:nvPr/>
        </p:nvSpPr>
        <p:spPr bwMode="auto">
          <a:xfrm>
            <a:off x="1020932" y="2359754"/>
            <a:ext cx="6631620"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IN" b="1" i="1" dirty="0"/>
              <a:t>4)Try One yourself</a:t>
            </a:r>
          </a:p>
          <a:p>
            <a:pPr lvl="0" defTabSz="914400" eaLnBrk="0" fontAlgn="base" hangingPunct="0">
              <a:spcBef>
                <a:spcPct val="0"/>
              </a:spcBef>
              <a:spcAft>
                <a:spcPct val="0"/>
              </a:spcAft>
            </a:pPr>
            <a:br>
              <a:rPr lang="en-IN" dirty="0"/>
            </a:br>
            <a:r>
              <a:rPr lang="en-IN" dirty="0"/>
              <a:t>The constraint to this query is the difference between </a:t>
            </a:r>
            <a:r>
              <a:rPr lang="en-IN" dirty="0" err="1"/>
              <a:t>volumeIN</a:t>
            </a:r>
            <a:r>
              <a:rPr lang="en-IN" dirty="0"/>
              <a:t> and </a:t>
            </a:r>
            <a:r>
              <a:rPr lang="en-IN" dirty="0" err="1"/>
              <a:t>volumeOuT</a:t>
            </a:r>
            <a:r>
              <a:rPr lang="en-IN" dirty="0"/>
              <a:t> is illegal in real life if greater than 500. As we see all distributors are receiving patrols on every next cycle.</a:t>
            </a:r>
            <a:br>
              <a:rPr lang="en-IN" dirty="0"/>
            </a:br>
            <a:r>
              <a:rPr lang="en-IN" b="1" dirty="0"/>
              <a:t>List all distributors who have this difference, along with the year and the difference which they have in that year.</a:t>
            </a:r>
            <a:br>
              <a:rPr lang="en-IN" dirty="0"/>
            </a:br>
            <a:r>
              <a:rPr lang="en-IN" dirty="0"/>
              <a:t>Hint: (</a:t>
            </a:r>
            <a:r>
              <a:rPr lang="en-IN" dirty="0" err="1"/>
              <a:t>vol_IN-vol_OUT</a:t>
            </a:r>
            <a:r>
              <a:rPr lang="en-IN" dirty="0"/>
              <a:t>)&gt;500</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2FD64267-681F-486C-AAAE-56640A22FAB8}"/>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2862701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1E4675-5E42-47FA-805A-9CF56CC9945D}"/>
              </a:ext>
            </a:extLst>
          </p:cNvPr>
          <p:cNvSpPr>
            <a:spLocks noGrp="1"/>
          </p:cNvSpPr>
          <p:nvPr>
            <p:ph type="ctrTitle"/>
          </p:nvPr>
        </p:nvSpPr>
        <p:spPr/>
        <p:txBody>
          <a:bodyPr/>
          <a:lstStyle/>
          <a:p>
            <a:r>
              <a:rPr lang="en-IN" dirty="0"/>
              <a:t>In Class Exercise</a:t>
            </a:r>
          </a:p>
        </p:txBody>
      </p:sp>
      <p:sp>
        <p:nvSpPr>
          <p:cNvPr id="10" name="Subtitle 9">
            <a:extLst>
              <a:ext uri="{FF2B5EF4-FFF2-40B4-BE49-F238E27FC236}">
                <a16:creationId xmlns:a16="http://schemas.microsoft.com/office/drawing/2014/main" id="{5A671EAB-074A-48A9-AAF2-13E15318150C}"/>
              </a:ext>
            </a:extLst>
          </p:cNvPr>
          <p:cNvSpPr>
            <a:spLocks noGrp="1"/>
          </p:cNvSpPr>
          <p:nvPr>
            <p:ph type="subTitle" idx="1"/>
          </p:nvPr>
        </p:nvSpPr>
        <p:spPr/>
        <p:txBody>
          <a:bodyPr/>
          <a:lstStyle/>
          <a:p>
            <a:r>
              <a:rPr lang="en-IN" i="1" dirty="0"/>
              <a:t>Part 2</a:t>
            </a:r>
          </a:p>
        </p:txBody>
      </p:sp>
      <p:sp>
        <p:nvSpPr>
          <p:cNvPr id="2" name="Slide Number Placeholder 1">
            <a:extLst>
              <a:ext uri="{FF2B5EF4-FFF2-40B4-BE49-F238E27FC236}">
                <a16:creationId xmlns:a16="http://schemas.microsoft.com/office/drawing/2014/main" id="{9AFD6AE3-A536-4ABA-87AB-8FCDF9CD0F54}"/>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3374866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OLYMPICS</a:t>
            </a:r>
          </a:p>
        </p:txBody>
      </p:sp>
      <p:graphicFrame>
        <p:nvGraphicFramePr>
          <p:cNvPr id="3" name="Table 2">
            <a:extLst>
              <a:ext uri="{FF2B5EF4-FFF2-40B4-BE49-F238E27FC236}">
                <a16:creationId xmlns:a16="http://schemas.microsoft.com/office/drawing/2014/main" id="{2AA6576D-3355-4059-990B-D50FB9D40092}"/>
              </a:ext>
            </a:extLst>
          </p:cNvPr>
          <p:cNvGraphicFramePr>
            <a:graphicFrameLocks noGrp="1"/>
          </p:cNvGraphicFramePr>
          <p:nvPr>
            <p:extLst>
              <p:ext uri="{D42A27DB-BD31-4B8C-83A1-F6EECF244321}">
                <p14:modId xmlns:p14="http://schemas.microsoft.com/office/powerpoint/2010/main" val="2454883253"/>
              </p:ext>
            </p:extLst>
          </p:nvPr>
        </p:nvGraphicFramePr>
        <p:xfrm>
          <a:off x="1874520" y="2284831"/>
          <a:ext cx="5394960" cy="3268980"/>
        </p:xfrm>
        <a:graphic>
          <a:graphicData uri="http://schemas.openxmlformats.org/drawingml/2006/table">
            <a:tbl>
              <a:tblPr>
                <a:tableStyleId>{5940675A-B579-460E-94D1-54222C63F5DA}</a:tableStyleId>
              </a:tblPr>
              <a:tblGrid>
                <a:gridCol w="1348740">
                  <a:extLst>
                    <a:ext uri="{9D8B030D-6E8A-4147-A177-3AD203B41FA5}">
                      <a16:colId xmlns:a16="http://schemas.microsoft.com/office/drawing/2014/main" val="2761367859"/>
                    </a:ext>
                  </a:extLst>
                </a:gridCol>
                <a:gridCol w="1348740">
                  <a:extLst>
                    <a:ext uri="{9D8B030D-6E8A-4147-A177-3AD203B41FA5}">
                      <a16:colId xmlns:a16="http://schemas.microsoft.com/office/drawing/2014/main" val="557824396"/>
                    </a:ext>
                  </a:extLst>
                </a:gridCol>
                <a:gridCol w="1348740">
                  <a:extLst>
                    <a:ext uri="{9D8B030D-6E8A-4147-A177-3AD203B41FA5}">
                      <a16:colId xmlns:a16="http://schemas.microsoft.com/office/drawing/2014/main" val="2639093595"/>
                    </a:ext>
                  </a:extLst>
                </a:gridCol>
                <a:gridCol w="1348740">
                  <a:extLst>
                    <a:ext uri="{9D8B030D-6E8A-4147-A177-3AD203B41FA5}">
                      <a16:colId xmlns:a16="http://schemas.microsoft.com/office/drawing/2014/main" val="3705625314"/>
                    </a:ext>
                  </a:extLst>
                </a:gridCol>
              </a:tblGrid>
              <a:tr h="0">
                <a:tc>
                  <a:txBody>
                    <a:bodyPr/>
                    <a:lstStyle/>
                    <a:p>
                      <a:pPr algn="l"/>
                      <a:r>
                        <a:rPr lang="en-IN">
                          <a:effectLst/>
                        </a:rPr>
                        <a:t>ColumnNO.</a:t>
                      </a:r>
                    </a:p>
                  </a:txBody>
                  <a:tcPr anchor="ctr"/>
                </a:tc>
                <a:tc>
                  <a:txBody>
                    <a:bodyPr/>
                    <a:lstStyle/>
                    <a:p>
                      <a:pPr algn="l"/>
                      <a:r>
                        <a:rPr lang="en-IN">
                          <a:effectLst/>
                        </a:rPr>
                        <a:t>Name</a:t>
                      </a:r>
                    </a:p>
                  </a:txBody>
                  <a:tcPr anchor="ctr"/>
                </a:tc>
                <a:tc>
                  <a:txBody>
                    <a:bodyPr/>
                    <a:lstStyle/>
                    <a:p>
                      <a:pPr algn="l"/>
                      <a:r>
                        <a:rPr lang="en-IN">
                          <a:effectLst/>
                        </a:rPr>
                        <a:t>Example</a:t>
                      </a:r>
                    </a:p>
                  </a:txBody>
                  <a:tcPr anchor="ctr"/>
                </a:tc>
                <a:tc>
                  <a:txBody>
                    <a:bodyPr/>
                    <a:lstStyle/>
                    <a:p>
                      <a:pPr algn="l"/>
                      <a:r>
                        <a:rPr lang="en-IN">
                          <a:effectLst/>
                        </a:rPr>
                        <a:t>DataType</a:t>
                      </a:r>
                    </a:p>
                  </a:txBody>
                  <a:tcPr anchor="ctr"/>
                </a:tc>
                <a:extLst>
                  <a:ext uri="{0D108BD9-81ED-4DB2-BD59-A6C34878D82A}">
                    <a16:rowId xmlns:a16="http://schemas.microsoft.com/office/drawing/2014/main" val="1505181885"/>
                  </a:ext>
                </a:extLst>
              </a:tr>
              <a:tr h="0">
                <a:tc>
                  <a:txBody>
                    <a:bodyPr/>
                    <a:lstStyle/>
                    <a:p>
                      <a:pPr algn="l"/>
                      <a:r>
                        <a:rPr lang="en-IN">
                          <a:effectLst/>
                        </a:rPr>
                        <a:t>Column1:</a:t>
                      </a:r>
                    </a:p>
                  </a:txBody>
                  <a:tcPr anchor="ctr"/>
                </a:tc>
                <a:tc>
                  <a:txBody>
                    <a:bodyPr/>
                    <a:lstStyle/>
                    <a:p>
                      <a:pPr algn="l"/>
                      <a:r>
                        <a:rPr lang="en-IN">
                          <a:effectLst/>
                        </a:rPr>
                        <a:t>AthleteName</a:t>
                      </a:r>
                    </a:p>
                  </a:txBody>
                  <a:tcPr anchor="ctr"/>
                </a:tc>
                <a:tc>
                  <a:txBody>
                    <a:bodyPr/>
                    <a:lstStyle/>
                    <a:p>
                      <a:pPr algn="l"/>
                      <a:r>
                        <a:rPr lang="en-IN">
                          <a:effectLst/>
                        </a:rPr>
                        <a:t>Michael Phelps</a:t>
                      </a:r>
                    </a:p>
                  </a:txBody>
                  <a:tcPr anchor="ctr"/>
                </a:tc>
                <a:tc>
                  <a:txBody>
                    <a:bodyPr/>
                    <a:lstStyle/>
                    <a:p>
                      <a:pPr algn="l"/>
                      <a:r>
                        <a:rPr lang="en-IN">
                          <a:effectLst/>
                        </a:rPr>
                        <a:t>STRING</a:t>
                      </a:r>
                    </a:p>
                  </a:txBody>
                  <a:tcPr anchor="ctr"/>
                </a:tc>
                <a:extLst>
                  <a:ext uri="{0D108BD9-81ED-4DB2-BD59-A6C34878D82A}">
                    <a16:rowId xmlns:a16="http://schemas.microsoft.com/office/drawing/2014/main" val="3826581560"/>
                  </a:ext>
                </a:extLst>
              </a:tr>
              <a:tr h="0">
                <a:tc>
                  <a:txBody>
                    <a:bodyPr/>
                    <a:lstStyle/>
                    <a:p>
                      <a:pPr algn="l"/>
                      <a:r>
                        <a:rPr lang="en-IN">
                          <a:effectLst/>
                        </a:rPr>
                        <a:t>Column2: ,</a:t>
                      </a:r>
                    </a:p>
                  </a:txBody>
                  <a:tcPr anchor="ctr"/>
                </a:tc>
                <a:tc>
                  <a:txBody>
                    <a:bodyPr/>
                    <a:lstStyle/>
                    <a:p>
                      <a:pPr algn="l"/>
                      <a:r>
                        <a:rPr lang="en-IN">
                          <a:effectLst/>
                        </a:rPr>
                        <a:t>Age</a:t>
                      </a:r>
                    </a:p>
                  </a:txBody>
                  <a:tcPr anchor="ctr"/>
                </a:tc>
                <a:tc>
                  <a:txBody>
                    <a:bodyPr/>
                    <a:lstStyle/>
                    <a:p>
                      <a:pPr algn="l"/>
                      <a:r>
                        <a:rPr lang="en-IN">
                          <a:effectLst/>
                        </a:rPr>
                        <a:t>23</a:t>
                      </a:r>
                    </a:p>
                  </a:txBody>
                  <a:tcPr anchor="ctr"/>
                </a:tc>
                <a:tc>
                  <a:txBody>
                    <a:bodyPr/>
                    <a:lstStyle/>
                    <a:p>
                      <a:pPr algn="l"/>
                      <a:r>
                        <a:rPr lang="en-IN">
                          <a:effectLst/>
                        </a:rPr>
                        <a:t>INT</a:t>
                      </a:r>
                    </a:p>
                  </a:txBody>
                  <a:tcPr anchor="ctr"/>
                </a:tc>
                <a:extLst>
                  <a:ext uri="{0D108BD9-81ED-4DB2-BD59-A6C34878D82A}">
                    <a16:rowId xmlns:a16="http://schemas.microsoft.com/office/drawing/2014/main" val="3850128437"/>
                  </a:ext>
                </a:extLst>
              </a:tr>
              <a:tr h="0">
                <a:tc>
                  <a:txBody>
                    <a:bodyPr/>
                    <a:lstStyle/>
                    <a:p>
                      <a:pPr algn="l"/>
                      <a:r>
                        <a:rPr lang="en-IN" dirty="0">
                          <a:effectLst/>
                        </a:rPr>
                        <a:t>Column3:</a:t>
                      </a:r>
                    </a:p>
                  </a:txBody>
                  <a:tcPr anchor="ctr"/>
                </a:tc>
                <a:tc>
                  <a:txBody>
                    <a:bodyPr/>
                    <a:lstStyle/>
                    <a:p>
                      <a:pPr algn="l"/>
                      <a:r>
                        <a:rPr lang="en-IN">
                          <a:effectLst/>
                        </a:rPr>
                        <a:t>Country</a:t>
                      </a:r>
                    </a:p>
                  </a:txBody>
                  <a:tcPr anchor="ctr"/>
                </a:tc>
                <a:tc>
                  <a:txBody>
                    <a:bodyPr/>
                    <a:lstStyle/>
                    <a:p>
                      <a:pPr algn="l"/>
                      <a:r>
                        <a:rPr lang="en-IN">
                          <a:effectLst/>
                        </a:rPr>
                        <a:t>United States</a:t>
                      </a:r>
                    </a:p>
                  </a:txBody>
                  <a:tcPr anchor="ctr"/>
                </a:tc>
                <a:tc>
                  <a:txBody>
                    <a:bodyPr/>
                    <a:lstStyle/>
                    <a:p>
                      <a:pPr algn="l"/>
                      <a:r>
                        <a:rPr lang="en-IN">
                          <a:effectLst/>
                        </a:rPr>
                        <a:t>STRING</a:t>
                      </a:r>
                    </a:p>
                  </a:txBody>
                  <a:tcPr anchor="ctr"/>
                </a:tc>
                <a:extLst>
                  <a:ext uri="{0D108BD9-81ED-4DB2-BD59-A6C34878D82A}">
                    <a16:rowId xmlns:a16="http://schemas.microsoft.com/office/drawing/2014/main" val="4234183904"/>
                  </a:ext>
                </a:extLst>
              </a:tr>
              <a:tr h="0">
                <a:tc>
                  <a:txBody>
                    <a:bodyPr/>
                    <a:lstStyle/>
                    <a:p>
                      <a:pPr algn="l"/>
                      <a:r>
                        <a:rPr lang="en-IN">
                          <a:effectLst/>
                        </a:rPr>
                        <a:t>Column4:</a:t>
                      </a:r>
                    </a:p>
                  </a:txBody>
                  <a:tcPr anchor="ctr"/>
                </a:tc>
                <a:tc>
                  <a:txBody>
                    <a:bodyPr/>
                    <a:lstStyle/>
                    <a:p>
                      <a:pPr algn="l"/>
                      <a:r>
                        <a:rPr lang="en-IN">
                          <a:effectLst/>
                        </a:rPr>
                        <a:t>Year</a:t>
                      </a:r>
                    </a:p>
                  </a:txBody>
                  <a:tcPr anchor="ctr"/>
                </a:tc>
                <a:tc>
                  <a:txBody>
                    <a:bodyPr/>
                    <a:lstStyle/>
                    <a:p>
                      <a:pPr algn="l"/>
                      <a:r>
                        <a:rPr lang="en-IN">
                          <a:effectLst/>
                        </a:rPr>
                        <a:t>2008</a:t>
                      </a:r>
                    </a:p>
                  </a:txBody>
                  <a:tcPr anchor="ctr"/>
                </a:tc>
                <a:tc>
                  <a:txBody>
                    <a:bodyPr/>
                    <a:lstStyle/>
                    <a:p>
                      <a:pPr algn="l"/>
                      <a:r>
                        <a:rPr lang="en-IN">
                          <a:effectLst/>
                        </a:rPr>
                        <a:t>INT</a:t>
                      </a:r>
                    </a:p>
                  </a:txBody>
                  <a:tcPr anchor="ctr"/>
                </a:tc>
                <a:extLst>
                  <a:ext uri="{0D108BD9-81ED-4DB2-BD59-A6C34878D82A}">
                    <a16:rowId xmlns:a16="http://schemas.microsoft.com/office/drawing/2014/main" val="1029601012"/>
                  </a:ext>
                </a:extLst>
              </a:tr>
              <a:tr h="0">
                <a:tc>
                  <a:txBody>
                    <a:bodyPr/>
                    <a:lstStyle/>
                    <a:p>
                      <a:pPr algn="l"/>
                      <a:r>
                        <a:rPr lang="en-IN">
                          <a:effectLst/>
                        </a:rPr>
                        <a:t>Column5:</a:t>
                      </a:r>
                    </a:p>
                  </a:txBody>
                  <a:tcPr anchor="ctr"/>
                </a:tc>
                <a:tc>
                  <a:txBody>
                    <a:bodyPr/>
                    <a:lstStyle/>
                    <a:p>
                      <a:pPr algn="l"/>
                      <a:r>
                        <a:rPr lang="en-IN">
                          <a:effectLst/>
                        </a:rPr>
                        <a:t>Closing Date</a:t>
                      </a:r>
                    </a:p>
                  </a:txBody>
                  <a:tcPr anchor="ctr"/>
                </a:tc>
                <a:tc>
                  <a:txBody>
                    <a:bodyPr/>
                    <a:lstStyle/>
                    <a:p>
                      <a:pPr algn="l"/>
                      <a:r>
                        <a:rPr lang="en-IN">
                          <a:effectLst/>
                        </a:rPr>
                        <a:t>8/24/2008</a:t>
                      </a:r>
                    </a:p>
                  </a:txBody>
                  <a:tcPr anchor="ctr"/>
                </a:tc>
                <a:tc>
                  <a:txBody>
                    <a:bodyPr/>
                    <a:lstStyle/>
                    <a:p>
                      <a:pPr algn="l"/>
                      <a:r>
                        <a:rPr lang="en-IN">
                          <a:effectLst/>
                        </a:rPr>
                        <a:t>STRING</a:t>
                      </a:r>
                    </a:p>
                  </a:txBody>
                  <a:tcPr anchor="ctr"/>
                </a:tc>
                <a:extLst>
                  <a:ext uri="{0D108BD9-81ED-4DB2-BD59-A6C34878D82A}">
                    <a16:rowId xmlns:a16="http://schemas.microsoft.com/office/drawing/2014/main" val="1333172452"/>
                  </a:ext>
                </a:extLst>
              </a:tr>
              <a:tr h="0">
                <a:tc>
                  <a:txBody>
                    <a:bodyPr/>
                    <a:lstStyle/>
                    <a:p>
                      <a:pPr algn="l"/>
                      <a:r>
                        <a:rPr lang="en-IN">
                          <a:effectLst/>
                        </a:rPr>
                        <a:t>Column6:</a:t>
                      </a:r>
                    </a:p>
                  </a:txBody>
                  <a:tcPr anchor="ctr"/>
                </a:tc>
                <a:tc>
                  <a:txBody>
                    <a:bodyPr/>
                    <a:lstStyle/>
                    <a:p>
                      <a:pPr algn="l"/>
                      <a:r>
                        <a:rPr lang="en-IN">
                          <a:effectLst/>
                        </a:rPr>
                        <a:t>Sport</a:t>
                      </a:r>
                    </a:p>
                  </a:txBody>
                  <a:tcPr anchor="ctr"/>
                </a:tc>
                <a:tc>
                  <a:txBody>
                    <a:bodyPr/>
                    <a:lstStyle/>
                    <a:p>
                      <a:pPr algn="l"/>
                      <a:r>
                        <a:rPr lang="en-IN">
                          <a:effectLst/>
                        </a:rPr>
                        <a:t>Swimming</a:t>
                      </a:r>
                    </a:p>
                  </a:txBody>
                  <a:tcPr anchor="ctr"/>
                </a:tc>
                <a:tc>
                  <a:txBody>
                    <a:bodyPr/>
                    <a:lstStyle/>
                    <a:p>
                      <a:pPr algn="l"/>
                      <a:r>
                        <a:rPr lang="en-IN">
                          <a:effectLst/>
                        </a:rPr>
                        <a:t>STRING</a:t>
                      </a:r>
                    </a:p>
                  </a:txBody>
                  <a:tcPr anchor="ctr"/>
                </a:tc>
                <a:extLst>
                  <a:ext uri="{0D108BD9-81ED-4DB2-BD59-A6C34878D82A}">
                    <a16:rowId xmlns:a16="http://schemas.microsoft.com/office/drawing/2014/main" val="494304273"/>
                  </a:ext>
                </a:extLst>
              </a:tr>
              <a:tr h="0">
                <a:tc>
                  <a:txBody>
                    <a:bodyPr/>
                    <a:lstStyle/>
                    <a:p>
                      <a:pPr algn="l"/>
                      <a:r>
                        <a:rPr lang="en-IN">
                          <a:effectLst/>
                        </a:rPr>
                        <a:t>Column7:</a:t>
                      </a:r>
                    </a:p>
                  </a:txBody>
                  <a:tcPr anchor="ctr"/>
                </a:tc>
                <a:tc>
                  <a:txBody>
                    <a:bodyPr/>
                    <a:lstStyle/>
                    <a:p>
                      <a:pPr algn="l"/>
                      <a:r>
                        <a:rPr lang="en-IN">
                          <a:effectLst/>
                        </a:rPr>
                        <a:t>Gold Medals</a:t>
                      </a:r>
                    </a:p>
                  </a:txBody>
                  <a:tcPr anchor="ctr"/>
                </a:tc>
                <a:tc>
                  <a:txBody>
                    <a:bodyPr/>
                    <a:lstStyle/>
                    <a:p>
                      <a:pPr algn="l"/>
                      <a:r>
                        <a:rPr lang="en-IN">
                          <a:effectLst/>
                        </a:rPr>
                        <a:t>8</a:t>
                      </a:r>
                    </a:p>
                  </a:txBody>
                  <a:tcPr anchor="ctr"/>
                </a:tc>
                <a:tc>
                  <a:txBody>
                    <a:bodyPr/>
                    <a:lstStyle/>
                    <a:p>
                      <a:pPr algn="l"/>
                      <a:r>
                        <a:rPr lang="en-IN">
                          <a:effectLst/>
                        </a:rPr>
                        <a:t>INT</a:t>
                      </a:r>
                    </a:p>
                  </a:txBody>
                  <a:tcPr anchor="ctr"/>
                </a:tc>
                <a:extLst>
                  <a:ext uri="{0D108BD9-81ED-4DB2-BD59-A6C34878D82A}">
                    <a16:rowId xmlns:a16="http://schemas.microsoft.com/office/drawing/2014/main" val="1388822296"/>
                  </a:ext>
                </a:extLst>
              </a:tr>
              <a:tr h="0">
                <a:tc>
                  <a:txBody>
                    <a:bodyPr/>
                    <a:lstStyle/>
                    <a:p>
                      <a:pPr algn="l"/>
                      <a:r>
                        <a:rPr lang="en-IN" dirty="0">
                          <a:effectLst/>
                        </a:rPr>
                        <a:t>Column8:</a:t>
                      </a:r>
                    </a:p>
                  </a:txBody>
                  <a:tcPr anchor="ctr"/>
                </a:tc>
                <a:tc>
                  <a:txBody>
                    <a:bodyPr/>
                    <a:lstStyle/>
                    <a:p>
                      <a:pPr algn="l"/>
                      <a:r>
                        <a:rPr lang="en-IN">
                          <a:effectLst/>
                        </a:rPr>
                        <a:t>Silver Medals</a:t>
                      </a:r>
                    </a:p>
                  </a:txBody>
                  <a:tcPr anchor="ctr"/>
                </a:tc>
                <a:tc>
                  <a:txBody>
                    <a:bodyPr/>
                    <a:lstStyle/>
                    <a:p>
                      <a:pPr algn="l"/>
                      <a:r>
                        <a:rPr lang="en-IN">
                          <a:effectLst/>
                        </a:rPr>
                        <a:t>0</a:t>
                      </a:r>
                    </a:p>
                  </a:txBody>
                  <a:tcPr anchor="ctr"/>
                </a:tc>
                <a:tc>
                  <a:txBody>
                    <a:bodyPr/>
                    <a:lstStyle/>
                    <a:p>
                      <a:pPr algn="l"/>
                      <a:r>
                        <a:rPr lang="en-IN">
                          <a:effectLst/>
                        </a:rPr>
                        <a:t>INT</a:t>
                      </a:r>
                    </a:p>
                  </a:txBody>
                  <a:tcPr anchor="ctr"/>
                </a:tc>
                <a:extLst>
                  <a:ext uri="{0D108BD9-81ED-4DB2-BD59-A6C34878D82A}">
                    <a16:rowId xmlns:a16="http://schemas.microsoft.com/office/drawing/2014/main" val="1579491330"/>
                  </a:ext>
                </a:extLst>
              </a:tr>
              <a:tr h="0">
                <a:tc>
                  <a:txBody>
                    <a:bodyPr/>
                    <a:lstStyle/>
                    <a:p>
                      <a:pPr algn="l"/>
                      <a:r>
                        <a:rPr lang="en-IN">
                          <a:effectLst/>
                        </a:rPr>
                        <a:t>Column9:</a:t>
                      </a:r>
                    </a:p>
                  </a:txBody>
                  <a:tcPr anchor="ctr"/>
                </a:tc>
                <a:tc>
                  <a:txBody>
                    <a:bodyPr/>
                    <a:lstStyle/>
                    <a:p>
                      <a:pPr algn="l"/>
                      <a:r>
                        <a:rPr lang="en-IN">
                          <a:effectLst/>
                        </a:rPr>
                        <a:t>Bronze Medals</a:t>
                      </a:r>
                    </a:p>
                  </a:txBody>
                  <a:tcPr anchor="ctr"/>
                </a:tc>
                <a:tc>
                  <a:txBody>
                    <a:bodyPr/>
                    <a:lstStyle/>
                    <a:p>
                      <a:pPr algn="l"/>
                      <a:r>
                        <a:rPr lang="en-IN">
                          <a:effectLst/>
                        </a:rPr>
                        <a:t>0</a:t>
                      </a:r>
                    </a:p>
                  </a:txBody>
                  <a:tcPr anchor="ctr"/>
                </a:tc>
                <a:tc>
                  <a:txBody>
                    <a:bodyPr/>
                    <a:lstStyle/>
                    <a:p>
                      <a:pPr algn="l"/>
                      <a:r>
                        <a:rPr lang="en-IN">
                          <a:effectLst/>
                        </a:rPr>
                        <a:t>INT</a:t>
                      </a:r>
                    </a:p>
                  </a:txBody>
                  <a:tcPr anchor="ctr"/>
                </a:tc>
                <a:extLst>
                  <a:ext uri="{0D108BD9-81ED-4DB2-BD59-A6C34878D82A}">
                    <a16:rowId xmlns:a16="http://schemas.microsoft.com/office/drawing/2014/main" val="3054509981"/>
                  </a:ext>
                </a:extLst>
              </a:tr>
              <a:tr h="0">
                <a:tc>
                  <a:txBody>
                    <a:bodyPr/>
                    <a:lstStyle/>
                    <a:p>
                      <a:pPr algn="l"/>
                      <a:r>
                        <a:rPr lang="en-IN">
                          <a:effectLst/>
                        </a:rPr>
                        <a:t>Column10:</a:t>
                      </a:r>
                    </a:p>
                  </a:txBody>
                  <a:tcPr anchor="ctr"/>
                </a:tc>
                <a:tc>
                  <a:txBody>
                    <a:bodyPr/>
                    <a:lstStyle/>
                    <a:p>
                      <a:pPr algn="l"/>
                      <a:r>
                        <a:rPr lang="en-IN">
                          <a:effectLst/>
                        </a:rPr>
                        <a:t>Total Medals</a:t>
                      </a:r>
                    </a:p>
                  </a:txBody>
                  <a:tcPr anchor="ctr"/>
                </a:tc>
                <a:tc>
                  <a:txBody>
                    <a:bodyPr/>
                    <a:lstStyle/>
                    <a:p>
                      <a:pPr algn="l"/>
                      <a:r>
                        <a:rPr lang="en-IN">
                          <a:effectLst/>
                        </a:rPr>
                        <a:t>8</a:t>
                      </a:r>
                    </a:p>
                  </a:txBody>
                  <a:tcPr anchor="ctr"/>
                </a:tc>
                <a:tc>
                  <a:txBody>
                    <a:bodyPr/>
                    <a:lstStyle/>
                    <a:p>
                      <a:pPr algn="l"/>
                      <a:r>
                        <a:rPr lang="en-IN" dirty="0">
                          <a:effectLst/>
                        </a:rPr>
                        <a:t>INT</a:t>
                      </a:r>
                    </a:p>
                  </a:txBody>
                  <a:tcPr anchor="ctr"/>
                </a:tc>
                <a:extLst>
                  <a:ext uri="{0D108BD9-81ED-4DB2-BD59-A6C34878D82A}">
                    <a16:rowId xmlns:a16="http://schemas.microsoft.com/office/drawing/2014/main" val="1451238726"/>
                  </a:ext>
                </a:extLst>
              </a:tr>
            </a:tbl>
          </a:graphicData>
        </a:graphic>
      </p:graphicFrame>
      <p:sp>
        <p:nvSpPr>
          <p:cNvPr id="5" name="Rectangle 1">
            <a:extLst>
              <a:ext uri="{FF2B5EF4-FFF2-40B4-BE49-F238E27FC236}">
                <a16:creationId xmlns:a16="http://schemas.microsoft.com/office/drawing/2014/main" id="{028FCBE1-9A12-4562-8E66-F022C0ECF8A0}"/>
              </a:ext>
            </a:extLst>
          </p:cNvPr>
          <p:cNvSpPr>
            <a:spLocks noChangeArrowheads="1"/>
          </p:cNvSpPr>
          <p:nvPr/>
        </p:nvSpPr>
        <p:spPr bwMode="auto">
          <a:xfrm>
            <a:off x="845029" y="1238391"/>
            <a:ext cx="8006008"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C2F34"/>
                </a:solidFill>
                <a:effectLst/>
                <a:latin typeface="-apple-system"/>
              </a:rPr>
              <a:t>DATA SET: </a:t>
            </a:r>
            <a:r>
              <a:rPr kumimoji="0" lang="en-US" altLang="en-US" sz="1600" b="0" i="0" u="none" strike="noStrike" cap="none" normalizeH="0" baseline="0" dirty="0">
                <a:ln>
                  <a:noFill/>
                </a:ln>
                <a:solidFill>
                  <a:srgbClr val="E6332A"/>
                </a:solidFill>
                <a:effectLst/>
                <a:latin typeface="-apple-system"/>
                <a:hlinkClick r:id="rId2"/>
              </a:rPr>
              <a:t>https://drive.google.com/file/d/0B1QaXx7tpw3SaEE3bEFTQTMzNzg/view?usp=sharing</a:t>
            </a:r>
            <a:br>
              <a:rPr kumimoji="0" lang="en-US" altLang="en-US" sz="1600" b="0" i="0" u="none" strike="noStrike" cap="none" normalizeH="0" baseline="0" dirty="0">
                <a:ln>
                  <a:noFill/>
                </a:ln>
                <a:solidFill>
                  <a:srgbClr val="2C2F34"/>
                </a:solidFill>
                <a:effectLst/>
                <a:latin typeface="-apple-system"/>
              </a:rPr>
            </a:br>
            <a:r>
              <a:rPr kumimoji="0" lang="en-US" altLang="en-US" sz="1600" b="0" i="0" u="none" strike="noStrike" cap="none" normalizeH="0" baseline="0" dirty="0">
                <a:ln>
                  <a:noFill/>
                </a:ln>
                <a:solidFill>
                  <a:srgbClr val="2C2F34"/>
                </a:solidFill>
                <a:effectLst/>
                <a:latin typeface="-apple-system"/>
              </a:rPr>
              <a:t>Olympic Data analysis using Hive</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06431849-8ECE-4A57-8CA2-6EDB8E61F9CC}"/>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3539534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OLYMPICS</a:t>
            </a:r>
          </a:p>
        </p:txBody>
      </p:sp>
      <p:sp>
        <p:nvSpPr>
          <p:cNvPr id="6" name="Rectangle 1">
            <a:extLst>
              <a:ext uri="{FF2B5EF4-FFF2-40B4-BE49-F238E27FC236}">
                <a16:creationId xmlns:a16="http://schemas.microsoft.com/office/drawing/2014/main" id="{F8498835-DA09-4FCC-AD7A-35BF8BB28864}"/>
              </a:ext>
            </a:extLst>
          </p:cNvPr>
          <p:cNvSpPr>
            <a:spLocks noChangeArrowheads="1"/>
          </p:cNvSpPr>
          <p:nvPr/>
        </p:nvSpPr>
        <p:spPr bwMode="auto">
          <a:xfrm>
            <a:off x="852256" y="1556137"/>
            <a:ext cx="7910004"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b="1" u="sng" dirty="0"/>
              <a:t>Creation of Table in Hive and Loading of data</a:t>
            </a:r>
            <a:endParaRPr lang="en-IN" b="1" dirty="0"/>
          </a:p>
          <a:p>
            <a:br>
              <a:rPr lang="en-IN" dirty="0"/>
            </a:br>
            <a:r>
              <a:rPr lang="en-IN" b="1" dirty="0"/>
              <a:t>create table </a:t>
            </a:r>
            <a:r>
              <a:rPr lang="en-IN" b="1" dirty="0" err="1"/>
              <a:t>olympic</a:t>
            </a:r>
            <a:r>
              <a:rPr lang="en-IN" b="1" dirty="0"/>
              <a:t> (</a:t>
            </a:r>
            <a:r>
              <a:rPr lang="en-IN" b="1" dirty="0" err="1"/>
              <a:t>athelete</a:t>
            </a:r>
            <a:r>
              <a:rPr lang="en-IN" b="1" dirty="0"/>
              <a:t> </a:t>
            </a:r>
            <a:r>
              <a:rPr lang="en-IN" b="1" dirty="0" err="1"/>
              <a:t>STRING,age</a:t>
            </a:r>
            <a:r>
              <a:rPr lang="en-IN" b="1" dirty="0"/>
              <a:t> </a:t>
            </a:r>
            <a:r>
              <a:rPr lang="en-IN" b="1" dirty="0" err="1"/>
              <a:t>INT,country</a:t>
            </a:r>
            <a:r>
              <a:rPr lang="en-IN" b="1" dirty="0"/>
              <a:t> </a:t>
            </a:r>
            <a:r>
              <a:rPr lang="en-IN" b="1" dirty="0" err="1"/>
              <a:t>STRING,year</a:t>
            </a:r>
            <a:r>
              <a:rPr lang="en-IN" b="1" dirty="0"/>
              <a:t> </a:t>
            </a:r>
            <a:r>
              <a:rPr lang="en-IN" b="1" dirty="0" err="1"/>
              <a:t>STRING,closing</a:t>
            </a:r>
            <a:r>
              <a:rPr lang="en-IN" b="1" dirty="0"/>
              <a:t> </a:t>
            </a:r>
            <a:r>
              <a:rPr lang="en-IN" b="1" dirty="0" err="1"/>
              <a:t>STRING,sport</a:t>
            </a:r>
            <a:r>
              <a:rPr lang="en-IN" b="1" dirty="0"/>
              <a:t> </a:t>
            </a:r>
            <a:r>
              <a:rPr lang="en-IN" b="1" dirty="0" err="1"/>
              <a:t>STRING,gold</a:t>
            </a:r>
            <a:r>
              <a:rPr lang="en-IN" b="1" dirty="0"/>
              <a:t> </a:t>
            </a:r>
            <a:r>
              <a:rPr lang="en-IN" b="1" dirty="0" err="1"/>
              <a:t>INT,silver</a:t>
            </a:r>
            <a:r>
              <a:rPr lang="en-IN" b="1" dirty="0"/>
              <a:t> </a:t>
            </a:r>
            <a:r>
              <a:rPr lang="en-IN" b="1" dirty="0" err="1"/>
              <a:t>INT,bronze</a:t>
            </a:r>
            <a:r>
              <a:rPr lang="en-IN" b="1" dirty="0"/>
              <a:t> </a:t>
            </a:r>
            <a:r>
              <a:rPr lang="en-IN" b="1" dirty="0" err="1"/>
              <a:t>INT,total</a:t>
            </a:r>
            <a:r>
              <a:rPr lang="en-IN" b="1" dirty="0"/>
              <a:t> INT) row format delimited fields terminated by ‘\t’ stored as </a:t>
            </a:r>
            <a:r>
              <a:rPr lang="en-IN" b="1" dirty="0" err="1"/>
              <a:t>textfile</a:t>
            </a:r>
            <a:r>
              <a:rPr lang="en-IN" b="1" dirty="0"/>
              <a:t>;</a:t>
            </a:r>
            <a:br>
              <a:rPr lang="en-IN" dirty="0"/>
            </a:br>
            <a:br>
              <a:rPr lang="en-IN" b="1" dirty="0"/>
            </a:br>
            <a:r>
              <a:rPr lang="en-IN" b="1" dirty="0"/>
              <a:t>load data local </a:t>
            </a:r>
            <a:r>
              <a:rPr lang="en-IN" b="1" dirty="0" err="1"/>
              <a:t>inpath</a:t>
            </a:r>
            <a:r>
              <a:rPr lang="en-IN" b="1" dirty="0"/>
              <a:t> ‘/home/</a:t>
            </a:r>
            <a:r>
              <a:rPr lang="en-IN" b="1" dirty="0" err="1"/>
              <a:t>acadgild</a:t>
            </a:r>
            <a:r>
              <a:rPr lang="en-IN" b="1" dirty="0"/>
              <a:t>/Downloads/olympic_data.csv’ into table </a:t>
            </a:r>
            <a:r>
              <a:rPr lang="en-IN" b="1" dirty="0" err="1"/>
              <a:t>olympic</a:t>
            </a:r>
            <a:r>
              <a:rPr lang="en-IN" b="1" dirty="0"/>
              <a:t>;</a:t>
            </a:r>
            <a:endParaRPr lang="en-IN" dirty="0"/>
          </a:p>
        </p:txBody>
      </p:sp>
      <p:pic>
        <p:nvPicPr>
          <p:cNvPr id="4" name="Picture 3">
            <a:extLst>
              <a:ext uri="{FF2B5EF4-FFF2-40B4-BE49-F238E27FC236}">
                <a16:creationId xmlns:a16="http://schemas.microsoft.com/office/drawing/2014/main" id="{E145C2B8-46DB-4540-A05E-28CF2FC2476A}"/>
              </a:ext>
            </a:extLst>
          </p:cNvPr>
          <p:cNvPicPr>
            <a:picLocks noChangeAspect="1"/>
          </p:cNvPicPr>
          <p:nvPr/>
        </p:nvPicPr>
        <p:blipFill>
          <a:blip r:embed="rId2"/>
          <a:stretch>
            <a:fillRect/>
          </a:stretch>
        </p:blipFill>
        <p:spPr>
          <a:xfrm>
            <a:off x="457200" y="4179626"/>
            <a:ext cx="8429625" cy="1162050"/>
          </a:xfrm>
          <a:prstGeom prst="rect">
            <a:avLst/>
          </a:prstGeom>
        </p:spPr>
      </p:pic>
      <p:sp>
        <p:nvSpPr>
          <p:cNvPr id="3" name="Slide Number Placeholder 2">
            <a:extLst>
              <a:ext uri="{FF2B5EF4-FFF2-40B4-BE49-F238E27FC236}">
                <a16:creationId xmlns:a16="http://schemas.microsoft.com/office/drawing/2014/main" id="{BDF1DC55-CB09-4EA6-A7CB-84C5C5E81B01}"/>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10471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OLYMPICS</a:t>
            </a:r>
          </a:p>
        </p:txBody>
      </p:sp>
      <p:sp>
        <p:nvSpPr>
          <p:cNvPr id="6" name="Rectangle 1">
            <a:extLst>
              <a:ext uri="{FF2B5EF4-FFF2-40B4-BE49-F238E27FC236}">
                <a16:creationId xmlns:a16="http://schemas.microsoft.com/office/drawing/2014/main" id="{F8498835-DA09-4FCC-AD7A-35BF8BB28864}"/>
              </a:ext>
            </a:extLst>
          </p:cNvPr>
          <p:cNvSpPr>
            <a:spLocks noChangeArrowheads="1"/>
          </p:cNvSpPr>
          <p:nvPr/>
        </p:nvSpPr>
        <p:spPr bwMode="auto">
          <a:xfrm>
            <a:off x="852256" y="1971635"/>
            <a:ext cx="791000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b="1" dirty="0"/>
              <a:t>1) Using the dataset list the total number of medals won by each country in swimming.</a:t>
            </a:r>
          </a:p>
          <a:p>
            <a:r>
              <a:rPr lang="en-IN" b="1" dirty="0"/>
              <a:t>select </a:t>
            </a:r>
            <a:r>
              <a:rPr lang="en-IN" b="1" dirty="0" err="1"/>
              <a:t>country,SUM</a:t>
            </a:r>
            <a:r>
              <a:rPr lang="en-IN" b="1" dirty="0"/>
              <a:t>(total) from </a:t>
            </a:r>
            <a:r>
              <a:rPr lang="en-IN" b="1" dirty="0" err="1"/>
              <a:t>olympic</a:t>
            </a:r>
            <a:r>
              <a:rPr lang="en-IN" b="1" dirty="0"/>
              <a:t> where sport = “Swimming” GROUP BY country;</a:t>
            </a:r>
            <a:br>
              <a:rPr lang="en-IN" b="1" dirty="0"/>
            </a:br>
            <a:endParaRPr lang="en-IN" b="1" dirty="0"/>
          </a:p>
        </p:txBody>
      </p:sp>
      <p:pic>
        <p:nvPicPr>
          <p:cNvPr id="4" name="Picture 3">
            <a:extLst>
              <a:ext uri="{FF2B5EF4-FFF2-40B4-BE49-F238E27FC236}">
                <a16:creationId xmlns:a16="http://schemas.microsoft.com/office/drawing/2014/main" id="{E145C2B8-46DB-4540-A05E-28CF2FC2476A}"/>
              </a:ext>
            </a:extLst>
          </p:cNvPr>
          <p:cNvPicPr>
            <a:picLocks noChangeAspect="1"/>
          </p:cNvPicPr>
          <p:nvPr/>
        </p:nvPicPr>
        <p:blipFill>
          <a:blip r:embed="rId2"/>
          <a:stretch>
            <a:fillRect/>
          </a:stretch>
        </p:blipFill>
        <p:spPr>
          <a:xfrm>
            <a:off x="457200" y="3742304"/>
            <a:ext cx="8429625" cy="1162050"/>
          </a:xfrm>
          <a:prstGeom prst="rect">
            <a:avLst/>
          </a:prstGeom>
        </p:spPr>
      </p:pic>
      <p:sp>
        <p:nvSpPr>
          <p:cNvPr id="3" name="Slide Number Placeholder 2">
            <a:extLst>
              <a:ext uri="{FF2B5EF4-FFF2-40B4-BE49-F238E27FC236}">
                <a16:creationId xmlns:a16="http://schemas.microsoft.com/office/drawing/2014/main" id="{F3A1D19B-DCB2-4908-84AD-A3FBA30BA31F}"/>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107006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Hadoop MR</a:t>
            </a:r>
          </a:p>
        </p:txBody>
      </p:sp>
      <p:sp>
        <p:nvSpPr>
          <p:cNvPr id="3" name="Content Placeholder 2"/>
          <p:cNvSpPr>
            <a:spLocks noGrp="1"/>
          </p:cNvSpPr>
          <p:nvPr>
            <p:ph idx="1"/>
          </p:nvPr>
        </p:nvSpPr>
        <p:spPr/>
        <p:txBody>
          <a:bodyPr rtlCol="0">
            <a:normAutofit/>
          </a:bodyPr>
          <a:lstStyle/>
          <a:p>
            <a:pPr fontAlgn="auto">
              <a:spcAft>
                <a:spcPts val="0"/>
              </a:spcAft>
              <a:defRPr/>
            </a:pPr>
            <a:r>
              <a:rPr lang="en-US" sz="2000" dirty="0"/>
              <a:t>MR is very low level and requires customers to write custom programs</a:t>
            </a:r>
          </a:p>
          <a:p>
            <a:pPr fontAlgn="auto">
              <a:spcAft>
                <a:spcPts val="0"/>
              </a:spcAft>
              <a:defRPr/>
            </a:pPr>
            <a:r>
              <a:rPr lang="en-US" sz="2000" dirty="0"/>
              <a:t>HIVE supports queries expressed in SQL-like language called HiveQL which are compiled into MR jobs that are executed on Hadoop</a:t>
            </a:r>
          </a:p>
          <a:p>
            <a:pPr fontAlgn="auto">
              <a:spcAft>
                <a:spcPts val="0"/>
              </a:spcAft>
              <a:defRPr/>
            </a:pPr>
            <a:r>
              <a:rPr lang="en-US" sz="2000" dirty="0"/>
              <a:t>Hive also allows MR scripts</a:t>
            </a:r>
          </a:p>
          <a:p>
            <a:pPr fontAlgn="auto">
              <a:spcAft>
                <a:spcPts val="0"/>
              </a:spcAft>
              <a:defRPr/>
            </a:pPr>
            <a:r>
              <a:rPr lang="en-US" sz="2000" dirty="0"/>
              <a:t>It also includes </a:t>
            </a:r>
            <a:r>
              <a:rPr lang="en-US" sz="2000" dirty="0" err="1"/>
              <a:t>MetaStore</a:t>
            </a:r>
            <a:r>
              <a:rPr lang="en-US" sz="2000" dirty="0"/>
              <a:t> that contains schemas and statistics that are useful for data explorations, query optimization and query compilation</a:t>
            </a: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8FA0CA5-037B-4A4C-B192-65BD5EEC382A}" type="slidenum">
              <a:rPr lang="en-US" altLang="en-US">
                <a:solidFill>
                  <a:srgbClr val="898989"/>
                </a:solidFill>
              </a:rPr>
              <a:pPr/>
              <a:t>4</a:t>
            </a:fld>
            <a:endParaRPr lang="en-US" altLang="en-US">
              <a:solidFill>
                <a:srgbClr val="898989"/>
              </a:solidFill>
            </a:endParaRPr>
          </a:p>
        </p:txBody>
      </p:sp>
    </p:spTree>
    <p:extLst>
      <p:ext uri="{BB962C8B-B14F-4D97-AF65-F5344CB8AC3E}">
        <p14:creationId xmlns:p14="http://schemas.microsoft.com/office/powerpoint/2010/main" val="38975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OLYMPICS</a:t>
            </a:r>
          </a:p>
        </p:txBody>
      </p:sp>
      <p:sp>
        <p:nvSpPr>
          <p:cNvPr id="6" name="Rectangle 1">
            <a:extLst>
              <a:ext uri="{FF2B5EF4-FFF2-40B4-BE49-F238E27FC236}">
                <a16:creationId xmlns:a16="http://schemas.microsoft.com/office/drawing/2014/main" id="{F8498835-DA09-4FCC-AD7A-35BF8BB28864}"/>
              </a:ext>
            </a:extLst>
          </p:cNvPr>
          <p:cNvSpPr>
            <a:spLocks noChangeArrowheads="1"/>
          </p:cNvSpPr>
          <p:nvPr/>
        </p:nvSpPr>
        <p:spPr bwMode="auto">
          <a:xfrm>
            <a:off x="776796" y="1263213"/>
            <a:ext cx="791000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br>
              <a:rPr lang="en-IN" b="1" dirty="0"/>
            </a:br>
            <a:r>
              <a:rPr lang="en-IN" b="1" dirty="0"/>
              <a:t>2)Display real life number of medals India won year wise.</a:t>
            </a:r>
            <a:br>
              <a:rPr lang="en-IN" b="1" dirty="0"/>
            </a:br>
            <a:r>
              <a:rPr lang="en-IN" b="1" dirty="0"/>
              <a:t>select </a:t>
            </a:r>
            <a:r>
              <a:rPr lang="en-IN" b="1" dirty="0" err="1"/>
              <a:t>year,SUM</a:t>
            </a:r>
            <a:r>
              <a:rPr lang="en-IN" b="1" dirty="0"/>
              <a:t>(total) from </a:t>
            </a:r>
            <a:r>
              <a:rPr lang="en-IN" b="1" dirty="0" err="1"/>
              <a:t>olympic</a:t>
            </a:r>
            <a:r>
              <a:rPr lang="en-IN" b="1" dirty="0"/>
              <a:t> where country = “India” GROUP BY year</a:t>
            </a:r>
          </a:p>
        </p:txBody>
      </p:sp>
      <p:pic>
        <p:nvPicPr>
          <p:cNvPr id="2050" name="Picture 2" descr="https://i2.wp.com/s3.amazonaws.com/acadgildsite/wordpress_images/bigdatadeveloper/hive+with+real+life+use+cases/ofig2+year+SUM+total.PNG?zoom=1.25&amp;resize=708%2C365&amp;ssl=1">
            <a:extLst>
              <a:ext uri="{FF2B5EF4-FFF2-40B4-BE49-F238E27FC236}">
                <a16:creationId xmlns:a16="http://schemas.microsoft.com/office/drawing/2014/main" id="{E6F085D9-6E21-42BE-BCED-767C48B55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503" y="2363198"/>
            <a:ext cx="6283310" cy="323750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59BD179-E976-4B00-A6C4-A9710FFAEC15}"/>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3127073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OLYMPICS</a:t>
            </a:r>
          </a:p>
        </p:txBody>
      </p:sp>
      <p:sp>
        <p:nvSpPr>
          <p:cNvPr id="6" name="Rectangle 1">
            <a:extLst>
              <a:ext uri="{FF2B5EF4-FFF2-40B4-BE49-F238E27FC236}">
                <a16:creationId xmlns:a16="http://schemas.microsoft.com/office/drawing/2014/main" id="{F8498835-DA09-4FCC-AD7A-35BF8BB28864}"/>
              </a:ext>
            </a:extLst>
          </p:cNvPr>
          <p:cNvSpPr>
            <a:spLocks noChangeArrowheads="1"/>
          </p:cNvSpPr>
          <p:nvPr/>
        </p:nvSpPr>
        <p:spPr bwMode="auto">
          <a:xfrm>
            <a:off x="776796" y="1263213"/>
            <a:ext cx="791000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b="1" dirty="0"/>
              <a:t>3)Find the total number of medals each country won display the name along with total medals.</a:t>
            </a:r>
            <a:br>
              <a:rPr lang="en-IN" b="1" dirty="0"/>
            </a:br>
            <a:r>
              <a:rPr lang="en-IN" b="1" dirty="0"/>
              <a:t>select </a:t>
            </a:r>
            <a:r>
              <a:rPr lang="en-IN" b="1" dirty="0" err="1"/>
              <a:t>country,SUM</a:t>
            </a:r>
            <a:r>
              <a:rPr lang="en-IN" b="1" dirty="0"/>
              <a:t>(total) from </a:t>
            </a:r>
            <a:r>
              <a:rPr lang="en-IN" b="1" dirty="0" err="1"/>
              <a:t>olympic</a:t>
            </a:r>
            <a:r>
              <a:rPr lang="en-IN" b="1" dirty="0"/>
              <a:t> GROUP BY country;</a:t>
            </a:r>
          </a:p>
        </p:txBody>
      </p:sp>
      <p:pic>
        <p:nvPicPr>
          <p:cNvPr id="5122" name="Picture 2" descr="https://i0.wp.com/s3.amazonaws.com/acadgildsite/wordpress_images/bigdatadeveloper/hive+with+real+life+use+cases/ofig3+country+total.PNG?zoom=1.25&amp;resize=708%2C460&amp;ssl=1">
            <a:extLst>
              <a:ext uri="{FF2B5EF4-FFF2-40B4-BE49-F238E27FC236}">
                <a16:creationId xmlns:a16="http://schemas.microsoft.com/office/drawing/2014/main" id="{4018C988-A93E-4CD3-83EA-6FFBC80EC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784" y="2172036"/>
            <a:ext cx="5608607" cy="364401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4107B01-782F-4E14-A3AD-957F1537632C}"/>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118284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OLYMPICS</a:t>
            </a:r>
          </a:p>
        </p:txBody>
      </p:sp>
      <p:sp>
        <p:nvSpPr>
          <p:cNvPr id="6" name="Rectangle 1">
            <a:extLst>
              <a:ext uri="{FF2B5EF4-FFF2-40B4-BE49-F238E27FC236}">
                <a16:creationId xmlns:a16="http://schemas.microsoft.com/office/drawing/2014/main" id="{F8498835-DA09-4FCC-AD7A-35BF8BB28864}"/>
              </a:ext>
            </a:extLst>
          </p:cNvPr>
          <p:cNvSpPr>
            <a:spLocks noChangeArrowheads="1"/>
          </p:cNvSpPr>
          <p:nvPr/>
        </p:nvSpPr>
        <p:spPr bwMode="auto">
          <a:xfrm>
            <a:off x="776796" y="1401712"/>
            <a:ext cx="791000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b="1" dirty="0"/>
              <a:t>4)Find the real life number of gold medals each country won.</a:t>
            </a:r>
            <a:br>
              <a:rPr lang="en-IN" b="1" dirty="0"/>
            </a:br>
            <a:r>
              <a:rPr lang="en-IN" b="1" dirty="0"/>
              <a:t>select </a:t>
            </a:r>
            <a:r>
              <a:rPr lang="en-IN" b="1" dirty="0" err="1"/>
              <a:t>country,SUM</a:t>
            </a:r>
            <a:r>
              <a:rPr lang="en-IN" b="1" dirty="0"/>
              <a:t>(gold) from </a:t>
            </a:r>
            <a:r>
              <a:rPr lang="en-IN" b="1" dirty="0" err="1"/>
              <a:t>olympic</a:t>
            </a:r>
            <a:r>
              <a:rPr lang="en-IN" b="1" dirty="0"/>
              <a:t> GROUP BY country;</a:t>
            </a:r>
          </a:p>
        </p:txBody>
      </p:sp>
      <p:pic>
        <p:nvPicPr>
          <p:cNvPr id="6146" name="Picture 2" descr="https://i0.wp.com/s3.amazonaws.com/acadgildsite/wordpress_images/bigdatadeveloper/hive+with+real+life+use+cases/ofig4+gold+country.PNG?zoom=1.25&amp;resize=708%2C442&amp;ssl=1">
            <a:extLst>
              <a:ext uri="{FF2B5EF4-FFF2-40B4-BE49-F238E27FC236}">
                <a16:creationId xmlns:a16="http://schemas.microsoft.com/office/drawing/2014/main" id="{A475059B-F5A8-433E-981E-FFD6E62D1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013" y="2172734"/>
            <a:ext cx="5901570" cy="368097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117A415-3844-4EF7-B9D6-08A23633661B}"/>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127815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AE9-1624-4E9B-9EED-F7D0BB302778}"/>
              </a:ext>
            </a:extLst>
          </p:cNvPr>
          <p:cNvSpPr>
            <a:spLocks noGrp="1"/>
          </p:cNvSpPr>
          <p:nvPr>
            <p:ph type="title"/>
          </p:nvPr>
        </p:nvSpPr>
        <p:spPr/>
        <p:txBody>
          <a:bodyPr/>
          <a:lstStyle/>
          <a:p>
            <a:r>
              <a:rPr lang="en-IN" dirty="0"/>
              <a:t>Hive Commands Use Case - OLYMPICS</a:t>
            </a:r>
          </a:p>
        </p:txBody>
      </p:sp>
      <p:sp>
        <p:nvSpPr>
          <p:cNvPr id="6" name="Rectangle 1">
            <a:extLst>
              <a:ext uri="{FF2B5EF4-FFF2-40B4-BE49-F238E27FC236}">
                <a16:creationId xmlns:a16="http://schemas.microsoft.com/office/drawing/2014/main" id="{F8498835-DA09-4FCC-AD7A-35BF8BB28864}"/>
              </a:ext>
            </a:extLst>
          </p:cNvPr>
          <p:cNvSpPr>
            <a:spLocks noChangeArrowheads="1"/>
          </p:cNvSpPr>
          <p:nvPr/>
        </p:nvSpPr>
        <p:spPr bwMode="auto">
          <a:xfrm>
            <a:off x="776796" y="2195368"/>
            <a:ext cx="791000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b="1" dirty="0"/>
              <a:t>5)Try One yourself</a:t>
            </a:r>
          </a:p>
          <a:p>
            <a:br>
              <a:rPr lang="en-IN" b="1" dirty="0"/>
            </a:br>
            <a:r>
              <a:rPr lang="en-IN" b="1" dirty="0"/>
              <a:t>Which country got medals for Shooting, year wise classification?</a:t>
            </a:r>
          </a:p>
        </p:txBody>
      </p:sp>
      <p:sp>
        <p:nvSpPr>
          <p:cNvPr id="3" name="Slide Number Placeholder 2">
            <a:extLst>
              <a:ext uri="{FF2B5EF4-FFF2-40B4-BE49-F238E27FC236}">
                <a16:creationId xmlns:a16="http://schemas.microsoft.com/office/drawing/2014/main" id="{35932248-49DF-4BAD-B14A-6CB0592DA57B}"/>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2520691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74E42B-2B56-4CB4-8ADE-EE241D47C13A}"/>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44</a:t>
            </a:fld>
            <a:endParaRPr lang="en-US">
              <a:solidFill>
                <a:prstClr val="black">
                  <a:tint val="75000"/>
                </a:prstClr>
              </a:solidFill>
            </a:endParaRPr>
          </a:p>
        </p:txBody>
      </p:sp>
      <p:sp>
        <p:nvSpPr>
          <p:cNvPr id="5" name="Title 8">
            <a:extLst>
              <a:ext uri="{FF2B5EF4-FFF2-40B4-BE49-F238E27FC236}">
                <a16:creationId xmlns:a16="http://schemas.microsoft.com/office/drawing/2014/main" id="{0A23AC84-420F-4CB2-96E4-2D438D8F6880}"/>
              </a:ext>
            </a:extLst>
          </p:cNvPr>
          <p:cNvSpPr>
            <a:spLocks noGrp="1"/>
          </p:cNvSpPr>
          <p:nvPr>
            <p:ph idx="1"/>
          </p:nvPr>
        </p:nvSpPr>
        <p:spPr>
          <a:xfrm>
            <a:off x="457200" y="2293034"/>
            <a:ext cx="8229600" cy="3833129"/>
          </a:xfrm>
        </p:spPr>
        <p:txBody>
          <a:bodyPr>
            <a:normAutofit/>
          </a:bodyPr>
          <a:lstStyle/>
          <a:p>
            <a:pPr algn="ctr"/>
            <a:r>
              <a:rPr lang="en-IN" sz="3200" dirty="0">
                <a:latin typeface="Helvetica" panose="020B0604020202020204" pitchFamily="34" charset="0"/>
                <a:cs typeface="Helvetica" panose="020B0604020202020204" pitchFamily="34" charset="0"/>
              </a:rPr>
              <a:t>In Class Exercise</a:t>
            </a:r>
          </a:p>
        </p:txBody>
      </p:sp>
      <p:sp>
        <p:nvSpPr>
          <p:cNvPr id="6" name="Rectangle 5">
            <a:extLst>
              <a:ext uri="{FF2B5EF4-FFF2-40B4-BE49-F238E27FC236}">
                <a16:creationId xmlns:a16="http://schemas.microsoft.com/office/drawing/2014/main" id="{FC4C077B-72A2-45A3-8193-085062E977F0}"/>
              </a:ext>
            </a:extLst>
          </p:cNvPr>
          <p:cNvSpPr/>
          <p:nvPr/>
        </p:nvSpPr>
        <p:spPr>
          <a:xfrm>
            <a:off x="4200424" y="3244334"/>
            <a:ext cx="2352776" cy="461665"/>
          </a:xfrm>
          <a:prstGeom prst="rect">
            <a:avLst/>
          </a:prstGeom>
        </p:spPr>
        <p:txBody>
          <a:bodyPr wrap="square">
            <a:spAutoFit/>
          </a:bodyPr>
          <a:lstStyle/>
          <a:p>
            <a:r>
              <a:rPr lang="en-IN" sz="2400" i="1" dirty="0">
                <a:solidFill>
                  <a:schemeClr val="bg1">
                    <a:lumMod val="50000"/>
                  </a:schemeClr>
                </a:solidFill>
                <a:latin typeface="Helvetica" panose="020B0604020202020204" pitchFamily="34" charset="0"/>
                <a:cs typeface="Helvetica" panose="020B0604020202020204" pitchFamily="34" charset="0"/>
              </a:rPr>
              <a:t>Part 3</a:t>
            </a:r>
          </a:p>
        </p:txBody>
      </p:sp>
    </p:spTree>
    <p:extLst>
      <p:ext uri="{BB962C8B-B14F-4D97-AF65-F5344CB8AC3E}">
        <p14:creationId xmlns:p14="http://schemas.microsoft.com/office/powerpoint/2010/main" val="1695226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BFE-459C-4E8D-A462-99A78B379642}"/>
              </a:ext>
            </a:extLst>
          </p:cNvPr>
          <p:cNvSpPr>
            <a:spLocks noGrp="1"/>
          </p:cNvSpPr>
          <p:nvPr>
            <p:ph type="title"/>
          </p:nvPr>
        </p:nvSpPr>
        <p:spPr/>
        <p:txBody>
          <a:bodyPr/>
          <a:lstStyle/>
          <a:p>
            <a:r>
              <a:rPr lang="en-IN" dirty="0"/>
              <a:t>Hive Commands Use Case - </a:t>
            </a:r>
            <a:r>
              <a:rPr lang="en-IN" dirty="0" err="1"/>
              <a:t>MovieLens</a:t>
            </a:r>
            <a:endParaRPr lang="en-US" dirty="0"/>
          </a:p>
        </p:txBody>
      </p:sp>
      <p:sp>
        <p:nvSpPr>
          <p:cNvPr id="3" name="Content Placeholder 2">
            <a:extLst>
              <a:ext uri="{FF2B5EF4-FFF2-40B4-BE49-F238E27FC236}">
                <a16:creationId xmlns:a16="http://schemas.microsoft.com/office/drawing/2014/main" id="{A5E71CF6-FE5F-4964-A538-BC62A3C88EEF}"/>
              </a:ext>
            </a:extLst>
          </p:cNvPr>
          <p:cNvSpPr>
            <a:spLocks noGrp="1"/>
          </p:cNvSpPr>
          <p:nvPr>
            <p:ph idx="1"/>
          </p:nvPr>
        </p:nvSpPr>
        <p:spPr/>
        <p:txBody>
          <a:bodyPr/>
          <a:lstStyle/>
          <a:p>
            <a:r>
              <a:rPr lang="en-US" dirty="0" err="1"/>
              <a:t>DataSet</a:t>
            </a:r>
            <a:r>
              <a:rPr lang="en-US" dirty="0"/>
              <a:t> </a:t>
            </a:r>
          </a:p>
          <a:p>
            <a:endParaRPr lang="en-US" dirty="0"/>
          </a:p>
          <a:p>
            <a:pPr marL="342900" lvl="1" indent="0">
              <a:buNone/>
            </a:pPr>
            <a:r>
              <a:rPr lang="en-US" dirty="0">
                <a:hlinkClick r:id="rId2"/>
              </a:rPr>
              <a:t>https://umkc.box.com/s/m3i7oabkj00boxuiskv5d4aoklh85w3x</a:t>
            </a:r>
            <a:r>
              <a:rPr lang="en-US" dirty="0"/>
              <a:t> </a:t>
            </a:r>
          </a:p>
          <a:p>
            <a:pPr marL="342900" lvl="1" indent="0">
              <a:buNone/>
            </a:pPr>
            <a:endParaRPr lang="en-US" dirty="0"/>
          </a:p>
          <a:p>
            <a:pPr marL="342900" lvl="1" indent="0">
              <a:buNone/>
            </a:pPr>
            <a:r>
              <a:rPr lang="en-US" dirty="0"/>
              <a:t>Three datasets: </a:t>
            </a:r>
          </a:p>
          <a:p>
            <a:pPr marL="800100" lvl="1" indent="-457200">
              <a:buFont typeface="+mj-lt"/>
              <a:buAutoNum type="arabicPeriod"/>
            </a:pPr>
            <a:r>
              <a:rPr lang="en-US" dirty="0"/>
              <a:t>Movies</a:t>
            </a:r>
          </a:p>
          <a:p>
            <a:pPr marL="800100" lvl="1" indent="-457200">
              <a:buFont typeface="+mj-lt"/>
              <a:buAutoNum type="arabicPeriod"/>
            </a:pPr>
            <a:r>
              <a:rPr lang="en-US" dirty="0"/>
              <a:t>Users</a:t>
            </a:r>
          </a:p>
          <a:p>
            <a:pPr marL="800100" lvl="1" indent="-457200">
              <a:buFont typeface="+mj-lt"/>
              <a:buAutoNum type="arabicPeriod"/>
            </a:pPr>
            <a:r>
              <a:rPr lang="en-US" dirty="0"/>
              <a:t>Ratings</a:t>
            </a:r>
          </a:p>
        </p:txBody>
      </p:sp>
      <p:sp>
        <p:nvSpPr>
          <p:cNvPr id="4" name="Slide Number Placeholder 3">
            <a:extLst>
              <a:ext uri="{FF2B5EF4-FFF2-40B4-BE49-F238E27FC236}">
                <a16:creationId xmlns:a16="http://schemas.microsoft.com/office/drawing/2014/main" id="{E2AAD51F-CBCE-4B68-B7BD-B0AEA99CC56A}"/>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45</a:t>
            </a:fld>
            <a:endParaRPr lang="en-US">
              <a:solidFill>
                <a:prstClr val="black">
                  <a:tint val="75000"/>
                </a:prstClr>
              </a:solidFill>
            </a:endParaRPr>
          </a:p>
        </p:txBody>
      </p:sp>
    </p:spTree>
    <p:extLst>
      <p:ext uri="{BB962C8B-B14F-4D97-AF65-F5344CB8AC3E}">
        <p14:creationId xmlns:p14="http://schemas.microsoft.com/office/powerpoint/2010/main" val="2264637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998D-F005-42BD-80AE-83E9367EA86F}"/>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EB39BC95-FE42-453C-8E75-FD12D76B6A2F}"/>
              </a:ext>
            </a:extLst>
          </p:cNvPr>
          <p:cNvSpPr>
            <a:spLocks noGrp="1"/>
          </p:cNvSpPr>
          <p:nvPr>
            <p:ph idx="1"/>
          </p:nvPr>
        </p:nvSpPr>
        <p:spPr/>
        <p:txBody>
          <a:bodyPr/>
          <a:lstStyle/>
          <a:p>
            <a:pPr marL="0" indent="0">
              <a:buNone/>
            </a:pPr>
            <a:r>
              <a:rPr lang="en-IN" sz="2000" dirty="0">
                <a:latin typeface="+mn-lt"/>
              </a:rPr>
              <a:t>Perform the following tasks:</a:t>
            </a:r>
            <a:endParaRPr lang="en-US" sz="2000" dirty="0">
              <a:latin typeface="+mn-lt"/>
            </a:endParaRPr>
          </a:p>
          <a:p>
            <a:pPr marL="0" indent="0">
              <a:buNone/>
            </a:pPr>
            <a:r>
              <a:rPr lang="en-IN" sz="2000" dirty="0">
                <a:latin typeface="+mn-lt"/>
              </a:rPr>
              <a:t> </a:t>
            </a:r>
            <a:endParaRPr lang="en-US" sz="2000" dirty="0">
              <a:latin typeface="+mn-lt"/>
            </a:endParaRPr>
          </a:p>
          <a:p>
            <a:pPr marL="342900" lvl="0" indent="-342900">
              <a:buFont typeface="+mj-lt"/>
              <a:buAutoNum type="arabicPeriod"/>
            </a:pPr>
            <a:r>
              <a:rPr lang="en-IN" sz="2000" dirty="0">
                <a:latin typeface="+mn-lt"/>
              </a:rPr>
              <a:t>Create 3 tables called movies, ratings and users. Load the data into tables.</a:t>
            </a:r>
            <a:endParaRPr lang="en-US" sz="2000" dirty="0">
              <a:latin typeface="+mn-lt"/>
            </a:endParaRPr>
          </a:p>
          <a:p>
            <a:pPr marL="342900" lvl="0" indent="-342900">
              <a:buFont typeface="+mj-lt"/>
              <a:buAutoNum type="arabicPeriod"/>
            </a:pPr>
            <a:r>
              <a:rPr lang="en-IN" sz="2000" dirty="0">
                <a:latin typeface="+mn-lt"/>
              </a:rPr>
              <a:t>For movies table:</a:t>
            </a:r>
            <a:endParaRPr lang="en-US" sz="2000" dirty="0">
              <a:latin typeface="+mn-lt"/>
            </a:endParaRPr>
          </a:p>
          <a:p>
            <a:pPr lvl="1"/>
            <a:r>
              <a:rPr lang="en-IN" sz="2000" dirty="0">
                <a:latin typeface="+mn-lt"/>
              </a:rPr>
              <a:t>List all movies with genre of movie is “Action” and “Drama”</a:t>
            </a:r>
            <a:endParaRPr lang="en-US" sz="2000" dirty="0">
              <a:latin typeface="+mn-lt"/>
            </a:endParaRPr>
          </a:p>
          <a:p>
            <a:pPr marL="342900" indent="-342900">
              <a:buFont typeface="+mj-lt"/>
              <a:buAutoNum type="arabicPeriod"/>
            </a:pPr>
            <a:r>
              <a:rPr lang="en-IN" sz="2000" dirty="0">
                <a:latin typeface="+mn-lt"/>
              </a:rPr>
              <a:t> For Ratings table:</a:t>
            </a:r>
            <a:endParaRPr lang="en-US" sz="2000" dirty="0">
              <a:latin typeface="+mn-lt"/>
            </a:endParaRPr>
          </a:p>
          <a:p>
            <a:pPr lvl="1"/>
            <a:r>
              <a:rPr lang="en-IN" sz="2000" dirty="0">
                <a:latin typeface="+mn-lt"/>
              </a:rPr>
              <a:t>List movie ids of all movies with rating equal to 5.</a:t>
            </a:r>
            <a:endParaRPr lang="en-US" sz="2000" dirty="0">
              <a:latin typeface="+mn-lt"/>
            </a:endParaRPr>
          </a:p>
          <a:p>
            <a:pPr marL="342900" indent="-342900">
              <a:buFont typeface="+mj-lt"/>
              <a:buAutoNum type="arabicPeriod"/>
            </a:pPr>
            <a:r>
              <a:rPr lang="en-IN" sz="2000" dirty="0">
                <a:latin typeface="+mn-lt"/>
              </a:rPr>
              <a:t> </a:t>
            </a:r>
            <a:r>
              <a:rPr lang="en-US" sz="2000" dirty="0">
                <a:latin typeface="+mn-lt"/>
              </a:rPr>
              <a:t>Find top 11 average rated "Action" movies with descending order of rating.</a:t>
            </a:r>
          </a:p>
          <a:p>
            <a:pPr lvl="1"/>
            <a:r>
              <a:rPr lang="en-IN" sz="2000" dirty="0">
                <a:latin typeface="+mn-lt"/>
              </a:rPr>
              <a:t>( Hint: Need to perform join operation on Movies and Ratings table)</a:t>
            </a:r>
            <a:endParaRPr lang="en-US" sz="2000" dirty="0">
              <a:latin typeface="+mn-lt"/>
            </a:endParaRPr>
          </a:p>
          <a:p>
            <a:pPr marL="0" indent="0">
              <a:buNone/>
            </a:pPr>
            <a:r>
              <a:rPr lang="en-IN" sz="2000" dirty="0">
                <a:latin typeface="+mn-lt"/>
              </a:rPr>
              <a:t> </a:t>
            </a:r>
            <a:endParaRPr lang="en-US" sz="2000" dirty="0">
              <a:latin typeface="+mn-lt"/>
            </a:endParaRPr>
          </a:p>
          <a:p>
            <a:endParaRPr lang="en-US" dirty="0"/>
          </a:p>
        </p:txBody>
      </p:sp>
      <p:sp>
        <p:nvSpPr>
          <p:cNvPr id="4" name="Slide Number Placeholder 3">
            <a:extLst>
              <a:ext uri="{FF2B5EF4-FFF2-40B4-BE49-F238E27FC236}">
                <a16:creationId xmlns:a16="http://schemas.microsoft.com/office/drawing/2014/main" id="{52230E3D-0228-49AA-80A4-99EBF8F5C032}"/>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200196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304800" y="457200"/>
            <a:ext cx="7540625" cy="766763"/>
          </a:xfrm>
        </p:spPr>
        <p:txBody>
          <a:bodyPr tIns="100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a:t>Reference</a:t>
            </a:r>
          </a:p>
        </p:txBody>
      </p:sp>
      <p:sp>
        <p:nvSpPr>
          <p:cNvPr id="20483" name="Rectangle 2"/>
          <p:cNvSpPr>
            <a:spLocks noGrp="1" noChangeArrowheads="1"/>
          </p:cNvSpPr>
          <p:nvPr>
            <p:ph idx="1"/>
          </p:nvPr>
        </p:nvSpPr>
        <p:spPr>
          <a:xfrm>
            <a:off x="457200" y="1600200"/>
            <a:ext cx="8229600" cy="4525963"/>
          </a:xfrm>
        </p:spPr>
        <p:txBody>
          <a:bodyPr>
            <a:normAutofit lnSpcReduction="10000"/>
          </a:bodyPr>
          <a:lstStyle/>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err="1">
                <a:latin typeface="Helvetica" panose="020B0604020202020204" pitchFamily="34" charset="0"/>
                <a:cs typeface="Helvetica" panose="020B0604020202020204" pitchFamily="34" charset="0"/>
              </a:rPr>
              <a:t>A.Thusoo</a:t>
            </a:r>
            <a:r>
              <a:rPr lang="en-US" altLang="en-US" dirty="0">
                <a:latin typeface="Helvetica" panose="020B0604020202020204" pitchFamily="34" charset="0"/>
                <a:cs typeface="Helvetica" panose="020B0604020202020204" pitchFamily="34" charset="0"/>
              </a:rPr>
              <a:t> et al. Hive: a warehousing solution over a map-reduce framework. Proceedings of VLDB09', 2009.</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Helvetica" panose="020B0604020202020204" pitchFamily="34" charset="0"/>
                <a:cs typeface="Helvetica" panose="020B0604020202020204" pitchFamily="34" charset="0"/>
              </a:rPr>
              <a:t>Hadoop 2009:</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Helvetica" panose="020B0604020202020204" pitchFamily="34" charset="0"/>
                <a:cs typeface="Helvetica" panose="020B0604020202020204" pitchFamily="34" charset="0"/>
                <a:hlinkClick r:id="rId3"/>
              </a:rPr>
              <a:t>http://www.slideshare.net/cloudera/hw09-hadoop-development-at-facebook-hive-and-hdfs</a:t>
            </a:r>
            <a:endParaRPr lang="en-US" altLang="en-US" sz="1800" dirty="0">
              <a:latin typeface="Helvetica" panose="020B0604020202020204" pitchFamily="34" charset="0"/>
              <a:cs typeface="Helvetica" panose="020B0604020202020204" pitchFamily="34" charset="0"/>
            </a:endParaRP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Helvetica" panose="020B0604020202020204" pitchFamily="34" charset="0"/>
                <a:cs typeface="Helvetica" panose="020B0604020202020204" pitchFamily="34" charset="0"/>
              </a:rPr>
              <a:t>Facebook Data Team:</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800" dirty="0">
                <a:latin typeface="Helvetica" panose="020B0604020202020204" pitchFamily="34" charset="0"/>
                <a:cs typeface="Helvetica" panose="020B0604020202020204" pitchFamily="34" charset="0"/>
                <a:hlinkClick r:id="rId4"/>
              </a:rPr>
              <a:t>http://www.slideshare.net/zshao/hive-data-warehousing-analytics-on-hadoop-presentation</a:t>
            </a:r>
            <a:endParaRPr lang="en-US" altLang="en-US" sz="1800" dirty="0">
              <a:latin typeface="Helvetica" panose="020B0604020202020204" pitchFamily="34" charset="0"/>
              <a:cs typeface="Helvetica" panose="020B0604020202020204" pitchFamily="34" charset="0"/>
            </a:endParaRPr>
          </a:p>
          <a:p>
            <a:pPr marL="400050" lvl="1" indent="0">
              <a:buClr>
                <a:srgbClr val="99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u="sng" dirty="0">
              <a:latin typeface="Helvetica" panose="020B0604020202020204" pitchFamily="34" charset="0"/>
              <a:cs typeface="Helvetica" panose="020B0604020202020204" pitchFamily="34" charset="0"/>
            </a:endParaRPr>
          </a:p>
          <a:p>
            <a:pPr marL="0" indent="0">
              <a:buNone/>
            </a:pPr>
            <a:r>
              <a:rPr lang="en-US" dirty="0">
                <a:latin typeface="Helvetica" panose="020B0604020202020204" pitchFamily="34" charset="0"/>
                <a:cs typeface="Helvetica" panose="020B0604020202020204" pitchFamily="34" charset="0"/>
              </a:rPr>
              <a:t>	Hive Examples:</a:t>
            </a:r>
          </a:p>
          <a:p>
            <a:pPr marL="342900" lvl="1" indent="0">
              <a:buClr>
                <a:srgbClr val="C00000"/>
              </a:buClr>
              <a:buSzPct val="100000"/>
              <a:buNone/>
            </a:pPr>
            <a:r>
              <a:rPr lang="en-IN" sz="1800" u="sng" dirty="0">
                <a:latin typeface="Helvetica" panose="020B0604020202020204" pitchFamily="34" charset="0"/>
                <a:cs typeface="Helvetica" panose="020B0604020202020204" pitchFamily="34" charset="0"/>
                <a:hlinkClick r:id="rId5"/>
              </a:rPr>
              <a:t>https://umkc.box.com/s/1dcugk08caqzitgqvrthiqe5n6sgznd5</a:t>
            </a:r>
            <a:endParaRPr lang="en-US" sz="1800" dirty="0">
              <a:latin typeface="Helvetica" panose="020B0604020202020204" pitchFamily="34" charset="0"/>
              <a:cs typeface="Helvetica" panose="020B0604020202020204" pitchFamily="34" charset="0"/>
            </a:endParaRPr>
          </a:p>
          <a:p>
            <a:pPr marL="0" indent="0">
              <a:buNone/>
            </a:pPr>
            <a:r>
              <a:rPr lang="en-US" dirty="0"/>
              <a:t> </a:t>
            </a:r>
          </a:p>
          <a:p>
            <a:pPr marL="0" indent="0">
              <a:buNone/>
            </a:pPr>
            <a:endParaRPr lang="en-US" dirty="0"/>
          </a:p>
          <a:p>
            <a:pPr marL="0" indent="0">
              <a:buNone/>
            </a:pPr>
            <a:r>
              <a:rPr lang="en-US" dirty="0"/>
              <a:t> </a:t>
            </a:r>
          </a:p>
          <a:p>
            <a:pPr marL="441325"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000" dirty="0"/>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p:txBody>
      </p:sp>
      <p:sp>
        <p:nvSpPr>
          <p:cNvPr id="2" name="Slide Number Placeholder 1">
            <a:extLst>
              <a:ext uri="{FF2B5EF4-FFF2-40B4-BE49-F238E27FC236}">
                <a16:creationId xmlns:a16="http://schemas.microsoft.com/office/drawing/2014/main" id="{F89BE555-22A0-48BB-837D-D734D1A692F5}"/>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33760800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304800" y="457200"/>
            <a:ext cx="7540625" cy="766763"/>
          </a:xfrm>
        </p:spPr>
        <p:txBody>
          <a:bodyPr tIns="100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a:t>Motivation</a:t>
            </a:r>
          </a:p>
        </p:txBody>
      </p:sp>
      <p:sp>
        <p:nvSpPr>
          <p:cNvPr id="7171" name="Rectangle 2"/>
          <p:cNvSpPr>
            <a:spLocks noGrp="1" noChangeArrowheads="1"/>
          </p:cNvSpPr>
          <p:nvPr>
            <p:ph idx="1"/>
          </p:nvPr>
        </p:nvSpPr>
        <p:spPr>
          <a:xfrm>
            <a:off x="304800" y="1600200"/>
            <a:ext cx="8229600" cy="4525963"/>
          </a:xfrm>
        </p:spPr>
        <p:txBody>
          <a:bodyPr/>
          <a:lstStyle/>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Limitation of MR</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Not Reusable</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Error prone</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a:t>For complex jobs:</a:t>
            </a:r>
          </a:p>
          <a:p>
            <a:pPr marL="1141413" lvl="2"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Multiple stage of Map/Reduce functions</a:t>
            </a:r>
          </a:p>
          <a:p>
            <a:pPr marL="1141413" lvl="2"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Just like ask dev to write specify physical execution plan in the database</a:t>
            </a:r>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marL="341313" indent="-341313">
              <a:buClr>
                <a:srgbClr val="990000"/>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p:txBody>
      </p:sp>
      <p:sp>
        <p:nvSpPr>
          <p:cNvPr id="2" name="Slide Number Placeholder 1">
            <a:extLst>
              <a:ext uri="{FF2B5EF4-FFF2-40B4-BE49-F238E27FC236}">
                <a16:creationId xmlns:a16="http://schemas.microsoft.com/office/drawing/2014/main" id="{A29B2B6A-A6AA-4297-8A70-E5A5777CCB99}"/>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27112055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Motivation</a:t>
            </a:r>
          </a:p>
        </p:txBody>
      </p:sp>
      <p:sp>
        <p:nvSpPr>
          <p:cNvPr id="3" name="Content Placeholder 2"/>
          <p:cNvSpPr>
            <a:spLocks noGrp="1"/>
          </p:cNvSpPr>
          <p:nvPr>
            <p:ph idx="1"/>
          </p:nvPr>
        </p:nvSpPr>
        <p:spPr/>
        <p:txBody>
          <a:bodyPr rtlCol="0">
            <a:normAutofit/>
          </a:bodyPr>
          <a:lstStyle/>
          <a:p>
            <a:pPr fontAlgn="auto">
              <a:spcAft>
                <a:spcPts val="0"/>
              </a:spcAft>
              <a:defRPr/>
            </a:pPr>
            <a:r>
              <a:rPr lang="en-US" dirty="0"/>
              <a:t>Yahoo worked on Pig to facilitate application deployment on Hadoop</a:t>
            </a:r>
          </a:p>
          <a:p>
            <a:pPr lvl="1" fontAlgn="auto">
              <a:spcAft>
                <a:spcPts val="0"/>
              </a:spcAft>
              <a:defRPr/>
            </a:pPr>
            <a:r>
              <a:rPr lang="en-US" dirty="0">
                <a:latin typeface="Times New Roman" panose="02020603050405020304" pitchFamily="18" charset="0"/>
                <a:cs typeface="Times New Roman" panose="02020603050405020304" pitchFamily="18" charset="0"/>
              </a:rPr>
              <a:t>Their need mainly was focused on unstructured data</a:t>
            </a:r>
          </a:p>
          <a:p>
            <a:pPr fontAlgn="auto">
              <a:spcAft>
                <a:spcPts val="0"/>
              </a:spcAft>
              <a:defRPr/>
            </a:pPr>
            <a:r>
              <a:rPr lang="en-US" dirty="0"/>
              <a:t>Simultaneously Facebook started working on deploying warehouse solutions on Hadoop that resulted in Hive</a:t>
            </a:r>
          </a:p>
          <a:p>
            <a:pPr lvl="1" fontAlgn="auto">
              <a:spcAft>
                <a:spcPts val="0"/>
              </a:spcAft>
              <a:defRPr/>
            </a:pPr>
            <a:r>
              <a:rPr lang="en-US" dirty="0">
                <a:latin typeface="Times New Roman" panose="02020603050405020304" pitchFamily="18" charset="0"/>
                <a:cs typeface="Times New Roman" panose="02020603050405020304" pitchFamily="18" charset="0"/>
              </a:rPr>
              <a:t>The size of data being collected and analyzed in industry for business intelligence (BI) is growing rapidly making traditional warehousing solution prohibitively expensive</a:t>
            </a: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923CACF6-7413-4288-A4EE-0FD9ACB0C4B4}" type="slidenum">
              <a:rPr lang="en-US" altLang="en-US">
                <a:solidFill>
                  <a:srgbClr val="898989"/>
                </a:solidFill>
              </a:rPr>
              <a:pPr/>
              <a:t>6</a:t>
            </a:fld>
            <a:endParaRPr lang="en-US" altLang="en-US">
              <a:solidFill>
                <a:srgbClr val="898989"/>
              </a:solidFill>
            </a:endParaRPr>
          </a:p>
        </p:txBody>
      </p:sp>
    </p:spTree>
    <p:extLst>
      <p:ext uri="{BB962C8B-B14F-4D97-AF65-F5344CB8AC3E}">
        <p14:creationId xmlns:p14="http://schemas.microsoft.com/office/powerpoint/2010/main" val="373878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HIVE ?</a:t>
            </a:r>
          </a:p>
        </p:txBody>
      </p:sp>
      <p:sp>
        <p:nvSpPr>
          <p:cNvPr id="3" name="Content Placeholder 2"/>
          <p:cNvSpPr>
            <a:spLocks noGrp="1"/>
          </p:cNvSpPr>
          <p:nvPr>
            <p:ph idx="1"/>
          </p:nvPr>
        </p:nvSpPr>
        <p:spPr/>
        <p:txBody>
          <a:bodyPr/>
          <a:lstStyle/>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A data warehousing system to store structured data on Hadoop file system</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Provide an easy query these data by execution Hadoop MapReduce plans</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Make the unstructured data looks like tables regardless how it really lay out</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SQL based query can be directly against these tables</a:t>
            </a:r>
          </a:p>
          <a:p>
            <a:pPr marL="741363" lvl="1"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Generate specify execution plan for this query</a:t>
            </a:r>
          </a:p>
          <a:p>
            <a:pPr marL="0" indent="0">
              <a:buClr>
                <a:srgbClr val="99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800" dirty="0"/>
          </a:p>
          <a:p>
            <a:pPr marL="400050" lvl="1" indent="0">
              <a:buClr>
                <a:srgbClr val="99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p:txBody>
      </p:sp>
      <p:sp>
        <p:nvSpPr>
          <p:cNvPr id="4" name="Slide Number Placeholder 3">
            <a:extLst>
              <a:ext uri="{FF2B5EF4-FFF2-40B4-BE49-F238E27FC236}">
                <a16:creationId xmlns:a16="http://schemas.microsoft.com/office/drawing/2014/main" id="{87C4D76E-5374-4781-9B54-50F7C4ACDDCA}"/>
              </a:ext>
            </a:extLst>
          </p:cNvPr>
          <p:cNvSpPr>
            <a:spLocks noGrp="1"/>
          </p:cNvSpPr>
          <p:nvPr>
            <p:ph type="sldNum" sz="quarter" idx="12"/>
          </p:nvPr>
        </p:nvSpPr>
        <p:spPr/>
        <p:txBody>
          <a:bodyPr/>
          <a:lstStyle/>
          <a:p>
            <a:fld id="{05F859ED-F81E-4A6A-B729-75E2BCBE24B9}"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408634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26593" y="-74453"/>
            <a:ext cx="8229600" cy="1143000"/>
          </a:xfrm>
        </p:spPr>
        <p:txBody>
          <a:bodyPr/>
          <a:lstStyle/>
          <a:p>
            <a:r>
              <a:rPr lang="en-US" altLang="en-US" dirty="0"/>
              <a:t>Hive architecture </a:t>
            </a:r>
          </a:p>
        </p:txBody>
      </p:sp>
      <p:pic>
        <p:nvPicPr>
          <p:cNvPr id="614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068547"/>
            <a:ext cx="4443984" cy="5038725"/>
          </a:xfrm>
          <a:noFill/>
        </p:spPr>
      </p:pic>
      <p:sp>
        <p:nvSpPr>
          <p:cNvPr id="6" name="Slide Number Placeholder 5"/>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C96519C-6497-427F-95C1-421AD518095E}" type="slidenum">
              <a:rPr lang="en-US" altLang="en-US">
                <a:solidFill>
                  <a:srgbClr val="898989"/>
                </a:solidFill>
              </a:rPr>
              <a:pPr/>
              <a:t>8</a:t>
            </a:fld>
            <a:endParaRPr lang="en-US" altLang="en-US">
              <a:solidFill>
                <a:srgbClr val="898989"/>
              </a:solidFill>
            </a:endParaRPr>
          </a:p>
        </p:txBody>
      </p:sp>
      <p:sp>
        <p:nvSpPr>
          <p:cNvPr id="2" name="TextBox 1"/>
          <p:cNvSpPr txBox="1"/>
          <p:nvPr/>
        </p:nvSpPr>
        <p:spPr>
          <a:xfrm>
            <a:off x="4443984" y="1215769"/>
            <a:ext cx="4572000" cy="4801314"/>
          </a:xfrm>
          <a:prstGeom prst="rect">
            <a:avLst/>
          </a:prstGeom>
          <a:noFill/>
        </p:spPr>
        <p:txBody>
          <a:bodyPr wrap="square" rtlCol="0">
            <a:spAutoFit/>
          </a:bodyPr>
          <a:lstStyle/>
          <a:p>
            <a:pPr fontAlgn="auto">
              <a:spcAft>
                <a:spcPts val="0"/>
              </a:spcAft>
              <a:defRPr/>
            </a:pPr>
            <a:r>
              <a:rPr lang="en-US" dirty="0" err="1">
                <a:solidFill>
                  <a:srgbClr val="FF0000"/>
                </a:solidFill>
              </a:rPr>
              <a:t>Metastore</a:t>
            </a:r>
            <a:r>
              <a:rPr lang="en-US" dirty="0"/>
              <a:t>: stores system catalog</a:t>
            </a:r>
          </a:p>
          <a:p>
            <a:pPr fontAlgn="auto">
              <a:spcAft>
                <a:spcPts val="0"/>
              </a:spcAft>
              <a:defRPr/>
            </a:pPr>
            <a:r>
              <a:rPr lang="en-US" dirty="0">
                <a:solidFill>
                  <a:srgbClr val="FF0000"/>
                </a:solidFill>
              </a:rPr>
              <a:t>Driver</a:t>
            </a:r>
            <a:r>
              <a:rPr lang="en-US" dirty="0"/>
              <a:t>: manages life cycle of </a:t>
            </a:r>
            <a:r>
              <a:rPr lang="en-US" dirty="0" err="1"/>
              <a:t>HiveQL</a:t>
            </a:r>
            <a:r>
              <a:rPr lang="en-US" dirty="0"/>
              <a:t> query as it moves thru’ HIVE; also manages session handle and session statistics</a:t>
            </a:r>
          </a:p>
          <a:p>
            <a:pPr fontAlgn="auto">
              <a:spcAft>
                <a:spcPts val="0"/>
              </a:spcAft>
              <a:defRPr/>
            </a:pPr>
            <a:r>
              <a:rPr lang="en-US" dirty="0">
                <a:solidFill>
                  <a:srgbClr val="FF0000"/>
                </a:solidFill>
              </a:rPr>
              <a:t>Query compiler</a:t>
            </a:r>
            <a:r>
              <a:rPr lang="en-US" dirty="0"/>
              <a:t>: Compiles </a:t>
            </a:r>
            <a:r>
              <a:rPr lang="en-US" dirty="0" err="1"/>
              <a:t>HiveQL</a:t>
            </a:r>
            <a:r>
              <a:rPr lang="en-US" dirty="0"/>
              <a:t> into a directed acyclic graph of map/reduce tasks</a:t>
            </a:r>
          </a:p>
          <a:p>
            <a:pPr fontAlgn="auto">
              <a:spcAft>
                <a:spcPts val="0"/>
              </a:spcAft>
              <a:defRPr/>
            </a:pPr>
            <a:r>
              <a:rPr lang="en-US" dirty="0">
                <a:solidFill>
                  <a:srgbClr val="FF0000"/>
                </a:solidFill>
              </a:rPr>
              <a:t>Execution engines</a:t>
            </a:r>
            <a:r>
              <a:rPr lang="en-US" dirty="0"/>
              <a:t>: The component executes the tasks in proper dependency order; interacts with Hadoop</a:t>
            </a:r>
          </a:p>
          <a:p>
            <a:pPr fontAlgn="auto">
              <a:spcAft>
                <a:spcPts val="0"/>
              </a:spcAft>
              <a:defRPr/>
            </a:pPr>
            <a:r>
              <a:rPr lang="en-US" dirty="0" err="1">
                <a:solidFill>
                  <a:srgbClr val="FF0000"/>
                </a:solidFill>
              </a:rPr>
              <a:t>HiveServer</a:t>
            </a:r>
            <a:r>
              <a:rPr lang="en-US" dirty="0"/>
              <a:t>: provides Thrift interface and JDBC/ODBC for integrating other applications.</a:t>
            </a:r>
          </a:p>
          <a:p>
            <a:pPr fontAlgn="auto">
              <a:spcAft>
                <a:spcPts val="0"/>
              </a:spcAft>
              <a:defRPr/>
            </a:pPr>
            <a:r>
              <a:rPr lang="en-US" dirty="0">
                <a:solidFill>
                  <a:srgbClr val="FF0000"/>
                </a:solidFill>
              </a:rPr>
              <a:t>Client components</a:t>
            </a:r>
            <a:r>
              <a:rPr lang="en-US" dirty="0"/>
              <a:t>: CLI, web interface, </a:t>
            </a:r>
            <a:r>
              <a:rPr lang="en-US" dirty="0" err="1"/>
              <a:t>jdbc</a:t>
            </a:r>
            <a:r>
              <a:rPr lang="en-US" dirty="0"/>
              <a:t>/</a:t>
            </a:r>
            <a:r>
              <a:rPr lang="en-US" dirty="0" err="1"/>
              <a:t>odbc</a:t>
            </a:r>
            <a:r>
              <a:rPr lang="en-US" dirty="0"/>
              <a:t> </a:t>
            </a:r>
            <a:r>
              <a:rPr lang="en-US" dirty="0" err="1"/>
              <a:t>inteface</a:t>
            </a:r>
            <a:endParaRPr lang="en-US" dirty="0"/>
          </a:p>
          <a:p>
            <a:pPr fontAlgn="auto">
              <a:spcAft>
                <a:spcPts val="0"/>
              </a:spcAft>
              <a:defRPr/>
            </a:pPr>
            <a:r>
              <a:rPr lang="en-US" dirty="0"/>
              <a:t>Extensibility interface include </a:t>
            </a:r>
            <a:r>
              <a:rPr lang="en-US" dirty="0" err="1"/>
              <a:t>SerDe</a:t>
            </a:r>
            <a:r>
              <a:rPr lang="en-US" dirty="0"/>
              <a:t>, User Defined Functions and User Defined Aggregate Function.</a:t>
            </a:r>
          </a:p>
          <a:p>
            <a:endParaRPr lang="en-US" dirty="0"/>
          </a:p>
        </p:txBody>
      </p:sp>
    </p:spTree>
    <p:extLst>
      <p:ext uri="{BB962C8B-B14F-4D97-AF65-F5344CB8AC3E}">
        <p14:creationId xmlns:p14="http://schemas.microsoft.com/office/powerpoint/2010/main" val="75265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457200" y="2057400"/>
            <a:ext cx="8229600" cy="4525963"/>
          </a:xfrm>
        </p:spPr>
        <p:txBody>
          <a:bodyPr/>
          <a:lstStyle/>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marL="341313" indent="-341313">
              <a:buClr>
                <a:srgbClr val="990000"/>
              </a:buClr>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a:p>
            <a:pPr marL="341313" indent="-341313">
              <a:buClr>
                <a:srgbClr val="990000"/>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a:p>
        </p:txBody>
      </p:sp>
      <p:sp>
        <p:nvSpPr>
          <p:cNvPr id="11267" name="Slide Number Placeholder 27"/>
          <p:cNvSpPr>
            <a:spLocks noGrp="1"/>
          </p:cNvSpPr>
          <p:nvPr>
            <p:ph type="sldNum" sz="quarter" idx="4294967295"/>
          </p:nvPr>
        </p:nvSpPr>
        <p:spPr bwMode="auto">
          <a:xfrm>
            <a:off x="8153400" y="6324600"/>
            <a:ext cx="990600" cy="473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fld id="{94EB8941-E5A6-42AE-80CC-FB1B8D6A37A4}" type="slidenum">
              <a:rPr lang="en-US" altLang="en-US"/>
              <a:pPr/>
              <a:t>9</a:t>
            </a:fld>
            <a:endParaRPr lang="en-US" altLang="en-US"/>
          </a:p>
        </p:txBody>
      </p:sp>
      <p:sp>
        <p:nvSpPr>
          <p:cNvPr id="4" name="Line 6"/>
          <p:cNvSpPr>
            <a:spLocks noChangeShapeType="1"/>
          </p:cNvSpPr>
          <p:nvPr/>
        </p:nvSpPr>
        <p:spPr bwMode="auto">
          <a:xfrm rot="16200000">
            <a:off x="5105400" y="3962400"/>
            <a:ext cx="3962400" cy="0"/>
          </a:xfrm>
          <a:prstGeom prst="line">
            <a:avLst/>
          </a:prstGeom>
          <a:noFill/>
          <a:ln w="25400">
            <a:solidFill>
              <a:schemeClr val="tx1"/>
            </a:solidFill>
            <a:round/>
            <a:headEnd/>
            <a:tailEnd/>
          </a:ln>
          <a:effectLst>
            <a:outerShdw dist="35921" dir="2700000" algn="ctr" rotWithShape="0">
              <a:srgbClr val="808080">
                <a:alpha val="50000"/>
              </a:srgbClr>
            </a:outerShdw>
          </a:effectLst>
        </p:spPr>
        <p:txBody>
          <a:bodyPr wrap="none" lIns="0" tIns="0" rIns="0" bIns="0" anchor="ctr"/>
          <a:lstStyle/>
          <a:p>
            <a:pPr fontAlgn="auto">
              <a:lnSpc>
                <a:spcPct val="90000"/>
              </a:lnSpc>
              <a:spcBef>
                <a:spcPts val="0"/>
              </a:spcBef>
              <a:spcAft>
                <a:spcPts val="0"/>
              </a:spcAft>
              <a:defRPr/>
            </a:pPr>
            <a:endParaRPr lang="en-US" sz="1600">
              <a:latin typeface="Vista Sans OT Reg" pitchFamily="-65" charset="0"/>
              <a:ea typeface="ヒラギノ角ゴ ProN W3" pitchFamily="-65" charset="-128"/>
              <a:cs typeface="+mn-cs"/>
              <a:sym typeface="Vista Sans OT Reg" pitchFamily="-65" charset="0"/>
            </a:endParaRPr>
          </a:p>
        </p:txBody>
      </p:sp>
      <p:sp>
        <p:nvSpPr>
          <p:cNvPr id="6" name="Text Box 5"/>
          <p:cNvSpPr txBox="1">
            <a:spLocks noChangeArrowheads="1"/>
          </p:cNvSpPr>
          <p:nvPr/>
        </p:nvSpPr>
        <p:spPr bwMode="auto">
          <a:xfrm>
            <a:off x="7696200" y="1905000"/>
            <a:ext cx="685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pPr>
              <a:lnSpc>
                <a:spcPct val="90000"/>
              </a:lnSpc>
            </a:pPr>
            <a:r>
              <a:rPr lang="en-US" altLang="en-US" sz="1600" i="1"/>
              <a:t>HDFS</a:t>
            </a:r>
          </a:p>
        </p:txBody>
      </p:sp>
      <p:sp>
        <p:nvSpPr>
          <p:cNvPr id="7" name="Text Box 23"/>
          <p:cNvSpPr txBox="1">
            <a:spLocks noChangeArrowheads="1"/>
          </p:cNvSpPr>
          <p:nvPr/>
        </p:nvSpPr>
        <p:spPr bwMode="auto">
          <a:xfrm>
            <a:off x="5181600" y="1447800"/>
            <a:ext cx="13716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pPr>
              <a:lnSpc>
                <a:spcPct val="90000"/>
              </a:lnSpc>
            </a:pPr>
            <a:r>
              <a:rPr lang="en-US" altLang="en-US" sz="1600" i="1" dirty="0"/>
              <a:t>Map Reduce</a:t>
            </a:r>
          </a:p>
        </p:txBody>
      </p:sp>
      <p:sp>
        <p:nvSpPr>
          <p:cNvPr id="11271" name="Text Box 29"/>
          <p:cNvSpPr txBox="1">
            <a:spLocks noChangeArrowheads="1"/>
          </p:cNvSpPr>
          <p:nvPr/>
        </p:nvSpPr>
        <p:spPr bwMode="auto">
          <a:xfrm>
            <a:off x="5543550" y="5141913"/>
            <a:ext cx="539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pPr>
              <a:lnSpc>
                <a:spcPct val="90000"/>
              </a:lnSpc>
            </a:pPr>
            <a:endParaRPr lang="en-US" altLang="en-US" sz="1600"/>
          </a:p>
        </p:txBody>
      </p:sp>
      <p:sp>
        <p:nvSpPr>
          <p:cNvPr id="9" name="Line 22"/>
          <p:cNvSpPr>
            <a:spLocks noChangeShapeType="1"/>
          </p:cNvSpPr>
          <p:nvPr/>
        </p:nvSpPr>
        <p:spPr bwMode="auto">
          <a:xfrm rot="16200000">
            <a:off x="1714500" y="3924300"/>
            <a:ext cx="4343400" cy="0"/>
          </a:xfrm>
          <a:prstGeom prst="line">
            <a:avLst/>
          </a:prstGeom>
          <a:noFill/>
          <a:ln w="25400">
            <a:solidFill>
              <a:schemeClr val="tx1"/>
            </a:solidFill>
            <a:round/>
            <a:headEnd/>
            <a:tailEnd/>
          </a:ln>
          <a:effectLst>
            <a:outerShdw dist="35921" dir="2700000" algn="ctr" rotWithShape="0">
              <a:srgbClr val="808080">
                <a:alpha val="50000"/>
              </a:srgbClr>
            </a:outerShdw>
          </a:effectLst>
        </p:spPr>
        <p:txBody>
          <a:bodyPr wrap="none" lIns="0" tIns="0" rIns="0" bIns="0" anchor="ctr"/>
          <a:lstStyle/>
          <a:p>
            <a:pPr fontAlgn="auto">
              <a:lnSpc>
                <a:spcPct val="90000"/>
              </a:lnSpc>
              <a:spcBef>
                <a:spcPts val="0"/>
              </a:spcBef>
              <a:spcAft>
                <a:spcPts val="0"/>
              </a:spcAft>
              <a:defRPr/>
            </a:pPr>
            <a:endParaRPr lang="en-US" sz="1600">
              <a:latin typeface="Vista Sans OT Reg" pitchFamily="-65" charset="0"/>
              <a:ea typeface="ヒラギノ角ゴ ProN W3" pitchFamily="-65" charset="-128"/>
              <a:cs typeface="+mn-cs"/>
              <a:sym typeface="Vista Sans OT Reg" pitchFamily="-65" charset="0"/>
            </a:endParaRPr>
          </a:p>
        </p:txBody>
      </p:sp>
      <p:sp>
        <p:nvSpPr>
          <p:cNvPr id="10" name="Line 42"/>
          <p:cNvSpPr>
            <a:spLocks noChangeShapeType="1"/>
          </p:cNvSpPr>
          <p:nvPr/>
        </p:nvSpPr>
        <p:spPr bwMode="auto">
          <a:xfrm>
            <a:off x="2114550" y="5715000"/>
            <a:ext cx="3352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pic>
        <p:nvPicPr>
          <p:cNvPr id="11274" name="Picture 56" descr="MCBD08154_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95400"/>
            <a:ext cx="669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51"/>
          <p:cNvSpPr>
            <a:spLocks noChangeShapeType="1"/>
          </p:cNvSpPr>
          <p:nvPr/>
        </p:nvSpPr>
        <p:spPr bwMode="auto">
          <a:xfrm flipV="1">
            <a:off x="1371600" y="2756452"/>
            <a:ext cx="0" cy="58057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graphicFrame>
        <p:nvGraphicFramePr>
          <p:cNvPr id="13" name="Content Placeholder 52"/>
          <p:cNvGraphicFramePr>
            <a:graphicFrameLocks/>
          </p:cNvGraphicFramePr>
          <p:nvPr/>
        </p:nvGraphicFramePr>
        <p:xfrm>
          <a:off x="685800" y="1752600"/>
          <a:ext cx="3200400" cy="1006475"/>
        </p:xfrm>
        <a:graphic>
          <a:graphicData uri="http://schemas.openxmlformats.org/drawingml/2006/table">
            <a:tbl>
              <a:tblPr firstRow="1" bandRow="1">
                <a:tableStyleId>{793D81CF-94F2-401A-BA57-92F5A7B2D0C5}</a:tableStyleId>
              </a:tblPr>
              <a:tblGrid>
                <a:gridCol w="3200400">
                  <a:extLst>
                    <a:ext uri="{9D8B030D-6E8A-4147-A177-3AD203B41FA5}">
                      <a16:colId xmlns:a16="http://schemas.microsoft.com/office/drawing/2014/main" val="20000"/>
                    </a:ext>
                  </a:extLst>
                </a:gridCol>
              </a:tblGrid>
              <a:tr h="64048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t>Web UI + Hive</a:t>
                      </a:r>
                      <a:r>
                        <a:rPr lang="en-US" sz="1800" baseline="0" dirty="0"/>
                        <a:t> CLI + JDBC/ODBC</a:t>
                      </a:r>
                      <a:endParaRPr lang="en-US" sz="1800" dirty="0"/>
                    </a:p>
                  </a:txBody>
                  <a:tcPr marT="45749" marB="45749"/>
                </a:tc>
                <a:extLst>
                  <a:ext uri="{0D108BD9-81ED-4DB2-BD59-A6C34878D82A}">
                    <a16:rowId xmlns:a16="http://schemas.microsoft.com/office/drawing/2014/main" val="10000"/>
                  </a:ext>
                </a:extLst>
              </a:tr>
              <a:tr h="365991">
                <a:tc>
                  <a:txBody>
                    <a:bodyPr/>
                    <a:lstStyle/>
                    <a:p>
                      <a:pPr algn="ctr"/>
                      <a:r>
                        <a:rPr lang="en-US" sz="1800" dirty="0"/>
                        <a:t>Browse, Query, DDL</a:t>
                      </a:r>
                    </a:p>
                  </a:txBody>
                  <a:tcPr marT="45749" marB="45749"/>
                </a:tc>
                <a:extLst>
                  <a:ext uri="{0D108BD9-81ED-4DB2-BD59-A6C34878D82A}">
                    <a16:rowId xmlns:a16="http://schemas.microsoft.com/office/drawing/2014/main" val="10001"/>
                  </a:ext>
                </a:extLst>
              </a:tr>
            </a:tbl>
          </a:graphicData>
        </a:graphic>
      </p:graphicFrame>
      <p:grpSp>
        <p:nvGrpSpPr>
          <p:cNvPr id="2" name="Group 63"/>
          <p:cNvGrpSpPr>
            <a:grpSpLocks/>
          </p:cNvGrpSpPr>
          <p:nvPr/>
        </p:nvGrpSpPr>
        <p:grpSpPr bwMode="auto">
          <a:xfrm>
            <a:off x="457200" y="3323777"/>
            <a:ext cx="1524000" cy="2890838"/>
            <a:chOff x="838200" y="3362325"/>
            <a:chExt cx="2771555" cy="4296216"/>
          </a:xfrm>
        </p:grpSpPr>
        <p:graphicFrame>
          <p:nvGraphicFramePr>
            <p:cNvPr id="15" name="Content Placeholder 52"/>
            <p:cNvGraphicFramePr>
              <a:graphicFrameLocks/>
            </p:cNvGraphicFramePr>
            <p:nvPr/>
          </p:nvGraphicFramePr>
          <p:xfrm>
            <a:off x="838200" y="3362325"/>
            <a:ext cx="2771555" cy="4296216"/>
          </p:xfrm>
          <a:graphic>
            <a:graphicData uri="http://schemas.openxmlformats.org/drawingml/2006/table">
              <a:tbl>
                <a:tblPr firstRow="1" bandRow="1">
                  <a:tableStyleId>{793D81CF-94F2-401A-BA57-92F5A7B2D0C5}</a:tableStyleId>
                </a:tblPr>
                <a:tblGrid>
                  <a:gridCol w="1524000">
                    <a:extLst>
                      <a:ext uri="{9D8B030D-6E8A-4147-A177-3AD203B41FA5}">
                        <a16:colId xmlns:a16="http://schemas.microsoft.com/office/drawing/2014/main" val="20000"/>
                      </a:ext>
                    </a:extLst>
                  </a:gridCol>
                </a:tblGrid>
                <a:tr h="400115">
                  <a:tc>
                    <a:txBody>
                      <a:bodyPr/>
                      <a:lstStyle/>
                      <a:p>
                        <a:pPr algn="ctr"/>
                        <a:r>
                          <a:rPr lang="en-US" sz="1800" dirty="0" err="1"/>
                          <a:t>MetaStore</a:t>
                        </a:r>
                        <a:endParaRPr lang="en-US" sz="1800" dirty="0"/>
                      </a:p>
                    </a:txBody>
                    <a:tcPr marT="45727" marB="45727"/>
                  </a:tc>
                  <a:extLst>
                    <a:ext uri="{0D108BD9-81ED-4DB2-BD59-A6C34878D82A}">
                      <a16:rowId xmlns:a16="http://schemas.microsoft.com/office/drawing/2014/main" val="10000"/>
                    </a:ext>
                  </a:extLst>
                </a:tr>
                <a:tr h="2490723">
                  <a:tc>
                    <a:txBody>
                      <a:bodyPr/>
                      <a:lstStyle/>
                      <a:p>
                        <a:pPr algn="ctr"/>
                        <a:endParaRPr lang="en-US" sz="1800" dirty="0"/>
                      </a:p>
                      <a:p>
                        <a:pPr algn="ctr"/>
                        <a:endParaRPr lang="en-US" sz="1800" dirty="0"/>
                      </a:p>
                      <a:p>
                        <a:pPr algn="ctr"/>
                        <a:r>
                          <a:rPr lang="en-US" sz="1800" dirty="0"/>
                          <a:t>Thrift API</a:t>
                        </a:r>
                      </a:p>
                    </a:txBody>
                    <a:tcPr marT="45727" marB="45727"/>
                  </a:tc>
                  <a:extLst>
                    <a:ext uri="{0D108BD9-81ED-4DB2-BD59-A6C34878D82A}">
                      <a16:rowId xmlns:a16="http://schemas.microsoft.com/office/drawing/2014/main" val="10001"/>
                    </a:ext>
                  </a:extLst>
                </a:tr>
              </a:tbl>
            </a:graphicData>
          </a:graphic>
        </p:graphicFrame>
        <p:sp>
          <p:nvSpPr>
            <p:cNvPr id="11333" name="AutoShape 53"/>
            <p:cNvSpPr>
              <a:spLocks noChangeArrowheads="1"/>
            </p:cNvSpPr>
            <p:nvPr/>
          </p:nvSpPr>
          <p:spPr bwMode="auto">
            <a:xfrm>
              <a:off x="1722880" y="4142710"/>
              <a:ext cx="381000" cy="182283"/>
            </a:xfrm>
            <a:prstGeom prst="can">
              <a:avLst>
                <a:gd name="adj" fmla="val 30000"/>
              </a:avLst>
            </a:prstGeom>
            <a:solidFill>
              <a:schemeClr val="bg1"/>
            </a:solidFill>
            <a:ln w="9525">
              <a:solidFill>
                <a:schemeClr val="tx1"/>
              </a:solidFill>
              <a:round/>
              <a:headEnd/>
              <a:tailEnd/>
            </a:ln>
          </p:spPr>
          <p:txBody>
            <a:bodyPr wrap="none" lIns="0" tIns="0" rIns="0" bIns="0" anchor="ct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pPr>
                <a:lnSpc>
                  <a:spcPct val="90000"/>
                </a:lnSpc>
              </a:pPr>
              <a:endParaRPr lang="en-US" altLang="en-US" sz="1600"/>
            </a:p>
          </p:txBody>
        </p:sp>
      </p:grpSp>
      <p:graphicFrame>
        <p:nvGraphicFramePr>
          <p:cNvPr id="17" name="Content Placeholder 52"/>
          <p:cNvGraphicFramePr>
            <a:graphicFrameLocks noGrp="1"/>
          </p:cNvGraphicFramePr>
          <p:nvPr/>
        </p:nvGraphicFramePr>
        <p:xfrm>
          <a:off x="2590800" y="3048000"/>
          <a:ext cx="2438400" cy="22098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810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Trebuchet MS" pitchFamily="34" charset="0"/>
                          <a:ea typeface="MS PGothic" pitchFamily="34" charset="-128"/>
                        </a:rPr>
                        <a:t>Hive QL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en-US"/>
                    </a:p>
                  </a:txBody>
                  <a:tcPr/>
                </a:tc>
                <a:extLst>
                  <a:ext uri="{0D108BD9-81ED-4DB2-BD59-A6C34878D82A}">
                    <a16:rowId xmlns:a16="http://schemas.microsoft.com/office/drawing/2014/main" val="10000"/>
                  </a:ext>
                </a:extLst>
              </a:tr>
              <a:tr h="182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rebuchet MS" pitchFamily="34" charset="0"/>
                          <a:ea typeface="MS PGothic" pitchFamily="34" charset="-128"/>
                        </a:rPr>
                        <a:t>Parser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Trebuchet MS" pitchFamily="34" charset="0"/>
                        <a:ea typeface="MS PGothic" pitchFamily="34"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rebuchet MS" pitchFamily="34" charset="0"/>
                          <a:ea typeface="MS PGothic" pitchFamily="34" charset="-128"/>
                        </a:rPr>
                        <a:t>Planner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Trebuchet MS" pitchFamily="34" charset="0"/>
                        <a:ea typeface="MS PGothic" pitchFamily="34"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rebuchet MS" pitchFamily="34" charset="0"/>
                          <a:ea typeface="MS PGothic" pitchFamily="34" charset="-128"/>
                        </a:rPr>
                        <a:t>Optimizer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Trebuchet MS"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Trebuchet MS" pitchFamily="34" charset="0"/>
                        <a:ea typeface="MS PGothic" pitchFamily="34"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Trebuchet MS" pitchFamily="34" charset="0"/>
                        <a:ea typeface="MS PGothic" pitchFamily="34"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Trebuchet MS" pitchFamily="34" charset="0"/>
                        <a:ea typeface="MS PGothic" pitchFamily="34"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rebuchet MS" pitchFamily="34" charset="0"/>
                          <a:ea typeface="MS PGothic" pitchFamily="34" charset="-128"/>
                        </a:rPr>
                        <a:t>Execution</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bl>
          </a:graphicData>
        </a:graphic>
      </p:graphicFrame>
      <p:graphicFrame>
        <p:nvGraphicFramePr>
          <p:cNvPr id="18" name="Content Placeholder 52"/>
          <p:cNvGraphicFramePr>
            <a:graphicFrameLocks/>
          </p:cNvGraphicFramePr>
          <p:nvPr/>
        </p:nvGraphicFramePr>
        <p:xfrm>
          <a:off x="5486400" y="4648200"/>
          <a:ext cx="1371600" cy="1371600"/>
        </p:xfrm>
        <a:graphic>
          <a:graphicData uri="http://schemas.openxmlformats.org/drawingml/2006/table">
            <a:tbl>
              <a:tblPr firstRow="1" bandRow="1">
                <a:tableStyleId>{793D81CF-94F2-401A-BA57-92F5A7B2D0C5}</a:tableStyleId>
              </a:tblPr>
              <a:tblGrid>
                <a:gridCol w="1371600">
                  <a:extLst>
                    <a:ext uri="{9D8B030D-6E8A-4147-A177-3AD203B41FA5}">
                      <a16:colId xmlns:a16="http://schemas.microsoft.com/office/drawing/2014/main" val="20000"/>
                    </a:ext>
                  </a:extLst>
                </a:gridCol>
              </a:tblGrid>
              <a:tr h="403412">
                <a:tc>
                  <a:txBody>
                    <a:bodyPr/>
                    <a:lstStyle/>
                    <a:p>
                      <a:pPr algn="ctr"/>
                      <a:r>
                        <a:rPr lang="en-US" dirty="0" err="1"/>
                        <a:t>SerDe</a:t>
                      </a:r>
                      <a:endParaRPr lang="en-US" dirty="0"/>
                    </a:p>
                  </a:txBody>
                  <a:tcPr/>
                </a:tc>
                <a:extLst>
                  <a:ext uri="{0D108BD9-81ED-4DB2-BD59-A6C34878D82A}">
                    <a16:rowId xmlns:a16="http://schemas.microsoft.com/office/drawing/2014/main" val="10000"/>
                  </a:ext>
                </a:extLst>
              </a:tr>
              <a:tr h="968188">
                <a:tc>
                  <a:txBody>
                    <a:bodyPr/>
                    <a:lstStyle/>
                    <a:p>
                      <a:pPr algn="ctr"/>
                      <a:r>
                        <a:rPr lang="en-US" dirty="0"/>
                        <a:t>CSV</a:t>
                      </a:r>
                    </a:p>
                    <a:p>
                      <a:pPr algn="ctr"/>
                      <a:r>
                        <a:rPr lang="en-US" dirty="0"/>
                        <a:t>Thrift</a:t>
                      </a:r>
                    </a:p>
                    <a:p>
                      <a:pPr algn="ctr"/>
                      <a:r>
                        <a:rPr lang="en-US" dirty="0" err="1"/>
                        <a:t>Regex</a:t>
                      </a:r>
                      <a:endParaRPr lang="en-US" dirty="0"/>
                    </a:p>
                  </a:txBody>
                  <a:tcPr/>
                </a:tc>
                <a:extLst>
                  <a:ext uri="{0D108BD9-81ED-4DB2-BD59-A6C34878D82A}">
                    <a16:rowId xmlns:a16="http://schemas.microsoft.com/office/drawing/2014/main" val="10001"/>
                  </a:ext>
                </a:extLst>
              </a:tr>
            </a:tbl>
          </a:graphicData>
        </a:graphic>
      </p:graphicFrame>
      <p:sp>
        <p:nvSpPr>
          <p:cNvPr id="19" name="Line 51"/>
          <p:cNvSpPr>
            <a:spLocks noChangeShapeType="1"/>
          </p:cNvSpPr>
          <p:nvPr/>
        </p:nvSpPr>
        <p:spPr bwMode="auto">
          <a:xfrm flipH="1">
            <a:off x="2057400" y="3724275"/>
            <a:ext cx="533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graphicFrame>
        <p:nvGraphicFramePr>
          <p:cNvPr id="20" name="Content Placeholder 52"/>
          <p:cNvGraphicFramePr>
            <a:graphicFrameLocks/>
          </p:cNvGraphicFramePr>
          <p:nvPr/>
        </p:nvGraphicFramePr>
        <p:xfrm>
          <a:off x="5486400" y="3062288"/>
          <a:ext cx="1371600" cy="1328737"/>
        </p:xfrm>
        <a:graphic>
          <a:graphicData uri="http://schemas.openxmlformats.org/drawingml/2006/table">
            <a:tbl>
              <a:tblPr firstRow="1" bandRow="1">
                <a:tableStyleId>{793D81CF-94F2-401A-BA57-92F5A7B2D0C5}</a:tableStyleId>
              </a:tblPr>
              <a:tblGrid>
                <a:gridCol w="1371600">
                  <a:extLst>
                    <a:ext uri="{9D8B030D-6E8A-4147-A177-3AD203B41FA5}">
                      <a16:colId xmlns:a16="http://schemas.microsoft.com/office/drawing/2014/main" val="20000"/>
                    </a:ext>
                  </a:extLst>
                </a:gridCol>
              </a:tblGrid>
              <a:tr h="365941">
                <a:tc>
                  <a:txBody>
                    <a:bodyPr/>
                    <a:lstStyle/>
                    <a:p>
                      <a:pPr algn="ctr"/>
                      <a:r>
                        <a:rPr lang="en-US" sz="1800" dirty="0"/>
                        <a:t>UDF/</a:t>
                      </a:r>
                      <a:r>
                        <a:rPr lang="en-US" sz="1800" baseline="0" dirty="0"/>
                        <a:t>UDAF</a:t>
                      </a:r>
                      <a:endParaRPr lang="en-US" sz="1800" dirty="0"/>
                    </a:p>
                  </a:txBody>
                  <a:tcPr marT="45743" marB="45743"/>
                </a:tc>
                <a:extLst>
                  <a:ext uri="{0D108BD9-81ED-4DB2-BD59-A6C34878D82A}">
                    <a16:rowId xmlns:a16="http://schemas.microsoft.com/office/drawing/2014/main" val="10000"/>
                  </a:ext>
                </a:extLst>
              </a:tr>
              <a:tr h="962796">
                <a:tc>
                  <a:txBody>
                    <a:bodyPr/>
                    <a:lstStyle/>
                    <a:p>
                      <a:pPr algn="ctr"/>
                      <a:r>
                        <a:rPr lang="en-US" sz="1800" dirty="0" err="1"/>
                        <a:t>substr</a:t>
                      </a:r>
                      <a:endParaRPr lang="en-US" sz="1800" dirty="0"/>
                    </a:p>
                    <a:p>
                      <a:pPr algn="ctr"/>
                      <a:r>
                        <a:rPr lang="en-US" sz="1800" dirty="0"/>
                        <a:t>sum</a:t>
                      </a:r>
                    </a:p>
                    <a:p>
                      <a:pPr algn="ctr"/>
                      <a:r>
                        <a:rPr lang="en-US" sz="1800" dirty="0"/>
                        <a:t>average</a:t>
                      </a:r>
                    </a:p>
                  </a:txBody>
                  <a:tcPr marT="45743" marB="45743"/>
                </a:tc>
                <a:extLst>
                  <a:ext uri="{0D108BD9-81ED-4DB2-BD59-A6C34878D82A}">
                    <a16:rowId xmlns:a16="http://schemas.microsoft.com/office/drawing/2014/main" val="10001"/>
                  </a:ext>
                </a:extLst>
              </a:tr>
            </a:tbl>
          </a:graphicData>
        </a:graphic>
      </p:graphicFrame>
      <p:sp>
        <p:nvSpPr>
          <p:cNvPr id="21" name="Line 51"/>
          <p:cNvSpPr>
            <a:spLocks noChangeShapeType="1"/>
          </p:cNvSpPr>
          <p:nvPr/>
        </p:nvSpPr>
        <p:spPr bwMode="auto">
          <a:xfrm flipV="1">
            <a:off x="5029200" y="3810000"/>
            <a:ext cx="45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22" name="Line 51"/>
          <p:cNvSpPr>
            <a:spLocks noChangeShapeType="1"/>
          </p:cNvSpPr>
          <p:nvPr/>
        </p:nvSpPr>
        <p:spPr bwMode="auto">
          <a:xfrm flipH="1" flipV="1">
            <a:off x="3581400" y="2800350"/>
            <a:ext cx="0" cy="228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23" name="Line 51"/>
          <p:cNvSpPr>
            <a:spLocks noChangeShapeType="1"/>
          </p:cNvSpPr>
          <p:nvPr/>
        </p:nvSpPr>
        <p:spPr bwMode="auto">
          <a:xfrm flipV="1">
            <a:off x="5029200" y="5181600"/>
            <a:ext cx="45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24" name="Line 51"/>
          <p:cNvSpPr>
            <a:spLocks noChangeShapeType="1"/>
          </p:cNvSpPr>
          <p:nvPr/>
        </p:nvSpPr>
        <p:spPr bwMode="auto">
          <a:xfrm flipV="1">
            <a:off x="6858000" y="5181600"/>
            <a:ext cx="45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graphicFrame>
        <p:nvGraphicFramePr>
          <p:cNvPr id="25" name="Content Placeholder 52"/>
          <p:cNvGraphicFramePr>
            <a:graphicFrameLocks/>
          </p:cNvGraphicFramePr>
          <p:nvPr/>
        </p:nvGraphicFramePr>
        <p:xfrm>
          <a:off x="7315200" y="4419600"/>
          <a:ext cx="1600200" cy="1457325"/>
        </p:xfrm>
        <a:graphic>
          <a:graphicData uri="http://schemas.openxmlformats.org/drawingml/2006/table">
            <a:tbl>
              <a:tblPr firstRow="1" bandRow="1">
                <a:tableStyleId>{793D81CF-94F2-401A-BA57-92F5A7B2D0C5}</a:tableStyleId>
              </a:tblPr>
              <a:tblGrid>
                <a:gridCol w="1600200">
                  <a:extLst>
                    <a:ext uri="{9D8B030D-6E8A-4147-A177-3AD203B41FA5}">
                      <a16:colId xmlns:a16="http://schemas.microsoft.com/office/drawing/2014/main" val="20000"/>
                    </a:ext>
                  </a:extLst>
                </a:gridCol>
              </a:tblGrid>
              <a:tr h="381147">
                <a:tc>
                  <a:txBody>
                    <a:bodyPr/>
                    <a:lstStyle/>
                    <a:p>
                      <a:pPr algn="ctr"/>
                      <a:r>
                        <a:rPr lang="en-US" sz="1800" dirty="0" err="1"/>
                        <a:t>FileFormats</a:t>
                      </a:r>
                      <a:endParaRPr lang="en-US" sz="1800" dirty="0"/>
                    </a:p>
                  </a:txBody>
                  <a:tcPr marT="45738" marB="45738"/>
                </a:tc>
                <a:extLst>
                  <a:ext uri="{0D108BD9-81ED-4DB2-BD59-A6C34878D82A}">
                    <a16:rowId xmlns:a16="http://schemas.microsoft.com/office/drawing/2014/main" val="10000"/>
                  </a:ext>
                </a:extLst>
              </a:tr>
              <a:tr h="1076178">
                <a:tc>
                  <a:txBody>
                    <a:bodyPr/>
                    <a:lstStyle/>
                    <a:p>
                      <a:pPr algn="ctr"/>
                      <a:r>
                        <a:rPr lang="en-US" sz="1800" dirty="0" err="1"/>
                        <a:t>TextFile</a:t>
                      </a:r>
                      <a:endParaRPr lang="en-US" sz="1800" dirty="0"/>
                    </a:p>
                    <a:p>
                      <a:pPr algn="ctr"/>
                      <a:r>
                        <a:rPr lang="en-US" sz="1800" dirty="0" err="1"/>
                        <a:t>SequenceFile</a:t>
                      </a:r>
                      <a:endParaRPr lang="en-US" sz="1800" dirty="0"/>
                    </a:p>
                    <a:p>
                      <a:pPr algn="ctr"/>
                      <a:r>
                        <a:rPr lang="en-US" sz="1800" dirty="0" err="1"/>
                        <a:t>RCFile</a:t>
                      </a:r>
                      <a:endParaRPr lang="en-US" sz="1800" dirty="0"/>
                    </a:p>
                  </a:txBody>
                  <a:tcPr marT="45738" marB="45738"/>
                </a:tc>
                <a:extLst>
                  <a:ext uri="{0D108BD9-81ED-4DB2-BD59-A6C34878D82A}">
                    <a16:rowId xmlns:a16="http://schemas.microsoft.com/office/drawing/2014/main" val="10001"/>
                  </a:ext>
                </a:extLst>
              </a:tr>
            </a:tbl>
          </a:graphicData>
        </a:graphic>
      </p:graphicFrame>
      <p:graphicFrame>
        <p:nvGraphicFramePr>
          <p:cNvPr id="26" name="Content Placeholder 52"/>
          <p:cNvGraphicFramePr>
            <a:graphicFrameLocks/>
          </p:cNvGraphicFramePr>
          <p:nvPr/>
        </p:nvGraphicFramePr>
        <p:xfrm>
          <a:off x="4648200" y="1828800"/>
          <a:ext cx="2438400" cy="792163"/>
        </p:xfrm>
        <a:graphic>
          <a:graphicData uri="http://schemas.openxmlformats.org/drawingml/2006/table">
            <a:tbl>
              <a:tblPr firstRow="1" bandRow="1">
                <a:tableStyleId>{793D81CF-94F2-401A-BA57-92F5A7B2D0C5}</a:tableStyleId>
              </a:tblPr>
              <a:tblGrid>
                <a:gridCol w="2438400">
                  <a:extLst>
                    <a:ext uri="{9D8B030D-6E8A-4147-A177-3AD203B41FA5}">
                      <a16:colId xmlns:a16="http://schemas.microsoft.com/office/drawing/2014/main" val="20000"/>
                    </a:ext>
                  </a:extLst>
                </a:gridCol>
              </a:tblGrid>
              <a:tr h="792163">
                <a:tc>
                  <a:txBody>
                    <a:bodyPr/>
                    <a:lstStyle/>
                    <a:p>
                      <a:pPr algn="ctr"/>
                      <a:r>
                        <a:rPr lang="en-US" sz="1800" dirty="0"/>
                        <a:t>User-defined</a:t>
                      </a:r>
                      <a:br>
                        <a:rPr lang="en-US" sz="1800" dirty="0"/>
                      </a:br>
                      <a:r>
                        <a:rPr lang="en-US" sz="1800" dirty="0"/>
                        <a:t>Map-reduce Scripts</a:t>
                      </a:r>
                    </a:p>
                  </a:txBody>
                  <a:tcPr marT="45702" marB="45702"/>
                </a:tc>
                <a:extLst>
                  <a:ext uri="{0D108BD9-81ED-4DB2-BD59-A6C34878D82A}">
                    <a16:rowId xmlns:a16="http://schemas.microsoft.com/office/drawing/2014/main" val="10000"/>
                  </a:ext>
                </a:extLst>
              </a:tr>
            </a:tbl>
          </a:graphicData>
        </a:graphic>
      </p:graphicFrame>
      <p:sp>
        <p:nvSpPr>
          <p:cNvPr id="27" name="Line 51"/>
          <p:cNvSpPr>
            <a:spLocks noChangeShapeType="1"/>
          </p:cNvSpPr>
          <p:nvPr/>
        </p:nvSpPr>
        <p:spPr bwMode="auto">
          <a:xfrm flipH="1" flipV="1">
            <a:off x="4800600" y="2667000"/>
            <a:ext cx="0" cy="381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en-US"/>
          </a:p>
        </p:txBody>
      </p:sp>
      <p:sp>
        <p:nvSpPr>
          <p:cNvPr id="11330" name="Rectangle 1"/>
          <p:cNvSpPr>
            <a:spLocks noGrp="1" noChangeArrowheads="1"/>
          </p:cNvSpPr>
          <p:nvPr>
            <p:ph type="title"/>
          </p:nvPr>
        </p:nvSpPr>
        <p:spPr>
          <a:xfrm>
            <a:off x="304800" y="283368"/>
            <a:ext cx="7540625" cy="766763"/>
          </a:xfrm>
        </p:spPr>
        <p:txBody>
          <a:bodyPr tIns="1008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dirty="0"/>
              <a:t>Architecture(Detailed)</a:t>
            </a:r>
          </a:p>
        </p:txBody>
      </p:sp>
      <p:sp>
        <p:nvSpPr>
          <p:cNvPr id="11331" name="Rectangle 30"/>
          <p:cNvSpPr>
            <a:spLocks noChangeArrowheads="1"/>
          </p:cNvSpPr>
          <p:nvPr/>
        </p:nvSpPr>
        <p:spPr bwMode="auto">
          <a:xfrm>
            <a:off x="762000" y="6211888"/>
            <a:ext cx="784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ea typeface="ＭＳ Ｐゴシック" panose="020B0600070205080204" pitchFamily="34" charset="-128"/>
              </a:defRPr>
            </a:lvl1pPr>
            <a:lvl2pPr marL="742950" indent="-285750">
              <a:defRPr>
                <a:solidFill>
                  <a:schemeClr val="tx1"/>
                </a:solidFill>
                <a:latin typeface="Trebuchet MS" panose="020B0603020202020204" pitchFamily="34" charset="0"/>
                <a:ea typeface="ＭＳ Ｐゴシック" panose="020B0600070205080204" pitchFamily="34" charset="-128"/>
              </a:defRPr>
            </a:lvl2pPr>
            <a:lvl3pPr marL="1143000" indent="-228600">
              <a:defRPr>
                <a:solidFill>
                  <a:schemeClr val="tx1"/>
                </a:solidFill>
                <a:latin typeface="Trebuchet MS" panose="020B0603020202020204" pitchFamily="34" charset="0"/>
                <a:ea typeface="ＭＳ Ｐゴシック" panose="020B0600070205080204" pitchFamily="34" charset="-128"/>
              </a:defRPr>
            </a:lvl3pPr>
            <a:lvl4pPr marL="1600200" indent="-228600">
              <a:defRPr>
                <a:solidFill>
                  <a:schemeClr val="tx1"/>
                </a:solidFill>
                <a:latin typeface="Trebuchet MS" panose="020B0603020202020204" pitchFamily="34" charset="0"/>
                <a:ea typeface="ＭＳ Ｐゴシック" panose="020B0600070205080204" pitchFamily="34" charset="-128"/>
              </a:defRPr>
            </a:lvl4pPr>
            <a:lvl5pPr marL="2057400" indent="-228600">
              <a:defRPr>
                <a:solidFill>
                  <a:schemeClr val="tx1"/>
                </a:solidFill>
                <a:latin typeface="Trebuchet MS" panose="020B0603020202020204" pitchFamily="34" charset="0"/>
                <a:ea typeface="ＭＳ Ｐゴシック" panose="020B0600070205080204" pitchFamily="34" charset="-128"/>
              </a:defRPr>
            </a:lvl5pPr>
            <a:lvl6pPr marL="25146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6pPr>
            <a:lvl7pPr marL="29718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7pPr>
            <a:lvl8pPr marL="34290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8pPr>
            <a:lvl9pPr marL="3886200" indent="-228600" fontAlgn="base">
              <a:spcBef>
                <a:spcPct val="0"/>
              </a:spcBef>
              <a:spcAft>
                <a:spcPct val="0"/>
              </a:spcAft>
              <a:defRPr>
                <a:solidFill>
                  <a:schemeClr val="tx1"/>
                </a:solidFill>
                <a:latin typeface="Trebuchet MS" panose="020B0603020202020204" pitchFamily="34" charset="0"/>
                <a:ea typeface="ＭＳ Ｐゴシック" panose="020B0600070205080204" pitchFamily="34" charset="-128"/>
              </a:defRPr>
            </a:lvl9pPr>
          </a:lstStyle>
          <a:p>
            <a:r>
              <a:rPr lang="en-US" altLang="en-US">
                <a:hlinkClick r:id="rId4"/>
              </a:rPr>
              <a:t>http://www.slideshare.net/cloudera/hw09-hadoop-development-at-facebook-hive-and-hdfs</a:t>
            </a:r>
            <a:endParaRPr lang="en-US" altLang="en-US"/>
          </a:p>
        </p:txBody>
      </p:sp>
    </p:spTree>
    <p:extLst>
      <p:ext uri="{BB962C8B-B14F-4D97-AF65-F5344CB8AC3E}">
        <p14:creationId xmlns:p14="http://schemas.microsoft.com/office/powerpoint/2010/main" val="4189548463"/>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par>
                                <p:cTn id="13" presetID="3" presetClass="entr" presetSubtype="1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ox(in)">
                                      <p:cBhvr>
                                        <p:cTn id="26" dur="500"/>
                                        <p:tgtEl>
                                          <p:spTgt spid="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heckerboard(across)">
                                      <p:cBhvr>
                                        <p:cTn id="31" dur="500"/>
                                        <p:tgtEl>
                                          <p:spTgt spid="7"/>
                                        </p:tgtEl>
                                      </p:cBhvr>
                                    </p:animEffect>
                                  </p:childTnLst>
                                </p:cTn>
                              </p:par>
                              <p:par>
                                <p:cTn id="32" presetID="5" presetClass="entr" presetSubtype="1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checkerboard(across)">
                                      <p:cBhvr>
                                        <p:cTn id="34" dur="500"/>
                                        <p:tgtEl>
                                          <p:spTgt spid="26"/>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checkerboard(across)">
                                      <p:cBhvr>
                                        <p:cTn id="37" dur="500"/>
                                        <p:tgtEl>
                                          <p:spTgt spid="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amond(in)">
                                      <p:cBhvr>
                                        <p:cTn id="42" dur="2000"/>
                                        <p:tgtEl>
                                          <p:spTgt spid="20"/>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amond(in)">
                                      <p:cBhvr>
                                        <p:cTn id="45" dur="2000"/>
                                        <p:tgtEl>
                                          <p:spTgt spid="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8" presetClass="entr" presetSubtype="16"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diamond(in)">
                                      <p:cBhvr>
                                        <p:cTn id="50" dur="2000"/>
                                        <p:tgtEl>
                                          <p:spTgt spid="18"/>
                                        </p:tgtEl>
                                      </p:cBhvr>
                                    </p:animEffect>
                                  </p:childTnLst>
                                </p:cTn>
                              </p:par>
                              <p:par>
                                <p:cTn id="51" presetID="8" presetClass="entr" presetSubtype="16"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diamond(in)">
                                      <p:cBhvr>
                                        <p:cTn id="53" dur="2000"/>
                                        <p:tgtEl>
                                          <p:spTgt spid="23"/>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diamond(in)">
                                      <p:cBhvr>
                                        <p:cTn id="56" dur="2000"/>
                                        <p:tgtEl>
                                          <p:spTgt spid="1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blinds(horizontal)">
                                      <p:cBhvr>
                                        <p:cTn id="64" dur="500"/>
                                        <p:tgtEl>
                                          <p:spTgt spid="6"/>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P spid="12" grpId="0" animBg="1"/>
      <p:bldP spid="19" grpId="0" animBg="1"/>
      <p:bldP spid="21" grpId="0" animBg="1"/>
      <p:bldP spid="22" grpId="0" animBg="1"/>
      <p:bldP spid="23" grpId="0" animBg="1"/>
      <p:bldP spid="24" grpId="0" animBg="1"/>
      <p:bldP spid="27" grpId="0" animBg="1"/>
    </p:bldLst>
  </p:timing>
</p:sld>
</file>

<file path=ppt/theme/theme1.xml><?xml version="1.0" encoding="utf-8"?>
<a:theme xmlns:a="http://schemas.openxmlformats.org/drawingml/2006/main" name="UMKC_PP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7975</TotalTime>
  <Words>1969</Words>
  <Application>Microsoft Office PowerPoint</Application>
  <PresentationFormat>On-screen Show (4:3)</PresentationFormat>
  <Paragraphs>461</Paragraphs>
  <Slides>47</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-apple-system</vt:lpstr>
      <vt:lpstr>Arial</vt:lpstr>
      <vt:lpstr>Calibri</vt:lpstr>
      <vt:lpstr>Franklin Gothic Book</vt:lpstr>
      <vt:lpstr>Helvetica</vt:lpstr>
      <vt:lpstr>Times New Roman</vt:lpstr>
      <vt:lpstr>Trebuchet MS</vt:lpstr>
      <vt:lpstr>Vista Sans OT Reg</vt:lpstr>
      <vt:lpstr>Wingdings</vt:lpstr>
      <vt:lpstr>Wingdings 3</vt:lpstr>
      <vt:lpstr>UMKC_PPT1</vt:lpstr>
      <vt:lpstr>CSEE5590/490 Big Data Programming  Lesson 4- Hive</vt:lpstr>
      <vt:lpstr>Agenda</vt:lpstr>
      <vt:lpstr>Data Analysts with Hadoop</vt:lpstr>
      <vt:lpstr>Hadoop MR</vt:lpstr>
      <vt:lpstr>Motivation</vt:lpstr>
      <vt:lpstr>Motivation</vt:lpstr>
      <vt:lpstr>What is HIVE ?</vt:lpstr>
      <vt:lpstr>Hive architecture </vt:lpstr>
      <vt:lpstr>Architecture(Detailed)</vt:lpstr>
      <vt:lpstr>Sample Query Plan</vt:lpstr>
      <vt:lpstr>Application</vt:lpstr>
      <vt:lpstr>Pros</vt:lpstr>
      <vt:lpstr>Cons</vt:lpstr>
      <vt:lpstr>Hive Data Model</vt:lpstr>
      <vt:lpstr>Hive Data Model Contd.</vt:lpstr>
      <vt:lpstr>Hive Data Model Contd.</vt:lpstr>
      <vt:lpstr>Hierarchy of Hive Partitions</vt:lpstr>
      <vt:lpstr>Hive Data Model Contd.</vt:lpstr>
      <vt:lpstr>HiveQL</vt:lpstr>
      <vt:lpstr>Hive SerDe</vt:lpstr>
      <vt:lpstr>Data model.. cont</vt:lpstr>
      <vt:lpstr>Query Language (HiveQL)</vt:lpstr>
      <vt:lpstr>Data Storage</vt:lpstr>
      <vt:lpstr>Hive Usage @ Facebook</vt:lpstr>
      <vt:lpstr>Hive v/s Pig</vt:lpstr>
      <vt:lpstr>Hive v/s Pig</vt:lpstr>
      <vt:lpstr>Hive Commands Practise</vt:lpstr>
      <vt:lpstr>In Class Exercise</vt:lpstr>
      <vt:lpstr>Hive Commands Use Case: Petrol</vt:lpstr>
      <vt:lpstr>Hive Commands Use Case - Petrol</vt:lpstr>
      <vt:lpstr>Hive Commands Use Case - Petrol</vt:lpstr>
      <vt:lpstr>Hive Commands Use Case - Petrol</vt:lpstr>
      <vt:lpstr>Hive Commands Use Case - Petrol</vt:lpstr>
      <vt:lpstr>Hive Commands Use Case - Petrol</vt:lpstr>
      <vt:lpstr>Hive Commands Use Case - Petrol</vt:lpstr>
      <vt:lpstr>In Class Exercise</vt:lpstr>
      <vt:lpstr>Hive Commands Use Case - OLYMPICS</vt:lpstr>
      <vt:lpstr>Hive Commands Use Case - OLYMPICS</vt:lpstr>
      <vt:lpstr>Hive Commands Use Case - OLYMPICS</vt:lpstr>
      <vt:lpstr>Hive Commands Use Case - OLYMPICS</vt:lpstr>
      <vt:lpstr>Hive Commands Use Case - OLYMPICS</vt:lpstr>
      <vt:lpstr>Hive Commands Use Case - OLYMPICS</vt:lpstr>
      <vt:lpstr>Hive Commands Use Case - OLYMPICS</vt:lpstr>
      <vt:lpstr>PowerPoint Presentation</vt:lpstr>
      <vt:lpstr>Hive Commands Use Case - MovieLens</vt:lpstr>
      <vt:lpstr>Task</vt:lpstr>
      <vt:lpstr>Reference</vt:lpstr>
    </vt:vector>
  </TitlesOfParts>
  <Company>LetsNurture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{Keyword Research, Keyword Ideas,Anchor Text Variation, Content Ideas, Content Curation}</dc:title>
  <dc:creator>Ketan Raval</dc:creator>
  <cp:lastModifiedBy>Maham</cp:lastModifiedBy>
  <cp:revision>168</cp:revision>
  <dcterms:created xsi:type="dcterms:W3CDTF">2012-06-07T13:28:31Z</dcterms:created>
  <dcterms:modified xsi:type="dcterms:W3CDTF">2019-09-15T19:51:49Z</dcterms:modified>
</cp:coreProperties>
</file>