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6" r:id="rId29"/>
    <p:sldId id="289" r:id="rId30"/>
    <p:sldId id="292" r:id="rId31"/>
    <p:sldId id="293" r:id="rId32"/>
    <p:sldId id="294" r:id="rId33"/>
    <p:sldId id="295" r:id="rId34"/>
    <p:sldId id="296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0932-6BB9-4458-A229-27D8E0A42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D95C2-FBD3-413F-B0B8-5E1EE95E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F426-9AFF-45B2-9ED7-34C28AB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3BEF-CC64-4151-8325-0A5EB916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153D-AF8B-42B9-9248-5A0D9E34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2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2483-DA11-4786-982C-62927F47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BD4DE-317A-47F5-A0CA-18592400B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17F4E-5890-463D-8908-77AC098C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EC2A-90C9-42C9-B904-1A60CA35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D29A-A574-4AA2-B4B7-1C0EA2C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4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9C72E-6766-4ED0-AA62-E14E6EDB5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F54FF-9520-48CE-8283-3D71E00EF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1EEB-5D9F-4F3E-A6FC-550E0340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597F-32B1-4F14-8364-2EE4FAF0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8F25A-A6DA-4CBC-B055-55D68901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4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EE54-BAC4-419F-8322-3E612588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7A84-904B-4DF6-84F1-17376E67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04B4-DC36-4066-8F93-4DCB8F2F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9103-C48C-44DA-8211-082A8217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A3A74-CA46-4650-A7CB-766ACDD5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693E-EE2B-4928-AB10-3D139F50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4BFF2-C07B-4AE8-8C09-CD75A38ED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F076-5C15-42FB-BD4B-A5A6CA9A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6F55-EE73-473F-8892-F23C3B3C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31062-D780-4E96-8C8F-0338CE4D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3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4873-AFB7-4919-A7A5-9FF56154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538B-7DDC-4AA9-9F58-ED0193EB3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02F78-D26E-4488-8172-3F68F1C1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8F92-E89D-4DE4-9DE6-C6A30511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8EAB8-96A1-4844-91D3-8C5E9614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0C41-A438-4815-A4D4-86858ED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3C4F-365E-4A04-8CFA-CD5A276B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2AB70-E1F5-40AB-82B0-B25F32DA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AF584-7179-443B-9785-750235ED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3BE1C-0E13-4B93-B125-824D03423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7F9F8-8DA3-4972-BA62-2135383EA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ACC21-2D90-48D9-8F5A-46B87BBF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E2E1-D60E-4AF7-A7AC-57AC2CE4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A7D2A-EE34-4E04-9B56-CC04BC53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8BFE-62FA-40E5-BDF0-F1D83FA7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B75F6-42D2-48C2-BD1B-8749732E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B86E5-49BC-4F20-9520-5294B24B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76254-7723-4D16-814F-160BE854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5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9607B-8A7C-4BC0-9511-1EEC589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195D9-DDD5-4F9A-9B0F-AC34AD44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7AAE8-24D7-4AED-84C0-BB68FC98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7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C5A4-BBEB-4AAF-ADF8-E25B2EE2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3866-C598-4532-890D-3A7678B9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4F157-81DA-4F42-BB99-81BF303D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32054-BB06-4543-B499-D9162D05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7972B-BDC4-4DAA-9D7B-5A0A30A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E8831-C7AB-4AE6-9E16-B17EEA2F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3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C6F9-2270-4A22-9298-F3377638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27C88-E61A-4F0F-9DBA-9A6E3D32F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7302-44D6-4CE9-B934-4DB9A4B3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A5EDF-A71F-4DB1-9300-9463E02F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7555-044A-4213-9FE4-0075C257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B553B-D5C5-47AA-A5AE-E2D3A764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E128B-73F2-4B5C-AD23-5229A339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35A2-CCA7-46BA-B2EA-358CFD82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8469-4F85-4349-965D-D8A418F4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CE01-4A9F-46BC-8E8D-EE9B21D3117D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618B2-B3B1-40AB-8EE8-1E87D7D14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DA54-8561-40A0-9F4D-1D27942C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E94D-23B4-42E6-AD11-B91BFDFF6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sbt.org/0.13/tutorial/Installing-sbt-on-Window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derhuerst/1b15ff4652a867391f03" TargetMode="External"/><Relationship Id="rId2" Type="http://schemas.openxmlformats.org/officeDocument/2006/relationships/hyperlink" Target="https://www.digitalocean.com/community/tutorials/how-to-install-hadoop-in-stand-alone-mode-on-ubuntu-16-0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commands_manual.pdf" TargetMode="External"/><Relationship Id="rId2" Type="http://schemas.openxmlformats.org/officeDocument/2006/relationships/hyperlink" Target="https://archive.cloudera.com/cdh5/cdh/5/hadoop/hadoop-project-dist/hadoop-hdfs/HDFSCommand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geekstuff.com/2015/02/hadoop-command-reference/#comments" TargetMode="External"/><Relationship Id="rId4" Type="http://schemas.openxmlformats.org/officeDocument/2006/relationships/hyperlink" Target="https://linoxide.com/images/hadoop-hdfs-commands-cheatsheet-900x1500.p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i.wordpress.com/2013/05/25/setup-maven-project-for-hadoop-in-5mn/" TargetMode="External"/><Relationship Id="rId2" Type="http://schemas.openxmlformats.org/officeDocument/2006/relationships/hyperlink" Target="http://hadoop.apache.org/docs/current/hadoop-project-dist/hadoop-common/CommandsManual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s.emory.edu/~cheung/Courses/554/Syllabus/9-parallel/matrix-mult.html" TargetMode="External"/><Relationship Id="rId7" Type="http://schemas.openxmlformats.org/officeDocument/2006/relationships/hyperlink" Target="https://www.programiz.com/dsa/graph-dfs" TargetMode="External"/><Relationship Id="rId2" Type="http://schemas.openxmlformats.org/officeDocument/2006/relationships/hyperlink" Target="https://highlyscalable.wordpress.com/2012/02/01/mapreduce-patter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earth.com/practice/algorithms/graphs/breadth-first-search/tutorial/" TargetMode="External"/><Relationship Id="rId5" Type="http://schemas.openxmlformats.org/officeDocument/2006/relationships/hyperlink" Target="https://www.programiz.com/dsa/graph-bfs" TargetMode="External"/><Relationship Id="rId4" Type="http://schemas.openxmlformats.org/officeDocument/2006/relationships/hyperlink" Target="https://lendap.wordpress.com/2015/02/16/matrix-multiplication-with-mapredu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B36C-7B25-4967-A936-6EF3D7F78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CSEE5590/490 Big Data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07E23-C20A-483D-B7C5-278E153BE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Lesson 3 – Hadoop and Map Reduce</a:t>
            </a:r>
          </a:p>
        </p:txBody>
      </p:sp>
    </p:spTree>
    <p:extLst>
      <p:ext uri="{BB962C8B-B14F-4D97-AF65-F5344CB8AC3E}">
        <p14:creationId xmlns:p14="http://schemas.microsoft.com/office/powerpoint/2010/main" val="261867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TOOLS: SBT and MAVEN</a:t>
            </a:r>
          </a:p>
        </p:txBody>
      </p:sp>
    </p:spTree>
    <p:extLst>
      <p:ext uri="{BB962C8B-B14F-4D97-AF65-F5344CB8AC3E}">
        <p14:creationId xmlns:p14="http://schemas.microsoft.com/office/powerpoint/2010/main" val="44159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0990"/>
            <a:ext cx="10972800" cy="1143000"/>
          </a:xfrm>
        </p:spPr>
        <p:txBody>
          <a:bodyPr/>
          <a:lstStyle/>
          <a:p>
            <a:r>
              <a:rPr lang="en-US" dirty="0"/>
              <a:t>What is Build Tools?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automation is the act of scripting or automating a wide variety of tasks that software developers do in their day-to-day activities including things like:</a:t>
            </a:r>
          </a:p>
          <a:p>
            <a:endParaRPr lang="en-US" dirty="0"/>
          </a:p>
          <a:p>
            <a:pPr lvl="1"/>
            <a:r>
              <a:rPr lang="en-US" dirty="0"/>
              <a:t>compiling computer source code into binary code</a:t>
            </a:r>
          </a:p>
          <a:p>
            <a:pPr lvl="1"/>
            <a:r>
              <a:rPr lang="en-US" dirty="0"/>
              <a:t>packaging binary code</a:t>
            </a:r>
          </a:p>
          <a:p>
            <a:pPr lvl="1"/>
            <a:r>
              <a:rPr lang="en-US" dirty="0"/>
              <a:t>running automated tests</a:t>
            </a:r>
          </a:p>
          <a:p>
            <a:pPr lvl="1"/>
            <a:r>
              <a:rPr lang="en-US" dirty="0"/>
              <a:t>deploying to production systems</a:t>
            </a:r>
          </a:p>
          <a:p>
            <a:pPr lvl="1"/>
            <a:r>
              <a:rPr lang="en-US" dirty="0"/>
              <a:t>creating documentation and/or release notes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2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SBT stands for Scala Build Tool</a:t>
            </a:r>
          </a:p>
          <a:p>
            <a:r>
              <a:rPr lang="en-US" dirty="0"/>
              <a:t>SBT is an open source build tool for Scala and Java projects, similar to Java's Maven or 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4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http://www.scala-sbt.org/0.13/tutorial/Installing-sbt-on-Windows.html</a:t>
            </a:r>
            <a:endParaRPr lang="en-US" dirty="0"/>
          </a:p>
          <a:p>
            <a:r>
              <a:rPr lang="en-US" dirty="0"/>
              <a:t>Install SBT.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sbt</a:t>
            </a:r>
            <a:r>
              <a:rPr lang="en-US" b="1" dirty="0"/>
              <a:t> clean </a:t>
            </a:r>
            <a:r>
              <a:rPr lang="en-US" dirty="0"/>
              <a:t>: cleans the jars and classes generated from previous run</a:t>
            </a:r>
          </a:p>
          <a:p>
            <a:r>
              <a:rPr lang="en-US" b="1" dirty="0" err="1"/>
              <a:t>sbt</a:t>
            </a:r>
            <a:r>
              <a:rPr lang="en-US" b="1" dirty="0"/>
              <a:t> package </a:t>
            </a:r>
            <a:r>
              <a:rPr lang="en-US" dirty="0"/>
              <a:t>: creates a light jar, with the classes generated</a:t>
            </a:r>
          </a:p>
          <a:p>
            <a:r>
              <a:rPr lang="en-US" b="1" dirty="0" err="1"/>
              <a:t>sbt</a:t>
            </a:r>
            <a:r>
              <a:rPr lang="en-US" b="1" dirty="0"/>
              <a:t> assembly : </a:t>
            </a:r>
            <a:r>
              <a:rPr lang="en-US" dirty="0"/>
              <a:t>creates a fat jar without all the dependences compiled with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Note : </a:t>
            </a:r>
            <a:r>
              <a:rPr lang="en-US" sz="2400" dirty="0"/>
              <a:t>we would be creating fat jar for deployment in spark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8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2874"/>
            <a:ext cx="10515600" cy="1325563"/>
          </a:xfrm>
        </p:spPr>
        <p:txBody>
          <a:bodyPr/>
          <a:lstStyle/>
          <a:p>
            <a:r>
              <a:rPr lang="en-US" dirty="0"/>
              <a:t>SBT related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main files which are involved with </a:t>
            </a:r>
            <a:r>
              <a:rPr lang="en-US" dirty="0" err="1"/>
              <a:t>sbt</a:t>
            </a:r>
            <a:r>
              <a:rPr lang="en-US" dirty="0"/>
              <a:t> are</a:t>
            </a:r>
          </a:p>
          <a:p>
            <a:r>
              <a:rPr lang="en-US" dirty="0" err="1"/>
              <a:t>Build.sbt</a:t>
            </a:r>
            <a:r>
              <a:rPr lang="en-US" dirty="0"/>
              <a:t> : Dependencies libraries are specified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479"/>
          <a:stretch/>
        </p:blipFill>
        <p:spPr>
          <a:xfrm>
            <a:off x="1166813" y="2471738"/>
            <a:ext cx="10566400" cy="3921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273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related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Plugins.sbt</a:t>
            </a:r>
            <a:r>
              <a:rPr lang="en-US" dirty="0"/>
              <a:t> / </a:t>
            </a:r>
            <a:r>
              <a:rPr lang="en-US" dirty="0" err="1"/>
              <a:t>assembly.sbt</a:t>
            </a:r>
            <a:r>
              <a:rPr lang="en-US" dirty="0"/>
              <a:t> : The version of </a:t>
            </a:r>
            <a:r>
              <a:rPr lang="en-US" dirty="0" err="1"/>
              <a:t>sbt</a:t>
            </a:r>
            <a:r>
              <a:rPr lang="en-US" dirty="0"/>
              <a:t> used is specified in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971"/>
          <a:stretch/>
        </p:blipFill>
        <p:spPr>
          <a:xfrm>
            <a:off x="828561" y="2895600"/>
            <a:ext cx="10534879" cy="2928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93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Maven is a software project management and comprehension tool. Based on the concept of a project object model (POM), Maven can manage a project's build, reporting and documentation from a central piece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0606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mvn</a:t>
            </a:r>
            <a:r>
              <a:rPr lang="en-US" b="1" dirty="0"/>
              <a:t> compile </a:t>
            </a:r>
            <a:r>
              <a:rPr lang="en-US" dirty="0"/>
              <a:t>- compile the source code of the project</a:t>
            </a:r>
          </a:p>
          <a:p>
            <a:r>
              <a:rPr lang="en-US" b="1" dirty="0" err="1"/>
              <a:t>mvn</a:t>
            </a:r>
            <a:r>
              <a:rPr lang="en-US" b="1" dirty="0"/>
              <a:t> test </a:t>
            </a:r>
            <a:r>
              <a:rPr lang="en-US" dirty="0"/>
              <a:t>- test the compiled source code using a suitable unit testing framework. These tests should not require the code be packaged or deployed</a:t>
            </a:r>
          </a:p>
          <a:p>
            <a:r>
              <a:rPr lang="en-US" b="1" dirty="0" err="1"/>
              <a:t>mvn</a:t>
            </a:r>
            <a:r>
              <a:rPr lang="en-US" b="1" dirty="0"/>
              <a:t> package </a:t>
            </a:r>
            <a:r>
              <a:rPr lang="en-US" dirty="0"/>
              <a:t>- take the compiled code and package it in its distributable format, such as a JAR.</a:t>
            </a:r>
          </a:p>
        </p:txBody>
      </p:sp>
    </p:spTree>
    <p:extLst>
      <p:ext uri="{BB962C8B-B14F-4D97-AF65-F5344CB8AC3E}">
        <p14:creationId xmlns:p14="http://schemas.microsoft.com/office/powerpoint/2010/main" val="135027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related File: pom.xml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0228"/>
            <a:ext cx="10972800" cy="43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7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2159-89A4-4999-BB57-D51B88AD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D8F9-7501-4837-95C3-80BA7295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en-IN" dirty="0"/>
              <a:t>Additional Help on Hadoop Installation : </a:t>
            </a:r>
            <a:r>
              <a:rPr lang="en-IN" dirty="0">
                <a:hlinkClick r:id="rId2"/>
              </a:rPr>
              <a:t>https://www.digitalocean.com/community/tutorials/how-to-install-hadoop-in-stand-alone-mode-on-ubuntu-16-04</a:t>
            </a:r>
            <a:endParaRPr lang="en-IN" dirty="0"/>
          </a:p>
          <a:p>
            <a:r>
              <a:rPr lang="en-IN" dirty="0"/>
              <a:t>GitHub Installation In Ubuntu/Windows/Mac:</a:t>
            </a:r>
          </a:p>
          <a:p>
            <a:pPr indent="0">
              <a:buNone/>
            </a:pPr>
            <a:r>
              <a:rPr lang="en-IN" dirty="0">
                <a:hlinkClick r:id="rId3"/>
              </a:rPr>
              <a:t>https://gist.github.com/derhuerst/1b15ff4652a867391f03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29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maven in your local system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https://maven.apache.org/download.cgi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5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Maven </a:t>
            </a:r>
            <a:r>
              <a:rPr lang="en-US" b="1" dirty="0" err="1"/>
              <a:t>MapReduce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344" cy="4351338"/>
          </a:xfrm>
        </p:spPr>
        <p:txBody>
          <a:bodyPr/>
          <a:lstStyle/>
          <a:p>
            <a:r>
              <a:rPr lang="en-US" dirty="0"/>
              <a:t>Create a Maven Project in IntelliJ</a:t>
            </a:r>
          </a:p>
          <a:p>
            <a:r>
              <a:rPr lang="en-US" dirty="0"/>
              <a:t>Use the pom.xml from the existing project for Hadoop jars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44" y="1219769"/>
            <a:ext cx="4438256" cy="39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2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" y="265112"/>
            <a:ext cx="10515600" cy="1325563"/>
          </a:xfrm>
        </p:spPr>
        <p:txBody>
          <a:bodyPr/>
          <a:lstStyle/>
          <a:p>
            <a:r>
              <a:rPr lang="en-US" b="1" dirty="0" err="1"/>
              <a:t>WordCount</a:t>
            </a:r>
            <a:r>
              <a:rPr lang="en-US" b="1" dirty="0"/>
              <a:t> Main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70" t="15128" r="10795" b="8343"/>
          <a:stretch/>
        </p:blipFill>
        <p:spPr>
          <a:xfrm>
            <a:off x="2431790" y="1300802"/>
            <a:ext cx="7391400" cy="4874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070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WordCount</a:t>
            </a:r>
            <a:r>
              <a:rPr lang="en-US" dirty="0"/>
              <a:t> Mapper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16" t="9796" r="1356" b="5520"/>
          <a:stretch/>
        </p:blipFill>
        <p:spPr>
          <a:xfrm>
            <a:off x="660797" y="1513267"/>
            <a:ext cx="7855424" cy="4921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570656" y="600637"/>
            <a:ext cx="3621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am a student </a:t>
            </a:r>
          </a:p>
          <a:p>
            <a:r>
              <a:rPr lang="en-US" sz="2800" dirty="0"/>
              <a:t>I like reading books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615" y="2282425"/>
            <a:ext cx="2471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I: 1</a:t>
            </a:r>
          </a:p>
          <a:p>
            <a:r>
              <a:rPr lang="en-US" sz="2800" dirty="0"/>
              <a:t>am: 1</a:t>
            </a:r>
          </a:p>
          <a:p>
            <a:r>
              <a:rPr lang="en-US" sz="2800" dirty="0"/>
              <a:t>a: 1</a:t>
            </a:r>
          </a:p>
          <a:p>
            <a:r>
              <a:rPr lang="en-US" sz="2800" dirty="0"/>
              <a:t>student: 1</a:t>
            </a:r>
          </a:p>
          <a:p>
            <a:endParaRPr lang="en-US" sz="2800" dirty="0"/>
          </a:p>
          <a:p>
            <a:r>
              <a:rPr lang="en-US" sz="2800" dirty="0"/>
              <a:t>I: 1</a:t>
            </a:r>
          </a:p>
          <a:p>
            <a:r>
              <a:rPr lang="en-US" sz="2800" dirty="0"/>
              <a:t>like: 1</a:t>
            </a:r>
          </a:p>
          <a:p>
            <a:r>
              <a:rPr lang="en-US" sz="2800" dirty="0"/>
              <a:t>reading: 1</a:t>
            </a:r>
          </a:p>
          <a:p>
            <a:r>
              <a:rPr lang="en-US" sz="2800" dirty="0"/>
              <a:t>books: 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429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WordCount</a:t>
            </a:r>
            <a:r>
              <a:rPr lang="en-US" dirty="0"/>
              <a:t> Reducer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79" t="10388" r="1187" b="5242"/>
          <a:stretch/>
        </p:blipFill>
        <p:spPr>
          <a:xfrm>
            <a:off x="783218" y="1475431"/>
            <a:ext cx="7432343" cy="4606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735312" y="2220933"/>
            <a:ext cx="34566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I: 2</a:t>
            </a:r>
          </a:p>
          <a:p>
            <a:r>
              <a:rPr lang="en-US" sz="3200" dirty="0"/>
              <a:t>am: 1</a:t>
            </a:r>
          </a:p>
          <a:p>
            <a:r>
              <a:rPr lang="en-US" sz="3200" dirty="0"/>
              <a:t>a: 1</a:t>
            </a:r>
          </a:p>
          <a:p>
            <a:r>
              <a:rPr lang="en-US" sz="3200" dirty="0"/>
              <a:t>student: 1</a:t>
            </a:r>
          </a:p>
          <a:p>
            <a:endParaRPr lang="en-US" sz="3200" dirty="0"/>
          </a:p>
          <a:p>
            <a:r>
              <a:rPr lang="en-US" sz="3200" dirty="0"/>
              <a:t>like: 1</a:t>
            </a:r>
          </a:p>
          <a:p>
            <a:r>
              <a:rPr lang="en-US" sz="3200" dirty="0"/>
              <a:t>reading: 1</a:t>
            </a:r>
          </a:p>
          <a:p>
            <a:r>
              <a:rPr lang="en-US" sz="3200" dirty="0"/>
              <a:t>books: 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3933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3" y="365125"/>
            <a:ext cx="11709779" cy="1325563"/>
          </a:xfrm>
        </p:spPr>
        <p:txBody>
          <a:bodyPr/>
          <a:lstStyle/>
          <a:p>
            <a:r>
              <a:rPr lang="en-US" b="1" dirty="0"/>
              <a:t>Debugging the project (</a:t>
            </a:r>
            <a:r>
              <a:rPr lang="en-US" sz="3600" b="1" dirty="0"/>
              <a:t>command:</a:t>
            </a:r>
            <a:r>
              <a:rPr lang="en-US" b="1" dirty="0"/>
              <a:t> </a:t>
            </a:r>
            <a:r>
              <a:rPr lang="en-US" sz="3600" i="1" dirty="0" err="1"/>
              <a:t>mvn</a:t>
            </a:r>
            <a:r>
              <a:rPr lang="en-US" sz="3600" i="1" dirty="0"/>
              <a:t> clean package</a:t>
            </a:r>
            <a:r>
              <a:rPr lang="en-US" b="1" dirty="0"/>
              <a:t>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25"/>
          <a:stretch/>
        </p:blipFill>
        <p:spPr>
          <a:xfrm>
            <a:off x="944538" y="1526914"/>
            <a:ext cx="9793406" cy="4956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3570" y="2306472"/>
            <a:ext cx="955343" cy="1774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382713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two local files in terminal  by the names input and output</a:t>
            </a:r>
          </a:p>
          <a:p>
            <a:pPr marL="0" indent="0">
              <a:buNone/>
            </a:pPr>
            <a:r>
              <a:rPr lang="en-US" i="1" dirty="0" err="1"/>
              <a:t>Sudo</a:t>
            </a:r>
            <a:r>
              <a:rPr lang="en-US" i="1" dirty="0"/>
              <a:t> vi input</a:t>
            </a:r>
          </a:p>
          <a:p>
            <a:pPr marL="0" indent="0">
              <a:buNone/>
            </a:pPr>
            <a:r>
              <a:rPr lang="en-US" i="1" dirty="0"/>
              <a:t>Than add some data to it such as “How are you doing”</a:t>
            </a:r>
          </a:p>
          <a:p>
            <a:r>
              <a:rPr lang="en-US" i="1" dirty="0"/>
              <a:t>Push the file to Hadoop</a:t>
            </a:r>
          </a:p>
          <a:p>
            <a:pPr marL="0" indent="0">
              <a:buNone/>
            </a:pPr>
            <a:r>
              <a:rPr lang="en-US" i="1" dirty="0"/>
              <a:t>[group1@kc-sce-cloudera-01 ~]$  </a:t>
            </a:r>
            <a:r>
              <a:rPr lang="en-US" i="1" dirty="0" err="1"/>
              <a:t>hadoop</a:t>
            </a:r>
            <a:r>
              <a:rPr lang="en-US" i="1" dirty="0"/>
              <a:t> fs –put </a:t>
            </a:r>
            <a:r>
              <a:rPr lang="en-US" i="1" dirty="0" err="1"/>
              <a:t>localinput</a:t>
            </a:r>
            <a:r>
              <a:rPr lang="en-US" i="1" dirty="0"/>
              <a:t> </a:t>
            </a:r>
            <a:r>
              <a:rPr lang="en-US" i="1" dirty="0" err="1"/>
              <a:t>hadoopinput</a:t>
            </a:r>
            <a:endParaRPr lang="en-US" i="1" dirty="0"/>
          </a:p>
          <a:p>
            <a:r>
              <a:rPr lang="en-US" i="1" dirty="0" err="1"/>
              <a:t>hadoop</a:t>
            </a:r>
            <a:r>
              <a:rPr lang="en-US" i="1" dirty="0"/>
              <a:t> fs –</a:t>
            </a:r>
            <a:r>
              <a:rPr lang="en-US" i="1" dirty="0" err="1"/>
              <a:t>ls</a:t>
            </a:r>
            <a:r>
              <a:rPr lang="en-US" i="1" dirty="0"/>
              <a:t> – this command displays </a:t>
            </a:r>
            <a:r>
              <a:rPr lang="en-US" i="1" dirty="0" err="1"/>
              <a:t>hadoop</a:t>
            </a:r>
            <a:r>
              <a:rPr lang="en-US" i="1" dirty="0"/>
              <a:t> files in the HDFS</a:t>
            </a:r>
          </a:p>
          <a:p>
            <a:pPr marL="0" indent="0">
              <a:buNone/>
            </a:pPr>
            <a:r>
              <a:rPr lang="en-US" i="1" dirty="0"/>
              <a:t>[group1@kc-sce-cloudera-01 ~]$  </a:t>
            </a:r>
            <a:r>
              <a:rPr lang="en-US" i="1" dirty="0" err="1"/>
              <a:t>hadoop</a:t>
            </a:r>
            <a:r>
              <a:rPr lang="en-US" i="1" dirty="0"/>
              <a:t> fs -ls</a:t>
            </a:r>
          </a:p>
          <a:p>
            <a:pPr marL="0" indent="0">
              <a:buNone/>
            </a:pPr>
            <a:r>
              <a:rPr lang="en-US" i="1" dirty="0"/>
              <a:t>Found 5 items</a:t>
            </a:r>
          </a:p>
          <a:p>
            <a:pPr marL="0" indent="0">
              <a:buNone/>
            </a:pPr>
            <a:r>
              <a:rPr lang="en-US" i="1" dirty="0" err="1"/>
              <a:t>drwx</a:t>
            </a:r>
            <a:r>
              <a:rPr lang="en-US" i="1" dirty="0"/>
              <a:t>------   - group1 </a:t>
            </a:r>
            <a:r>
              <a:rPr lang="en-US" i="1" dirty="0" err="1"/>
              <a:t>supergroup</a:t>
            </a:r>
            <a:r>
              <a:rPr lang="en-US" i="1" dirty="0"/>
              <a:t>          0 		2015-09-04 16:22 .Trash</a:t>
            </a:r>
          </a:p>
          <a:p>
            <a:pPr marL="0" indent="0">
              <a:buNone/>
            </a:pPr>
            <a:r>
              <a:rPr lang="en-US" i="1" dirty="0" err="1"/>
              <a:t>drwx</a:t>
            </a:r>
            <a:r>
              <a:rPr lang="en-US" i="1" dirty="0"/>
              <a:t>------   - group1 </a:t>
            </a:r>
            <a:r>
              <a:rPr lang="en-US" i="1" dirty="0" err="1"/>
              <a:t>supergroup</a:t>
            </a:r>
            <a:r>
              <a:rPr lang="en-US" i="1" dirty="0"/>
              <a:t>          0 		2015-09-04 16:23 .staging</a:t>
            </a:r>
          </a:p>
          <a:p>
            <a:pPr marL="0" indent="0">
              <a:buNone/>
            </a:pPr>
            <a:r>
              <a:rPr lang="en-US" i="1" dirty="0"/>
              <a:t>-</a:t>
            </a:r>
            <a:r>
              <a:rPr lang="en-US" i="1" dirty="0" err="1"/>
              <a:t>rw</a:t>
            </a:r>
            <a:r>
              <a:rPr lang="en-US" i="1" dirty="0"/>
              <a:t>-r--r--   3 group1 </a:t>
            </a:r>
            <a:r>
              <a:rPr lang="en-US" i="1" dirty="0" err="1"/>
              <a:t>supergroup</a:t>
            </a:r>
            <a:r>
              <a:rPr lang="en-US" i="1" dirty="0"/>
              <a:t>         15 	2015-09-04 16:18 input</a:t>
            </a:r>
          </a:p>
          <a:p>
            <a:pPr marL="0" indent="0">
              <a:buNone/>
            </a:pPr>
            <a:r>
              <a:rPr lang="en-US" i="1" dirty="0" err="1"/>
              <a:t>drwxr</a:t>
            </a:r>
            <a:r>
              <a:rPr lang="en-US" i="1" dirty="0"/>
              <a:t>-</a:t>
            </a:r>
            <a:r>
              <a:rPr lang="en-US" i="1" dirty="0" err="1"/>
              <a:t>xr</a:t>
            </a:r>
            <a:r>
              <a:rPr lang="en-US" i="1" dirty="0"/>
              <a:t>-x   - group1 </a:t>
            </a:r>
            <a:r>
              <a:rPr lang="en-US" i="1" dirty="0" err="1"/>
              <a:t>supergroup</a:t>
            </a:r>
            <a:r>
              <a:rPr lang="en-US" i="1" dirty="0"/>
              <a:t>          0 	2015-09-04 16:23 output</a:t>
            </a:r>
          </a:p>
          <a:p>
            <a:pPr marL="0" indent="0">
              <a:buNone/>
            </a:pPr>
            <a:r>
              <a:rPr lang="en-US" i="1" dirty="0" err="1"/>
              <a:t>drwxr</a:t>
            </a:r>
            <a:r>
              <a:rPr lang="en-US" i="1" dirty="0"/>
              <a:t>-</a:t>
            </a:r>
            <a:r>
              <a:rPr lang="en-US" i="1" dirty="0" err="1"/>
              <a:t>xr</a:t>
            </a:r>
            <a:r>
              <a:rPr lang="en-US" i="1" dirty="0"/>
              <a:t>-x   - group1 </a:t>
            </a:r>
            <a:r>
              <a:rPr lang="en-US" i="1" dirty="0" err="1"/>
              <a:t>supergroup</a:t>
            </a:r>
            <a:r>
              <a:rPr lang="en-US" i="1" dirty="0"/>
              <a:t>          0 	2015-09-04 11:36 project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8275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651"/>
            <a:ext cx="10515600" cy="1325563"/>
          </a:xfrm>
        </p:spPr>
        <p:txBody>
          <a:bodyPr/>
          <a:lstStyle/>
          <a:p>
            <a:r>
              <a:rPr lang="en-US" dirty="0"/>
              <a:t>Run Hadoop </a:t>
            </a:r>
            <a:r>
              <a:rPr lang="en-US" dirty="0" err="1"/>
              <a:t>WordCount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68362"/>
            <a:ext cx="1068051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Command format - </a:t>
            </a:r>
            <a:r>
              <a:rPr lang="en-US" i="1" dirty="0" err="1"/>
              <a:t>hadoop</a:t>
            </a:r>
            <a:r>
              <a:rPr lang="en-US" i="1" dirty="0"/>
              <a:t> jar </a:t>
            </a:r>
            <a:r>
              <a:rPr lang="en-US" i="1" dirty="0" err="1">
                <a:solidFill>
                  <a:srgbClr val="FF0000"/>
                </a:solidFill>
              </a:rPr>
              <a:t>jarfile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MainClass</a:t>
            </a:r>
            <a:r>
              <a:rPr lang="en-US" i="1" dirty="0">
                <a:solidFill>
                  <a:srgbClr val="FF0000"/>
                </a:solidFill>
              </a:rPr>
              <a:t> Input Output</a:t>
            </a:r>
          </a:p>
          <a:p>
            <a:pPr marL="0" indent="0">
              <a:buNone/>
            </a:pPr>
            <a:r>
              <a:rPr lang="en-US" i="1" dirty="0"/>
              <a:t>[group1@kc-sce-cloudera-01 ~]$ </a:t>
            </a:r>
            <a:r>
              <a:rPr lang="en-US" i="1" dirty="0" err="1"/>
              <a:t>hadoop</a:t>
            </a:r>
            <a:r>
              <a:rPr lang="en-US" i="1" dirty="0"/>
              <a:t> jar hadoop_wordcount-1.0-SNAPSHOT.jar </a:t>
            </a:r>
            <a:r>
              <a:rPr lang="en-US" i="1" dirty="0" err="1"/>
              <a:t>WordCount</a:t>
            </a:r>
            <a:r>
              <a:rPr lang="en-US" i="1" dirty="0"/>
              <a:t> input 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2" y="2193924"/>
            <a:ext cx="10363198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22250"/>
            <a:ext cx="10515600" cy="1325563"/>
          </a:xfrm>
        </p:spPr>
        <p:txBody>
          <a:bodyPr/>
          <a:lstStyle/>
          <a:p>
            <a:r>
              <a:rPr lang="en-US" dirty="0"/>
              <a:t>Check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1" y="1425575"/>
            <a:ext cx="10515600" cy="4351338"/>
          </a:xfrm>
        </p:spPr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fs –cat output/*</a:t>
            </a:r>
          </a:p>
          <a:p>
            <a:pPr marL="0" indent="0">
              <a:buNone/>
            </a:pPr>
            <a:r>
              <a:rPr lang="en-US" dirty="0"/>
              <a:t>[group1@kc-sce-cloudera-01 ~]$ </a:t>
            </a:r>
            <a:r>
              <a:rPr lang="en-US" dirty="0" err="1"/>
              <a:t>hadoop</a:t>
            </a:r>
            <a:r>
              <a:rPr lang="en-US" dirty="0"/>
              <a:t> fs -cat output/*</a:t>
            </a:r>
          </a:p>
          <a:p>
            <a:pPr marL="0" indent="0">
              <a:buNone/>
            </a:pPr>
            <a:r>
              <a:rPr lang="en-US" dirty="0"/>
              <a:t>Hi      1</a:t>
            </a:r>
          </a:p>
          <a:p>
            <a:pPr marL="0" indent="0">
              <a:buNone/>
            </a:pPr>
            <a:r>
              <a:rPr lang="en-US" dirty="0"/>
              <a:t>are     1</a:t>
            </a:r>
          </a:p>
          <a:p>
            <a:pPr marL="0" indent="0">
              <a:buNone/>
            </a:pPr>
            <a:r>
              <a:rPr lang="en-US" dirty="0"/>
              <a:t>how     1</a:t>
            </a:r>
          </a:p>
          <a:p>
            <a:pPr marL="0" indent="0">
              <a:buNone/>
            </a:pPr>
            <a:r>
              <a:rPr lang="en-US" dirty="0"/>
              <a:t>you    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A1DBB-EDC6-4DF2-9F2A-256262E7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4" y="700088"/>
            <a:ext cx="11026775" cy="2190750"/>
          </a:xfrm>
        </p:spPr>
        <p:txBody>
          <a:bodyPr/>
          <a:lstStyle/>
          <a:p>
            <a:r>
              <a:rPr lang="en-IN" dirty="0"/>
              <a:t>Advanced Map Reduce Algorithms</a:t>
            </a:r>
          </a:p>
        </p:txBody>
      </p:sp>
    </p:spTree>
    <p:extLst>
      <p:ext uri="{BB962C8B-B14F-4D97-AF65-F5344CB8AC3E}">
        <p14:creationId xmlns:p14="http://schemas.microsoft.com/office/powerpoint/2010/main" val="276427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6C5A-DF35-4843-A30B-10DC3373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01D-6246-42CB-AD66-9925D178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err="1"/>
              <a:t>Cloudera</a:t>
            </a:r>
            <a:endParaRPr lang="en-IN" dirty="0"/>
          </a:p>
          <a:p>
            <a:pPr lvl="1"/>
            <a:r>
              <a:rPr lang="en-IN" dirty="0">
                <a:hlinkClick r:id="rId2"/>
              </a:rPr>
              <a:t>https://archive.cloudera.com/cdh5/cdh/5/hadoop/hadoop-project-dist/hadoop-hdfs/HDFSCommands.html</a:t>
            </a:r>
            <a:r>
              <a:rPr lang="en-IN" dirty="0"/>
              <a:t> </a:t>
            </a:r>
          </a:p>
          <a:p>
            <a:r>
              <a:rPr lang="en-IN" dirty="0" err="1"/>
              <a:t>Hadoop</a:t>
            </a:r>
            <a:r>
              <a:rPr lang="en-IN" dirty="0"/>
              <a:t> Commands Cheat sheet:</a:t>
            </a:r>
          </a:p>
          <a:p>
            <a:pPr lvl="1"/>
            <a:r>
              <a:rPr lang="en-IN" dirty="0">
                <a:hlinkClick r:id="rId3"/>
              </a:rPr>
              <a:t>https://hadoop.apache.org/docs/r1.2.1/commands_manual.pdf</a:t>
            </a:r>
            <a:endParaRPr lang="en-IN" dirty="0"/>
          </a:p>
          <a:p>
            <a:pPr lvl="1"/>
            <a:r>
              <a:rPr lang="en-IN" dirty="0">
                <a:hlinkClick r:id="rId4"/>
              </a:rPr>
              <a:t>https://linoxide.com/images/hadoop-hdfs-commands-cheatsheet-900x1500.png</a:t>
            </a:r>
            <a:endParaRPr lang="en-IN" dirty="0"/>
          </a:p>
          <a:p>
            <a:pPr lvl="1"/>
            <a:r>
              <a:rPr lang="en-IN" dirty="0">
                <a:hlinkClick r:id="rId5"/>
              </a:rPr>
              <a:t>https://www.thegeekstuff.com/2015/02/hadoop-command-reference/#comments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676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81013"/>
            <a:ext cx="10515600" cy="919162"/>
          </a:xfrm>
        </p:spPr>
        <p:txBody>
          <a:bodyPr>
            <a:normAutofit/>
          </a:bodyPr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8" y="1947069"/>
            <a:ext cx="5934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4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31" y="2020888"/>
            <a:ext cx="7158038" cy="296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681038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Map Function</a:t>
            </a:r>
          </a:p>
        </p:txBody>
      </p:sp>
    </p:spTree>
    <p:extLst>
      <p:ext uri="{BB962C8B-B14F-4D97-AF65-F5344CB8AC3E}">
        <p14:creationId xmlns:p14="http://schemas.microsoft.com/office/powerpoint/2010/main" val="2264170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495302"/>
            <a:ext cx="10204450" cy="804862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4" y="1765301"/>
            <a:ext cx="7305674" cy="28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26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342900"/>
            <a:ext cx="10515600" cy="1585913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First Search / Depth First Search </a:t>
            </a:r>
          </a:p>
        </p:txBody>
      </p:sp>
      <p:pic>
        <p:nvPicPr>
          <p:cNvPr id="4" name="Picture 3" descr="Image result for breadth first search exampl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1928813"/>
            <a:ext cx="5731510" cy="381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685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http://hadoop.apache.org/docs/current/hadoop-project-dist/hadoop-common/CommandsManual.html</a:t>
            </a:r>
            <a:endParaRPr lang="en-US" dirty="0"/>
          </a:p>
          <a:p>
            <a:r>
              <a:rPr lang="en-US" dirty="0">
                <a:hlinkClick r:id="rId3"/>
              </a:rPr>
              <a:t>https://hadoopi.wordpress.com/2013/05/25/setup-maven-project-for-hadoop-in-5mn/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12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FC25DA-EAF6-40FB-9C0D-B83049F9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DD6C4-F743-4948-BE5C-5C6273EB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Map Reduce Patterns</a:t>
            </a:r>
            <a:endParaRPr lang="en-IN" dirty="0">
              <a:hlinkClick r:id="rId2"/>
            </a:endParaRPr>
          </a:p>
          <a:p>
            <a:pPr lvl="1"/>
            <a:r>
              <a:rPr lang="en-IN" dirty="0">
                <a:hlinkClick r:id="rId2"/>
              </a:rPr>
              <a:t>https://highlyscalable.wordpress.com/2012/02/01/mapreduce-patterns/</a:t>
            </a:r>
            <a:endParaRPr lang="en-IN" dirty="0"/>
          </a:p>
          <a:p>
            <a:r>
              <a:rPr lang="en-IN" dirty="0"/>
              <a:t>Matrix Multiplication</a:t>
            </a:r>
          </a:p>
          <a:p>
            <a:pPr lvl="1"/>
            <a:r>
              <a:rPr lang="en-IN" dirty="0">
                <a:hlinkClick r:id="rId3"/>
              </a:rPr>
              <a:t>http://www.mathcs.emory.edu/~cheung/Courses/554/Syllabus/9-parallel/matrix-mult.html</a:t>
            </a:r>
            <a:endParaRPr lang="en-IN" dirty="0"/>
          </a:p>
          <a:p>
            <a:pPr lvl="1"/>
            <a:r>
              <a:rPr lang="en-IN" dirty="0">
                <a:hlinkClick r:id="rId4"/>
              </a:rPr>
              <a:t>https://lendap.wordpress.com/2015/02/16/matrix-multiplication-with-mapreduce/</a:t>
            </a:r>
            <a:endParaRPr lang="en-IN" dirty="0"/>
          </a:p>
          <a:p>
            <a:r>
              <a:rPr lang="en-IN" dirty="0"/>
              <a:t>Breadth First Search</a:t>
            </a:r>
          </a:p>
          <a:p>
            <a:pPr lvl="1"/>
            <a:r>
              <a:rPr lang="en-US" dirty="0">
                <a:hlinkClick r:id="rId5"/>
              </a:rPr>
              <a:t>https://www.programiz.com/dsa/graph-bfs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https://www.hackerearth.com/practice/algorithms/graphs/breadth-first-search/tutorial/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https://www.programiz.com/dsa/graph-dfs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60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</a:t>
            </a:r>
          </a:p>
        </p:txBody>
      </p:sp>
    </p:spTree>
    <p:extLst>
      <p:ext uri="{BB962C8B-B14F-4D97-AF65-F5344CB8AC3E}">
        <p14:creationId xmlns:p14="http://schemas.microsoft.com/office/powerpoint/2010/main" val="105270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Java- Scala integrated development environment (IDE) </a:t>
            </a:r>
          </a:p>
          <a:p>
            <a:r>
              <a:rPr lang="en-US" dirty="0"/>
              <a:t>Can be Downloaded from </a:t>
            </a:r>
            <a:r>
              <a:rPr lang="en-US" dirty="0">
                <a:hlinkClick r:id="rId2"/>
              </a:rPr>
              <a:t>https://www.jetbrains.com/idea/</a:t>
            </a:r>
            <a:endParaRPr lang="en-US" dirty="0"/>
          </a:p>
          <a:p>
            <a:r>
              <a:rPr lang="en-US" dirty="0"/>
              <a:t>IDE used </a:t>
            </a:r>
            <a:r>
              <a:rPr lang="en-US"/>
              <a:t>for Hadoop/Spark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3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add Scala to IntelliJ environment while installing </a:t>
            </a:r>
          </a:p>
        </p:txBody>
      </p:sp>
    </p:spTree>
    <p:extLst>
      <p:ext uri="{BB962C8B-B14F-4D97-AF65-F5344CB8AC3E}">
        <p14:creationId xmlns:p14="http://schemas.microsoft.com/office/powerpoint/2010/main" val="277508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450" y="1281906"/>
            <a:ext cx="84074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Scala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59" y="1417638"/>
            <a:ext cx="6737683" cy="49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2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Java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918" y="1600201"/>
            <a:ext cx="61601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2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866</Words>
  <Application>Microsoft Office PowerPoint</Application>
  <PresentationFormat>Widescreen</PresentationFormat>
  <Paragraphs>128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CSEE5590/490 Big Data Programming</vt:lpstr>
      <vt:lpstr>Reference Links</vt:lpstr>
      <vt:lpstr>Additional Resources</vt:lpstr>
      <vt:lpstr>INTELLIJ</vt:lpstr>
      <vt:lpstr>IntelliJ </vt:lpstr>
      <vt:lpstr>Attention</vt:lpstr>
      <vt:lpstr>PowerPoint Presentation</vt:lpstr>
      <vt:lpstr>For Scala Project</vt:lpstr>
      <vt:lpstr>For Java Project</vt:lpstr>
      <vt:lpstr>BUILD TOOLS: SBT and MAVEN</vt:lpstr>
      <vt:lpstr>What is Build Tools?</vt:lpstr>
      <vt:lpstr>SBT</vt:lpstr>
      <vt:lpstr>SBT - Installation</vt:lpstr>
      <vt:lpstr>SBT Commands</vt:lpstr>
      <vt:lpstr>SBT related Files</vt:lpstr>
      <vt:lpstr>SBT related Files</vt:lpstr>
      <vt:lpstr>Maven</vt:lpstr>
      <vt:lpstr>Maven Commands</vt:lpstr>
      <vt:lpstr>Maven related File: pom.xml</vt:lpstr>
      <vt:lpstr>Install maven</vt:lpstr>
      <vt:lpstr>Maven MapReduce </vt:lpstr>
      <vt:lpstr>WordCount Main Class</vt:lpstr>
      <vt:lpstr>WordCount Mapper</vt:lpstr>
      <vt:lpstr>WordCount Reducer</vt:lpstr>
      <vt:lpstr>Debugging the project (command: mvn clean package) </vt:lpstr>
      <vt:lpstr>Input File</vt:lpstr>
      <vt:lpstr>Run Hadoop WordCount</vt:lpstr>
      <vt:lpstr>Check output</vt:lpstr>
      <vt:lpstr>Advanced Map Reduce Algorithms</vt:lpstr>
      <vt:lpstr>Matrix Multiplication</vt:lpstr>
      <vt:lpstr>Map Function</vt:lpstr>
      <vt:lpstr>Reduce Function</vt:lpstr>
      <vt:lpstr>Breadth First Search / Depth First Search 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CS5590 APL- Big Data Programming</dc:title>
  <dc:creator>Zeenat</dc:creator>
  <cp:lastModifiedBy>Shah, Sayed Khushal (UMKC-Student)</cp:lastModifiedBy>
  <cp:revision>28</cp:revision>
  <dcterms:created xsi:type="dcterms:W3CDTF">2018-06-09T15:41:40Z</dcterms:created>
  <dcterms:modified xsi:type="dcterms:W3CDTF">2019-09-03T01:32:26Z</dcterms:modified>
</cp:coreProperties>
</file>